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5" r:id="rId2"/>
    <p:sldId id="278" r:id="rId3"/>
    <p:sldId id="287" r:id="rId4"/>
    <p:sldId id="279" r:id="rId5"/>
    <p:sldId id="280" r:id="rId6"/>
    <p:sldId id="281" r:id="rId7"/>
    <p:sldId id="288" r:id="rId8"/>
    <p:sldId id="282" r:id="rId9"/>
    <p:sldId id="283" r:id="rId10"/>
    <p:sldId id="284" r:id="rId11"/>
    <p:sldId id="289" r:id="rId12"/>
    <p:sldId id="256" r:id="rId13"/>
    <p:sldId id="258" r:id="rId14"/>
    <p:sldId id="257" r:id="rId15"/>
    <p:sldId id="259" r:id="rId16"/>
    <p:sldId id="260" r:id="rId17"/>
    <p:sldId id="261" r:id="rId18"/>
    <p:sldId id="290" r:id="rId19"/>
    <p:sldId id="265" r:id="rId20"/>
    <p:sldId id="264" r:id="rId21"/>
    <p:sldId id="266" r:id="rId22"/>
    <p:sldId id="267" r:id="rId23"/>
    <p:sldId id="268" r:id="rId24"/>
    <p:sldId id="269" r:id="rId25"/>
    <p:sldId id="270" r:id="rId26"/>
    <p:sldId id="272" r:id="rId27"/>
    <p:sldId id="271" r:id="rId28"/>
    <p:sldId id="273" r:id="rId29"/>
    <p:sldId id="274" r:id="rId30"/>
    <p:sldId id="275" r:id="rId31"/>
    <p:sldId id="276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514" autoAdjust="0"/>
  </p:normalViewPr>
  <p:slideViewPr>
    <p:cSldViewPr snapToGrid="0">
      <p:cViewPr>
        <p:scale>
          <a:sx n="90" d="100"/>
          <a:sy n="90" d="100"/>
        </p:scale>
        <p:origin x="-216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A4C3F-CE3E-45D8-AD13-7DABF681345B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88FF2-B9B7-49A8-8260-296239F11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5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Прежде всего, создается электронный</a:t>
            </a:r>
            <a:r>
              <a:rPr lang="ru-RU" baseline="0" dirty="0" smtClean="0"/>
              <a:t> </a:t>
            </a:r>
            <a:r>
              <a:rPr lang="ru-RU" dirty="0" smtClean="0"/>
              <a:t>профиль образовательной организации (учетная карточка).</a:t>
            </a:r>
          </a:p>
          <a:p>
            <a:r>
              <a:rPr lang="ru-RU" dirty="0" smtClean="0"/>
              <a:t>Эти</a:t>
            </a:r>
            <a:r>
              <a:rPr lang="ru-RU" baseline="0" dirty="0" smtClean="0"/>
              <a:t> выполняет п</a:t>
            </a:r>
            <a:r>
              <a:rPr lang="ru-RU" dirty="0" smtClean="0"/>
              <a:t>ользователь с </a:t>
            </a:r>
            <a:r>
              <a:rPr lang="ru-RU" dirty="0"/>
              <a:t>правами Администратор сервера АСУ </a:t>
            </a:r>
            <a:r>
              <a:rPr lang="ru-RU" dirty="0" smtClean="0"/>
              <a:t>РСО</a:t>
            </a:r>
            <a:r>
              <a:rPr lang="ru-RU" baseline="0" dirty="0" smtClean="0"/>
              <a:t> (имеется в каждом ТУ).</a:t>
            </a:r>
            <a:endParaRPr lang="ru-RU" dirty="0"/>
          </a:p>
          <a:p>
            <a:r>
              <a:rPr lang="ru-RU" dirty="0"/>
              <a:t>Для каждой образовательной организации указывается</a:t>
            </a:r>
          </a:p>
          <a:p>
            <a:pPr marL="171450" indent="-171450">
              <a:buFontTx/>
              <a:buChar char="-"/>
            </a:pPr>
            <a:r>
              <a:rPr lang="ru-RU" dirty="0"/>
              <a:t>Полное наименование</a:t>
            </a:r>
          </a:p>
          <a:p>
            <a:pPr marL="171450" indent="-171450">
              <a:buFontTx/>
              <a:buChar char="-"/>
            </a:pPr>
            <a:r>
              <a:rPr lang="ru-RU" dirty="0"/>
              <a:t>Краткое наименование</a:t>
            </a:r>
          </a:p>
          <a:p>
            <a:pPr marL="171450" indent="-171450">
              <a:buFontTx/>
              <a:buChar char="-"/>
            </a:pPr>
            <a:r>
              <a:rPr lang="ru-RU" dirty="0"/>
              <a:t>Номер</a:t>
            </a:r>
          </a:p>
          <a:p>
            <a:pPr marL="171450" indent="-171450">
              <a:buFontTx/>
              <a:buChar char="-"/>
            </a:pPr>
            <a:r>
              <a:rPr lang="ru-RU" dirty="0"/>
              <a:t>Населенный пункт</a:t>
            </a:r>
          </a:p>
          <a:p>
            <a:pPr marL="171450" indent="-171450">
              <a:buFontTx/>
              <a:buChar char="-"/>
            </a:pPr>
            <a:r>
              <a:rPr lang="ru-RU" dirty="0"/>
              <a:t>Район</a:t>
            </a:r>
          </a:p>
          <a:p>
            <a:pPr marL="171450" indent="-171450">
              <a:buFontTx/>
              <a:buChar char="-"/>
            </a:pPr>
            <a:r>
              <a:rPr lang="ru-RU" dirty="0"/>
              <a:t>Тип ОО (образовательное учреждение дополнительного образования детей)</a:t>
            </a:r>
          </a:p>
          <a:p>
            <a:pPr marL="171450" indent="-171450">
              <a:buFontTx/>
              <a:buChar char="-"/>
            </a:pPr>
            <a:r>
              <a:rPr lang="ru-RU" dirty="0"/>
              <a:t>Правовой статус согласно ФЗ №38 (автономное, бюджетное, казенное)</a:t>
            </a:r>
          </a:p>
          <a:p>
            <a:pPr marL="171450" indent="-171450">
              <a:buFontTx/>
              <a:buChar char="-"/>
            </a:pPr>
            <a:r>
              <a:rPr lang="ru-RU" dirty="0"/>
              <a:t>Правовая форма</a:t>
            </a:r>
          </a:p>
          <a:p>
            <a:pPr marL="171450" indent="-171450">
              <a:buFontTx/>
              <a:buChar char="-"/>
            </a:pPr>
            <a:r>
              <a:rPr lang="ru-RU" dirty="0"/>
              <a:t>Статус организации (функционирует)</a:t>
            </a:r>
          </a:p>
          <a:p>
            <a:pPr marL="171450" indent="-171450">
              <a:buFontTx/>
              <a:buChar char="-"/>
            </a:pPr>
            <a:r>
              <a:rPr lang="ru-RU" dirty="0"/>
              <a:t>Дата основания</a:t>
            </a:r>
          </a:p>
          <a:p>
            <a:pPr marL="0" indent="0">
              <a:buFontTx/>
              <a:buNone/>
            </a:pPr>
            <a:endParaRPr lang="ru-RU" dirty="0"/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88FF2-B9B7-49A8-8260-296239F1116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60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 учеников в приказ может разными способами.</a:t>
            </a:r>
          </a:p>
          <a:p>
            <a:endParaRPr lang="ru-RU" dirty="0"/>
          </a:p>
          <a:p>
            <a:r>
              <a:rPr lang="ru-RU" dirty="0"/>
              <a:t>Наиболее распространенный способ через список обучающихся в других ОО.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88FF2-B9B7-49A8-8260-296239F1116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44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добавления обучающихся из других ОО нужно выбрать учреждение (школу или сад), параллель, литеру класса и нажать на кнопку Применить</a:t>
            </a:r>
          </a:p>
          <a:p>
            <a:r>
              <a:rPr lang="ru-RU" dirty="0"/>
              <a:t>В загруженном списке выбрать учащихся, которые зачисляются в объединение.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88FF2-B9B7-49A8-8260-296239F1116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73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добавления обучающихся из других ОО можно указать номер свидетельство о рождении или паспорт и нажать на кнопку Применить</a:t>
            </a:r>
          </a:p>
          <a:p>
            <a:r>
              <a:rPr lang="ru-RU" dirty="0"/>
              <a:t>Будет произведен поиск ребенка по указанным реквизитам.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88FF2-B9B7-49A8-8260-296239F1116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85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первоначальной загрузке списка учащихся можно воспользоваться импортом учеников. Для этого заранее готовиться файл в формате </a:t>
            </a:r>
            <a:r>
              <a:rPr lang="en-US" dirty="0"/>
              <a:t>EXCEL</a:t>
            </a:r>
            <a:r>
              <a:rPr lang="ru-RU" dirty="0"/>
              <a:t> по определенному шаблону. Шаблон файла можно скачать нажав на знак вопроса рядом с надписью Импорт учеников.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88FF2-B9B7-49A8-8260-296239F1116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4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и</a:t>
            </a:r>
            <a:r>
              <a:rPr lang="ru-RU" baseline="0" dirty="0" smtClean="0"/>
              <a:t> далее приведены п</a:t>
            </a:r>
            <a:r>
              <a:rPr lang="ru-RU" dirty="0" smtClean="0"/>
              <a:t>римеры по Тольятти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8FF2-B9B7-49A8-8260-296239F1116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7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создания учреждения в системе. </a:t>
            </a:r>
            <a:endParaRPr lang="ru-RU" dirty="0" smtClean="0"/>
          </a:p>
          <a:p>
            <a:r>
              <a:rPr lang="ru-RU" dirty="0" smtClean="0"/>
              <a:t>Сотрудник</a:t>
            </a:r>
            <a:r>
              <a:rPr lang="ru-RU" dirty="0"/>
              <a:t>, ответственный за первоначальный ввод сведений об </a:t>
            </a:r>
            <a:r>
              <a:rPr lang="ru-RU" dirty="0" smtClean="0"/>
              <a:t>организации, выполняет 6 </a:t>
            </a:r>
            <a:r>
              <a:rPr lang="ru-RU" dirty="0"/>
              <a:t>шагов </a:t>
            </a:r>
            <a:r>
              <a:rPr lang="ru-RU" dirty="0" smtClean="0"/>
              <a:t>создания</a:t>
            </a:r>
            <a:r>
              <a:rPr lang="ru-RU" baseline="0" dirty="0" smtClean="0"/>
              <a:t> </a:t>
            </a:r>
            <a:r>
              <a:rPr lang="ru-RU" dirty="0" smtClean="0"/>
              <a:t>организации в Мастере.</a:t>
            </a:r>
            <a:endParaRPr lang="ru-RU" dirty="0"/>
          </a:p>
          <a:p>
            <a:endParaRPr lang="ru-RU" dirty="0"/>
          </a:p>
          <a:p>
            <a:r>
              <a:rPr lang="ru-RU" dirty="0"/>
              <a:t>Шаг 1. Создание учебного года и указание выходных дней.</a:t>
            </a:r>
          </a:p>
          <a:p>
            <a:r>
              <a:rPr lang="ru-RU" dirty="0"/>
              <a:t>Шаг 2. Добавление сотрудников.</a:t>
            </a:r>
          </a:p>
          <a:p>
            <a:r>
              <a:rPr lang="ru-RU" dirty="0"/>
              <a:t>На первоначальном этапе </a:t>
            </a:r>
            <a:r>
              <a:rPr lang="ru-RU" dirty="0" smtClean="0"/>
              <a:t>допустимо добавить только педагогов (сотрудников</a:t>
            </a:r>
            <a:r>
              <a:rPr lang="ru-RU" dirty="0"/>
              <a:t>, которые ведут </a:t>
            </a:r>
            <a:r>
              <a:rPr lang="ru-RU" dirty="0" smtClean="0"/>
              <a:t>занятия). Добавлять </a:t>
            </a:r>
            <a:r>
              <a:rPr lang="ru-RU" dirty="0"/>
              <a:t>сотрудников можно через форму ручного ввода (кнопка Добавить) или импортировать с помощью ранее подготовленного файла.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88FF2-B9B7-49A8-8260-296239F1116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5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следующем шаге нужно добавить </a:t>
            </a:r>
            <a:r>
              <a:rPr lang="ru-RU" dirty="0" smtClean="0"/>
              <a:t>наименование программ из учебного плана (в модуле значатся как «предметы»).</a:t>
            </a:r>
          </a:p>
          <a:p>
            <a:r>
              <a:rPr lang="ru-RU" dirty="0" smtClean="0"/>
              <a:t>На </a:t>
            </a:r>
            <a:r>
              <a:rPr lang="ru-RU" dirty="0"/>
              <a:t>четвертом шаге добавляем </a:t>
            </a:r>
            <a:r>
              <a:rPr lang="ru-RU" dirty="0" smtClean="0"/>
              <a:t>плановую нагрузку (часы) по </a:t>
            </a:r>
            <a:r>
              <a:rPr lang="ru-RU" dirty="0"/>
              <a:t>соответствующим годам обучения. </a:t>
            </a:r>
            <a:r>
              <a:rPr lang="ru-RU" i="1" dirty="0"/>
              <a:t>Обязательно нужно добавить компонент (Федеральный)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88FF2-B9B7-49A8-8260-296239F1116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5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шаге 5 связать предмет и год обучения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88FF2-B9B7-49A8-8260-296239F1116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6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прохождения </a:t>
            </a:r>
            <a:r>
              <a:rPr lang="ru-RU" dirty="0" smtClean="0"/>
              <a:t>Мастера </a:t>
            </a:r>
            <a:r>
              <a:rPr lang="ru-RU" dirty="0"/>
              <a:t>создания учреждения нужно войти в систему пользователю с правами </a:t>
            </a:r>
            <a:r>
              <a:rPr lang="ru-RU" dirty="0" smtClean="0"/>
              <a:t>администратора.</a:t>
            </a:r>
            <a:endParaRPr lang="ru-RU" dirty="0"/>
          </a:p>
          <a:p>
            <a:r>
              <a:rPr lang="ru-RU" dirty="0" smtClean="0"/>
              <a:t>Внести сведения о программах </a:t>
            </a:r>
            <a:r>
              <a:rPr lang="ru-RU" dirty="0"/>
              <a:t>дополнительного образования.</a:t>
            </a:r>
          </a:p>
          <a:p>
            <a:endParaRPr lang="ru-RU" dirty="0"/>
          </a:p>
          <a:p>
            <a:r>
              <a:rPr lang="ru-RU" dirty="0"/>
              <a:t>Для этого выбрать пункт меню Обучение – Объединение. </a:t>
            </a:r>
          </a:p>
          <a:p>
            <a:endParaRPr lang="ru-RU" dirty="0"/>
          </a:p>
          <a:p>
            <a:r>
              <a:rPr lang="ru-RU" dirty="0"/>
              <a:t>На экране «Создание и редактирование объединений» выбрать пункт «Программы доп. Образования»</a:t>
            </a:r>
          </a:p>
          <a:p>
            <a:endParaRPr lang="ru-RU" dirty="0"/>
          </a:p>
          <a:p>
            <a:r>
              <a:rPr lang="ru-RU" dirty="0"/>
              <a:t>На открывшемся экране выбрать пункт «Добавить»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88FF2-B9B7-49A8-8260-296239F1116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32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добавления программы дополнительного образования нужно указать: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Направленность </a:t>
            </a:r>
            <a:r>
              <a:rPr lang="ru-RU" dirty="0"/>
              <a:t>программы;</a:t>
            </a:r>
          </a:p>
          <a:p>
            <a:pPr marL="171450" indent="-171450">
              <a:buFontTx/>
              <a:buChar char="-"/>
            </a:pPr>
            <a:r>
              <a:rPr lang="ru-RU" dirty="0"/>
              <a:t>Название программы;</a:t>
            </a:r>
          </a:p>
          <a:p>
            <a:pPr marL="171450" indent="-171450">
              <a:buFontTx/>
              <a:buChar char="-"/>
            </a:pPr>
            <a:r>
              <a:rPr lang="ru-RU" dirty="0"/>
              <a:t>Краткое название программы (позже будет использоваться в названии объединений)</a:t>
            </a:r>
          </a:p>
          <a:p>
            <a:pPr marL="171450" indent="-171450">
              <a:buFontTx/>
              <a:buChar char="-"/>
            </a:pPr>
            <a:r>
              <a:rPr lang="ru-RU" dirty="0"/>
              <a:t>Вид программы</a:t>
            </a:r>
          </a:p>
          <a:p>
            <a:pPr marL="171450" indent="-171450">
              <a:buFontTx/>
              <a:buChar char="-"/>
            </a:pPr>
            <a:r>
              <a:rPr lang="ru-RU" dirty="0"/>
              <a:t>Если программа рассчитана </a:t>
            </a:r>
            <a:r>
              <a:rPr lang="ru-RU" dirty="0" smtClean="0"/>
              <a:t>на детей </a:t>
            </a:r>
            <a:r>
              <a:rPr lang="ru-RU" dirty="0"/>
              <a:t>с ОВЗ, то выставляется пункт «Адаптированность»</a:t>
            </a:r>
          </a:p>
          <a:p>
            <a:pPr marL="171450" indent="-171450">
              <a:buFontTx/>
              <a:buChar char="-"/>
            </a:pPr>
            <a:r>
              <a:rPr lang="ru-RU" dirty="0"/>
              <a:t>Если программа подразумевает </a:t>
            </a:r>
            <a:r>
              <a:rPr lang="ru-RU" dirty="0" smtClean="0"/>
              <a:t>использование дистанционных образовательных технологий, </a:t>
            </a:r>
            <a:r>
              <a:rPr lang="ru-RU" dirty="0"/>
              <a:t>то </a:t>
            </a:r>
            <a:r>
              <a:rPr lang="ru-RU" dirty="0" smtClean="0"/>
              <a:t>выставляется </a:t>
            </a:r>
            <a:r>
              <a:rPr lang="ru-RU" dirty="0"/>
              <a:t>соответствующий пункт.</a:t>
            </a:r>
          </a:p>
          <a:p>
            <a:pPr marL="0" indent="0">
              <a:buFontTx/>
              <a:buNone/>
            </a:pPr>
            <a:endParaRPr lang="ru-RU" dirty="0"/>
          </a:p>
          <a:p>
            <a:pPr marL="0" indent="0">
              <a:buFontTx/>
              <a:buNone/>
            </a:pPr>
            <a:r>
              <a:rPr lang="ru-RU" dirty="0"/>
              <a:t>Часы по программе</a:t>
            </a:r>
          </a:p>
          <a:p>
            <a:pPr marL="0" indent="0">
              <a:buFontTx/>
              <a:buNone/>
            </a:pPr>
            <a:endParaRPr lang="ru-RU" dirty="0"/>
          </a:p>
          <a:p>
            <a:pPr marL="0" indent="0">
              <a:buFontTx/>
              <a:buNone/>
            </a:pPr>
            <a:r>
              <a:rPr lang="ru-RU" dirty="0"/>
              <a:t>Для каждого года обучения указывается часы в год и часы в неделю.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88FF2-B9B7-49A8-8260-296239F1116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4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добавления программ дополнительного образования </a:t>
            </a:r>
            <a:r>
              <a:rPr lang="ru-RU" dirty="0" smtClean="0"/>
              <a:t>добавляются объединения</a:t>
            </a:r>
            <a:r>
              <a:rPr lang="ru-RU" dirty="0"/>
              <a:t>.</a:t>
            </a:r>
          </a:p>
          <a:p>
            <a:r>
              <a:rPr lang="ru-RU" dirty="0"/>
              <a:t>Для каждого объединения указывают год обучения, литеру объединения (например, буква русского алфавита или число) по аналогии с классом в школах, программу, руководителя объединения.</a:t>
            </a:r>
          </a:p>
          <a:p>
            <a:r>
              <a:rPr lang="ru-RU" dirty="0"/>
              <a:t>Поля Кабинет и кол-во учеников </a:t>
            </a:r>
            <a:r>
              <a:rPr lang="ru-RU" dirty="0" smtClean="0"/>
              <a:t>необязательны </a:t>
            </a:r>
            <a:r>
              <a:rPr lang="ru-RU" dirty="0"/>
              <a:t>для заполнения.</a:t>
            </a:r>
          </a:p>
          <a:p>
            <a:endParaRPr lang="ru-RU" dirty="0"/>
          </a:p>
          <a:p>
            <a:r>
              <a:rPr lang="ru-RU" dirty="0"/>
              <a:t>Если добавляется объединение по комплексной программе, то в начале можно указать одного из педагогов. А остальных можно добавить позже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88FF2-B9B7-49A8-8260-296239F1116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5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добавления объединений можно приступить к зачислению учащихся.</a:t>
            </a:r>
          </a:p>
          <a:p>
            <a:r>
              <a:rPr lang="ru-RU" dirty="0"/>
              <a:t>Для этого нужно выбрать пункт меню Управление – Книга движения учащихся – выбрать тип документа: «зачисление в ОДО» и нажать кнопку «Добавить»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88FF2-B9B7-49A8-8260-296239F1116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1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экране создания документов указать номер и дату документа и выбрать пункт «Добавить учеников в приказ»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88FF2-B9B7-49A8-8260-296239F1116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4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3C0-3723-48A1-B177-1DC3248E659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0545-D2AE-4957-AB66-C0F5A3A44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1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3C0-3723-48A1-B177-1DC3248E659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0545-D2AE-4957-AB66-C0F5A3A44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4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3C0-3723-48A1-B177-1DC3248E659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0545-D2AE-4957-AB66-C0F5A3A44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6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3C0-3723-48A1-B177-1DC3248E659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0545-D2AE-4957-AB66-C0F5A3A44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3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3C0-3723-48A1-B177-1DC3248E659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0545-D2AE-4957-AB66-C0F5A3A44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3C0-3723-48A1-B177-1DC3248E659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0545-D2AE-4957-AB66-C0F5A3A44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3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3C0-3723-48A1-B177-1DC3248E659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0545-D2AE-4957-AB66-C0F5A3A44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2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3C0-3723-48A1-B177-1DC3248E659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0545-D2AE-4957-AB66-C0F5A3A44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6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3C0-3723-48A1-B177-1DC3248E659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0545-D2AE-4957-AB66-C0F5A3A44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7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3C0-3723-48A1-B177-1DC3248E659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0545-D2AE-4957-AB66-C0F5A3A44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6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3C0-3723-48A1-B177-1DC3248E659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0545-D2AE-4957-AB66-C0F5A3A44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9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F03C0-3723-48A1-B177-1DC3248E659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F0545-D2AE-4957-AB66-C0F5A3A44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7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22BB600-C2D2-406F-AFB7-55FD6AB6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66899"/>
            <a:ext cx="7886700" cy="3695577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Подготовка технических условий в АСУ </a:t>
            </a:r>
            <a:r>
              <a:rPr lang="ru-RU" dirty="0" smtClean="0"/>
              <a:t>РСО</a:t>
            </a:r>
            <a:br>
              <a:rPr lang="ru-RU" dirty="0" smtClean="0"/>
            </a:br>
            <a:r>
              <a:rPr lang="ru-RU" dirty="0" smtClean="0"/>
              <a:t>для работы с модулем «Дополнительное образование»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9A1CFF-2609-4593-9567-CD6A44958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094514"/>
            <a:ext cx="7886700" cy="995137"/>
          </a:xfrm>
        </p:spPr>
        <p:txBody>
          <a:bodyPr/>
          <a:lstStyle/>
          <a:p>
            <a:r>
              <a:rPr lang="ru-RU" dirty="0" smtClean="0"/>
              <a:t>Отв.: Администратор </a:t>
            </a:r>
            <a:r>
              <a:rPr lang="ru-RU" dirty="0"/>
              <a:t>сервера АСУ РСО</a:t>
            </a:r>
          </a:p>
        </p:txBody>
      </p:sp>
    </p:spTree>
    <p:extLst>
      <p:ext uri="{BB962C8B-B14F-4D97-AF65-F5344CB8AC3E}">
        <p14:creationId xmlns:p14="http://schemas.microsoft.com/office/powerpoint/2010/main" val="2438573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1" y="1211248"/>
            <a:ext cx="8712832" cy="257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3606" y="348773"/>
            <a:ext cx="2511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Создание объединения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214958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22BB600-C2D2-406F-AFB7-55FD6AB6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Комплектование учреждения в АСУ РСО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9A1CFF-2609-4593-9567-CD6A44958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Отв.: Администратор </a:t>
            </a:r>
            <a:r>
              <a:rPr lang="ru-RU" dirty="0"/>
              <a:t>учреждения дополнительного образования в АСУ РСО, </a:t>
            </a:r>
            <a:r>
              <a:rPr lang="ru-RU" dirty="0" smtClean="0"/>
              <a:t>секретарь (</a:t>
            </a:r>
            <a:r>
              <a:rPr lang="ru-RU" dirty="0"/>
              <a:t>делопроизводитель),  заместитель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332458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DC5482-7949-49F1-B52E-90A4876CE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057DB9-835D-4AC0-B187-367417DD69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F2CFA1-0B78-49DC-8B62-0BD6C74B7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8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F2269A-D09B-4F71-AC6E-D12A7CC6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2DE63C-EFDF-47F7-BB8F-6A1836F67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74608D9-7EAC-4C1F-AA8C-3C793DBAB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71A6A8-2A02-4DDD-958A-2C7C7586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858798-537F-4810-BF82-24F411813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4C4305-3362-4423-94C1-63775C7D2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2"/>
            <a:ext cx="9144000" cy="68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9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E9571E-A29A-4C0F-9F42-D3C1C1C6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Зачисление из списка обучающихся в других ОО (школа, сад)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3CEA9B-8B7F-4723-A71E-5342B6A4E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9B7B7-62DD-461A-89A4-546360CEB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25"/>
            <a:ext cx="9144000" cy="49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73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508A95-4147-4B2B-872B-2E86AA3C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Зачисление с использованием номера </a:t>
            </a:r>
            <a:r>
              <a:rPr lang="ru-RU" dirty="0" err="1"/>
              <a:t>св</a:t>
            </a:r>
            <a:r>
              <a:rPr lang="ru-RU" dirty="0"/>
              <a:t>-во о рождении/паспорта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0357A1-258F-4704-BE30-E7191C717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C07BBD-45FF-47D8-84F2-EB4E0B67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9"/>
            <a:ext cx="9144000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54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9BC27-6AEE-4EDE-9EC0-E2EAB1AD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Зачисление через импорт обучающихся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302C92-763B-4214-9ECF-8C7E680B0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38340C-9748-4451-852C-E1B3ABCD7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6" t="7937" r="44586" b="20331"/>
          <a:stretch/>
        </p:blipFill>
        <p:spPr>
          <a:xfrm>
            <a:off x="0" y="1690689"/>
            <a:ext cx="5513238" cy="40054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6884E5E-BCCF-4244-B919-F518A39C14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873" r="19541" b="50000"/>
          <a:stretch/>
        </p:blipFill>
        <p:spPr>
          <a:xfrm>
            <a:off x="0" y="5823610"/>
            <a:ext cx="9234036" cy="976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A68D027-2C5D-403E-9D12-2ED5B27ACE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449" t="41975" r="38441" b="39038"/>
          <a:stretch/>
        </p:blipFill>
        <p:spPr>
          <a:xfrm>
            <a:off x="218112" y="4712097"/>
            <a:ext cx="2936147" cy="976577"/>
          </a:xfrm>
          <a:prstGeom prst="rect">
            <a:avLst/>
          </a:prstGeom>
        </p:spPr>
      </p:pic>
      <p:sp>
        <p:nvSpPr>
          <p:cNvPr id="7" name="Стрелка: штриховая вправо 6">
            <a:extLst>
              <a:ext uri="{FF2B5EF4-FFF2-40B4-BE49-F238E27FC236}">
                <a16:creationId xmlns:a16="http://schemas.microsoft.com/office/drawing/2014/main" xmlns="" id="{E4591705-3AF6-46F5-8FC6-BBDB8E634662}"/>
              </a:ext>
            </a:extLst>
          </p:cNvPr>
          <p:cNvSpPr/>
          <p:nvPr/>
        </p:nvSpPr>
        <p:spPr>
          <a:xfrm rot="7965597">
            <a:off x="1602297" y="3801227"/>
            <a:ext cx="813733" cy="47817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: изогнутая линия 7">
            <a:extLst>
              <a:ext uri="{FF2B5EF4-FFF2-40B4-BE49-F238E27FC236}">
                <a16:creationId xmlns:a16="http://schemas.microsoft.com/office/drawing/2014/main" xmlns="" id="{F70D5738-2FB9-434B-B342-908EF484B043}"/>
              </a:ext>
            </a:extLst>
          </p:cNvPr>
          <p:cNvSpPr/>
          <p:nvPr/>
        </p:nvSpPr>
        <p:spPr>
          <a:xfrm>
            <a:off x="5697150" y="2016258"/>
            <a:ext cx="2684477" cy="1948834"/>
          </a:xfrm>
          <a:prstGeom prst="borderCallout2">
            <a:avLst>
              <a:gd name="adj1" fmla="val 84611"/>
              <a:gd name="adj2" fmla="val -2083"/>
              <a:gd name="adj3" fmla="val 84611"/>
              <a:gd name="adj4" fmla="val -9480"/>
              <a:gd name="adj5" fmla="val 190844"/>
              <a:gd name="adj6" fmla="val -910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chemeClr val="tx1"/>
                </a:solidFill>
              </a:rPr>
              <a:t>ВАЖНО!!!</a:t>
            </a:r>
          </a:p>
          <a:p>
            <a:r>
              <a:rPr lang="ru-RU" dirty="0">
                <a:solidFill>
                  <a:schemeClr val="tx1"/>
                </a:solidFill>
              </a:rPr>
              <a:t>Фамилия, Имя, Отчество должно быть записано без ошибок,</a:t>
            </a:r>
          </a:p>
          <a:p>
            <a:r>
              <a:rPr lang="ru-RU" dirty="0">
                <a:solidFill>
                  <a:schemeClr val="tx1"/>
                </a:solidFill>
              </a:rPr>
              <a:t>иначе будет создан </a:t>
            </a:r>
            <a:r>
              <a:rPr lang="ru-RU" b="1" dirty="0">
                <a:solidFill>
                  <a:schemeClr val="tx1"/>
                </a:solidFill>
              </a:rPr>
              <a:t>ДУБЛЬ!!!</a:t>
            </a:r>
          </a:p>
        </p:txBody>
      </p:sp>
    </p:spTree>
    <p:extLst>
      <p:ext uri="{BB962C8B-B14F-4D97-AF65-F5344CB8AC3E}">
        <p14:creationId xmlns:p14="http://schemas.microsoft.com/office/powerpoint/2010/main" val="51878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22BB600-C2D2-406F-AFB7-55FD6AB6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Отчетные формы</a:t>
            </a:r>
            <a:br>
              <a:rPr lang="ru-RU" dirty="0"/>
            </a:br>
            <a:r>
              <a:rPr lang="ru-RU" dirty="0"/>
              <a:t>в АСУ РСО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9A1CFF-2609-4593-9567-CD6A44958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Отв.: Заместитель </a:t>
            </a:r>
            <a:r>
              <a:rPr lang="ru-RU" dirty="0"/>
              <a:t>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3248246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1BE08D-7D2C-4D18-81E1-CA8D51B7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807F0D-2D06-4D88-9E60-98F2DA084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1014DC-057C-4662-BA70-E3ADE4A3E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1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9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976" y="166718"/>
            <a:ext cx="7886700" cy="591607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Организация работы </a:t>
            </a:r>
            <a:r>
              <a:rPr lang="ru-RU" sz="3200" dirty="0" smtClean="0"/>
              <a:t>УДО </a:t>
            </a:r>
            <a:r>
              <a:rPr lang="ru-RU" sz="3200" dirty="0"/>
              <a:t>в ИС АСУ РСО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61180" b="54815"/>
          <a:stretch/>
        </p:blipFill>
        <p:spPr bwMode="auto">
          <a:xfrm>
            <a:off x="159949" y="879896"/>
            <a:ext cx="4453377" cy="248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25" y="3012581"/>
            <a:ext cx="4520241" cy="373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4143" y="1086928"/>
            <a:ext cx="425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Администратор сервера ИС АСУ РСО создает образовательную организацию с заполнением обязательных полей.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657599"/>
            <a:ext cx="3504861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686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98AC7A-D53B-48AA-891C-E9E46C97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43CC1D-3C6C-4057-AB8A-459D688BA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FEFFBF-D5B6-4F22-9EBB-D5764777A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" y="0"/>
            <a:ext cx="9136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48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238EFE-173D-4698-BAB9-A0E1D7E2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 «Персональный список обучающихся»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5FD483-50E6-4F2D-8789-45E54F04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285713F-4A6C-4EDA-8D2B-EAC4F510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9156282" cy="54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29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41493F-0960-4873-861C-3BB9A3EB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Отчет «Количество обучающихся ОДО»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CE93A8-B946-4647-99C7-BF707A46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9144000" cy="850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53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F142C-028B-4A9F-9878-F2ADD76C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Отчет «Количественный состав обучающихся по годам обучения»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3D8AC8-3AB2-43C0-90F5-ACF6D9F9D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AAE8D0-8AB8-4EFD-BDEE-DE131F5E7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4"/>
            <a:ext cx="9144000" cy="6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7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299B1F-65C7-4D50-A1CD-B6767C6C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 «Возрастной состав обучающихся»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F68A5D-D44B-488D-996C-25639618D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B14C96-6344-46AC-B84B-BEDAB5342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7" y="1825625"/>
            <a:ext cx="9084223" cy="767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8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36CFC-FA08-42A7-88CA-C511A19A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Отчет «Информация о детях-инвалидах» (формируется автоматически на основе данных веденых в школах)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EBC37F-2245-4857-AD95-FE7298E37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B4D5A0-2A53-4573-B472-7B81FE44D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9032904" cy="45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8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C43E26-1AE5-4D6E-8855-32F3ECE62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3409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Возможности АСУ </a:t>
            </a:r>
            <a:r>
              <a:rPr lang="ru-RU" dirty="0"/>
              <a:t>РСО</a:t>
            </a:r>
            <a:r>
              <a:rPr lang="en-US" dirty="0"/>
              <a:t> </a:t>
            </a:r>
            <a:r>
              <a:rPr lang="ru-RU" dirty="0"/>
              <a:t>для </a:t>
            </a:r>
            <a:r>
              <a:rPr lang="ru-RU" dirty="0" smtClean="0"/>
              <a:t>территориального 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276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E88C5E-D8DA-4ED1-AA61-CD87C0F1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Отчеты для управления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96DF90-2624-4102-94ED-AAC6933D5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EBE0778-362C-4D1B-9AD4-26EC5113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4"/>
            <a:ext cx="9066094" cy="46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11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6FF349-AF10-407D-B32D-C5386A1F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 «Охват дополнительным образованием»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76C9631-4A89-4BEA-B8DB-F650D2752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649" y="1984920"/>
            <a:ext cx="9062538" cy="46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25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03C5B-664C-479B-A596-481AD1AD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 «Охват дополнительным образованием в ОДО»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3894E6-8EDA-4486-A985-0CBEB2B2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969"/>
            <a:ext cx="9144000" cy="52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1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9A1CFF-2609-4593-9567-CD6A44958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999512"/>
            <a:ext cx="7886700" cy="1090139"/>
          </a:xfrm>
        </p:spPr>
        <p:txBody>
          <a:bodyPr/>
          <a:lstStyle/>
          <a:p>
            <a:r>
              <a:rPr lang="ru-RU" dirty="0" smtClean="0"/>
              <a:t>Отв.: </a:t>
            </a:r>
            <a:r>
              <a:rPr lang="ru-RU" dirty="0"/>
              <a:t>Администратор в АСУ </a:t>
            </a:r>
            <a:r>
              <a:rPr lang="ru-RU" dirty="0" smtClean="0"/>
              <a:t>РСО от </a:t>
            </a:r>
            <a:r>
              <a:rPr lang="ru-RU" dirty="0" smtClean="0"/>
              <a:t>учреждения (СП) дополнительного образования</a:t>
            </a:r>
            <a:endParaRPr lang="ru-RU" dirty="0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422BB600-C2D2-406F-AFB7-55FD6AB6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66899"/>
            <a:ext cx="7886700" cy="3695577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Подготовка технических условий в АСУ </a:t>
            </a:r>
            <a:r>
              <a:rPr lang="ru-RU" dirty="0" smtClean="0"/>
              <a:t>РСО</a:t>
            </a:r>
            <a:br>
              <a:rPr lang="ru-RU" dirty="0" smtClean="0"/>
            </a:br>
            <a:r>
              <a:rPr lang="ru-RU" dirty="0" smtClean="0"/>
              <a:t>для работы с модулем «Дополнительное образование»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82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9E8CFD-1906-406A-A3F2-7E3749E0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 «Занятость обучающихся в объединениях ОДО»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F23123-F9E0-4031-8977-63FD2BCDA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07DC38-E622-4BD3-8AD5-AFFEC2E7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9134679" cy="720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68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EDB2C3-4B66-4FED-856F-337DA45D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 «Пересечение между ОДО по обучающимся»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7934FE-EE9B-4DD3-B416-1D56CA120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A2FFC5-F2B9-4572-8F7A-D9943718F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9144000" cy="685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35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87EB75-ED7C-4DE9-B09C-A786BA44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 «Учебная нагрузка в ОДО»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AAFEC9-B563-47E5-A2B0-9AC3E54B7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09EF5C0-4B44-4115-9167-798D5189B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" t="18814" r="27706" b="4027"/>
          <a:stretch/>
        </p:blipFill>
        <p:spPr>
          <a:xfrm>
            <a:off x="0" y="1690689"/>
            <a:ext cx="9144000" cy="73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66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156" y="216570"/>
            <a:ext cx="7886700" cy="782187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Мастер ввода </a:t>
            </a:r>
            <a:r>
              <a:rPr lang="ru-RU" sz="3600" dirty="0" smtClean="0"/>
              <a:t>данных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3602" y="949707"/>
            <a:ext cx="3349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1. Создание учебного года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2" y="1319061"/>
            <a:ext cx="7347506" cy="253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6117" y="3811985"/>
            <a:ext cx="5167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Шаг 2. Список сотрудников</a:t>
            </a:r>
          </a:p>
          <a:p>
            <a:r>
              <a:rPr lang="ru-RU" sz="1400" b="1" dirty="0"/>
              <a:t>2 способа:</a:t>
            </a:r>
          </a:p>
          <a:p>
            <a:r>
              <a:rPr lang="ru-RU" sz="1400" dirty="0"/>
              <a:t>1) ручной ввод через форму</a:t>
            </a:r>
          </a:p>
          <a:p>
            <a:r>
              <a:rPr lang="ru-RU" sz="1400" dirty="0"/>
              <a:t>2) импорт из файла формата </a:t>
            </a:r>
            <a:r>
              <a:rPr lang="en-US" sz="1400" dirty="0" err="1"/>
              <a:t>xls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2" y="4755112"/>
            <a:ext cx="7509115" cy="157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83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313" y="337232"/>
            <a:ext cx="3704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3. Создание списка предметов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13" y="849077"/>
            <a:ext cx="5302868" cy="338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6" y="4848044"/>
            <a:ext cx="7242601" cy="163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6211" y="4394702"/>
            <a:ext cx="5149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Шаг 4. Предельные нагрузки учебного плана </a:t>
            </a:r>
          </a:p>
        </p:txBody>
      </p:sp>
    </p:spTree>
    <p:extLst>
      <p:ext uri="{BB962C8B-B14F-4D97-AF65-F5344CB8AC3E}">
        <p14:creationId xmlns:p14="http://schemas.microsoft.com/office/powerpoint/2010/main" val="396854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" y="604338"/>
            <a:ext cx="7880410" cy="290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055" y="138825"/>
            <a:ext cx="3494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5. Преподавание предметов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3" y="3953145"/>
            <a:ext cx="66579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8945" y="3501067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6. Завершение</a:t>
            </a:r>
          </a:p>
        </p:txBody>
      </p:sp>
    </p:spTree>
    <p:extLst>
      <p:ext uri="{BB962C8B-B14F-4D97-AF65-F5344CB8AC3E}">
        <p14:creationId xmlns:p14="http://schemas.microsoft.com/office/powerpoint/2010/main" val="146315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22BB600-C2D2-406F-AFB7-55FD6AB6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Подготовка к комплектованию учреждения в АСУ РСО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9A1CFF-2609-4593-9567-CD6A44958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Отв.: Администратор </a:t>
            </a:r>
            <a:r>
              <a:rPr lang="ru-RU" dirty="0"/>
              <a:t>учреждения дополнительного образования в АСУ РСО, заместитель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424545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5" y="1199072"/>
            <a:ext cx="8556716" cy="145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045" y="318390"/>
            <a:ext cx="675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Внесение программ </a:t>
            </a:r>
            <a:r>
              <a:rPr lang="ru-RU" dirty="0" err="1"/>
              <a:t>доп.образования</a:t>
            </a:r>
            <a:r>
              <a:rPr lang="ru-RU" dirty="0"/>
              <a:t>:</a:t>
            </a:r>
          </a:p>
          <a:p>
            <a:r>
              <a:rPr lang="ru-RU" dirty="0"/>
              <a:t>Обучение – Объединение – Программы </a:t>
            </a:r>
            <a:r>
              <a:rPr lang="ru-RU" dirty="0" err="1"/>
              <a:t>доп.образования</a:t>
            </a:r>
            <a:r>
              <a:rPr lang="ru-RU" dirty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5" y="2809901"/>
            <a:ext cx="6129697" cy="308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19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914400"/>
            <a:ext cx="4534792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1007" y="184191"/>
            <a:ext cx="6426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Создание программ </a:t>
            </a:r>
            <a:r>
              <a:rPr lang="ru-RU" dirty="0" err="1"/>
              <a:t>доп.образования</a:t>
            </a:r>
            <a:r>
              <a:rPr lang="ru-RU" dirty="0"/>
              <a:t>:</a:t>
            </a:r>
          </a:p>
          <a:p>
            <a:pPr algn="ctr"/>
            <a:r>
              <a:rPr lang="ru-RU" dirty="0"/>
              <a:t>заполнение характеристики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205263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4273</TotalTime>
  <Words>864</Words>
  <Application>Microsoft Office PowerPoint</Application>
  <PresentationFormat>Экран (4:3)</PresentationFormat>
  <Paragraphs>117</Paragraphs>
  <Slides>32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Подготовка технических условий в АСУ РСО для работы с модулем «Дополнительное образование»</vt:lpstr>
      <vt:lpstr>Организация работы УДО в ИС АСУ РСО</vt:lpstr>
      <vt:lpstr>Подготовка технических условий в АСУ РСО для работы с модулем «Дополнительное образование»</vt:lpstr>
      <vt:lpstr>Мастер ввода данных</vt:lpstr>
      <vt:lpstr>Презентация PowerPoint</vt:lpstr>
      <vt:lpstr>Презентация PowerPoint</vt:lpstr>
      <vt:lpstr>Подготовка к комплектованию учреждения в АСУ РСО</vt:lpstr>
      <vt:lpstr>Презентация PowerPoint</vt:lpstr>
      <vt:lpstr>Презентация PowerPoint</vt:lpstr>
      <vt:lpstr>Презентация PowerPoint</vt:lpstr>
      <vt:lpstr>Комплектование учреждения в АСУ РСО</vt:lpstr>
      <vt:lpstr>Презентация PowerPoint</vt:lpstr>
      <vt:lpstr>Презентация PowerPoint</vt:lpstr>
      <vt:lpstr>Презентация PowerPoint</vt:lpstr>
      <vt:lpstr>Зачисление из списка обучающихся в других ОО (школа, сад)</vt:lpstr>
      <vt:lpstr>Зачисление с использованием номера св-во о рождении/паспорта</vt:lpstr>
      <vt:lpstr>Зачисление через импорт обучающихся</vt:lpstr>
      <vt:lpstr>Отчетные формы в АСУ РСО</vt:lpstr>
      <vt:lpstr>Презентация PowerPoint</vt:lpstr>
      <vt:lpstr>Презентация PowerPoint</vt:lpstr>
      <vt:lpstr>Отчет «Персональный список обучающихся»</vt:lpstr>
      <vt:lpstr>Отчет «Количество обучающихся ОДО» </vt:lpstr>
      <vt:lpstr>Отчет «Количественный состав обучающихся по годам обучения»</vt:lpstr>
      <vt:lpstr>Отчет «Возрастной состав обучающихся»</vt:lpstr>
      <vt:lpstr>Отчет «Информация о детях-инвалидах» (формируется автоматически на основе данных веденых в школах)</vt:lpstr>
      <vt:lpstr>Возможности АСУ РСО для территориального управления</vt:lpstr>
      <vt:lpstr>Отчеты для управления образования</vt:lpstr>
      <vt:lpstr>Отчет «Охват дополнительным образованием»</vt:lpstr>
      <vt:lpstr>Отчет «Охват дополнительным образованием в ОДО»</vt:lpstr>
      <vt:lpstr>Отчет «Занятость обучающихся в объединениях ОДО»</vt:lpstr>
      <vt:lpstr>Отчет «Пересечение между ОДО по обучающимся»</vt:lpstr>
      <vt:lpstr>Отчет «Учебная нагрузка в ОДО»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Копнинов</dc:creator>
  <cp:lastModifiedBy>Елена Пинская</cp:lastModifiedBy>
  <cp:revision>33</cp:revision>
  <dcterms:created xsi:type="dcterms:W3CDTF">2019-03-26T09:22:54Z</dcterms:created>
  <dcterms:modified xsi:type="dcterms:W3CDTF">2019-04-05T08:02:19Z</dcterms:modified>
</cp:coreProperties>
</file>