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72" r:id="rId4"/>
    <p:sldId id="277" r:id="rId5"/>
    <p:sldId id="282" r:id="rId6"/>
    <p:sldId id="281" r:id="rId7"/>
    <p:sldId id="273" r:id="rId8"/>
    <p:sldId id="276" r:id="rId9"/>
    <p:sldId id="279" r:id="rId10"/>
    <p:sldId id="280" r:id="rId11"/>
    <p:sldId id="284" r:id="rId12"/>
    <p:sldId id="285" r:id="rId13"/>
    <p:sldId id="286" r:id="rId14"/>
    <p:sldId id="288" r:id="rId15"/>
    <p:sldId id="289" r:id="rId16"/>
    <p:sldId id="287" r:id="rId17"/>
    <p:sldId id="297" r:id="rId18"/>
    <p:sldId id="292" r:id="rId19"/>
    <p:sldId id="301" r:id="rId20"/>
    <p:sldId id="294" r:id="rId21"/>
    <p:sldId id="269" r:id="rId22"/>
    <p:sldId id="266" r:id="rId23"/>
    <p:sldId id="295" r:id="rId24"/>
    <p:sldId id="265" r:id="rId25"/>
    <p:sldId id="296" r:id="rId26"/>
    <p:sldId id="299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921D4D-2925-4DC9-AD63-D86D6024F288}">
          <p14:sldIdLst>
            <p14:sldId id="256"/>
            <p14:sldId id="271"/>
            <p14:sldId id="272"/>
            <p14:sldId id="277"/>
            <p14:sldId id="282"/>
            <p14:sldId id="281"/>
            <p14:sldId id="273"/>
            <p14:sldId id="276"/>
            <p14:sldId id="279"/>
            <p14:sldId id="280"/>
            <p14:sldId id="284"/>
            <p14:sldId id="285"/>
            <p14:sldId id="286"/>
            <p14:sldId id="288"/>
            <p14:sldId id="289"/>
            <p14:sldId id="287"/>
            <p14:sldId id="297"/>
            <p14:sldId id="292"/>
            <p14:sldId id="301"/>
            <p14:sldId id="294"/>
            <p14:sldId id="269"/>
            <p14:sldId id="266"/>
            <p14:sldId id="295"/>
            <p14:sldId id="265"/>
            <p14:sldId id="29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veychenko" initials="m" lastIdx="1" clrIdx="0">
    <p:extLst>
      <p:ext uri="{19B8F6BF-5375-455C-9EA6-DF929625EA0E}">
        <p15:presenceInfo xmlns:p15="http://schemas.microsoft.com/office/powerpoint/2012/main" userId="matveych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4C7C0-7C3A-491D-8F8D-AE1569D335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ADE6E-811B-4BF0-B01F-EF1ADCA31A1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ТРУДОВЫЕ ДЕЙСТВИЯ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FDE00-0779-4F55-855F-90F10EF5B37F}" type="parTrans" cxnId="{82F2224E-BEBA-4371-BE19-51B095F6E028}">
      <dgm:prSet/>
      <dgm:spPr/>
      <dgm:t>
        <a:bodyPr/>
        <a:lstStyle/>
        <a:p>
          <a:endParaRPr lang="ru-RU"/>
        </a:p>
      </dgm:t>
    </dgm:pt>
    <dgm:pt modelId="{3E375F9D-671C-4897-ADD6-590942762075}" type="sibTrans" cxnId="{82F2224E-BEBA-4371-BE19-51B095F6E028}">
      <dgm:prSet/>
      <dgm:spPr/>
      <dgm:t>
        <a:bodyPr/>
        <a:lstStyle/>
        <a:p>
          <a:endParaRPr lang="ru-RU"/>
        </a:p>
      </dgm:t>
    </dgm:pt>
    <dgm:pt modelId="{BA2C99DB-3BEC-4103-A181-4A6FFA06F6E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обучающихся и их родителей (законных представителей) по  вопросам профессионального самоопределения, профессионального развития, профессиональной адаптации…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5D9FF-F02B-437D-86DD-CDB84D695271}" type="parTrans" cxnId="{0D073429-785D-43F3-B815-4C5959156ACD}">
      <dgm:prSet/>
      <dgm:spPr/>
      <dgm:t>
        <a:bodyPr/>
        <a:lstStyle/>
        <a:p>
          <a:endParaRPr lang="ru-RU"/>
        </a:p>
      </dgm:t>
    </dgm:pt>
    <dgm:pt modelId="{81CC17B1-95CD-4E6C-A8AA-83B19CC9661C}" type="sibTrans" cxnId="{0D073429-785D-43F3-B815-4C5959156ACD}">
      <dgm:prSet/>
      <dgm:spPr/>
      <dgm:t>
        <a:bodyPr/>
        <a:lstStyle/>
        <a:p>
          <a:endParaRPr lang="ru-RU"/>
        </a:p>
      </dgm:t>
    </dgm:pt>
    <dgm:pt modelId="{941E7EC9-D49E-4E6E-A693-16DAFC817F4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</a:t>
          </a:r>
        </a:p>
        <a:p>
          <a:pPr>
            <a:lnSpc>
              <a:spcPct val="100000"/>
            </a:lnSpc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УМЕНИЯ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EECB3-CD5F-4D03-B6B3-B222400D924E}" type="parTrans" cxnId="{BCDA147F-7C23-4C32-A43C-18C7E3D3773D}">
      <dgm:prSet/>
      <dgm:spPr/>
      <dgm:t>
        <a:bodyPr/>
        <a:lstStyle/>
        <a:p>
          <a:endParaRPr lang="ru-RU"/>
        </a:p>
      </dgm:t>
    </dgm:pt>
    <dgm:pt modelId="{EC817FF1-F9DF-48AF-A854-9444287EE59F}" type="sibTrans" cxnId="{BCDA147F-7C23-4C32-A43C-18C7E3D3773D}">
      <dgm:prSet/>
      <dgm:spPr/>
      <dgm:t>
        <a:bodyPr/>
        <a:lstStyle/>
        <a:p>
          <a:endParaRPr lang="ru-RU"/>
        </a:p>
      </dgm:t>
    </dgm:pt>
    <dgm:pt modelId="{5574C936-F78C-41EF-9BF3-95DF762417E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средства педагогической поддержки профессионального самоопределения и профессионального развития обучающихся, проводить консультации…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559FC-782D-4F66-B21D-125BFD9AB3A5}" type="parTrans" cxnId="{A28D8FC3-2BD9-4D9E-B9F3-667B04B5A47E}">
      <dgm:prSet/>
      <dgm:spPr/>
      <dgm:t>
        <a:bodyPr/>
        <a:lstStyle/>
        <a:p>
          <a:endParaRPr lang="ru-RU"/>
        </a:p>
      </dgm:t>
    </dgm:pt>
    <dgm:pt modelId="{DCD6A8E6-7EDC-4AC4-8363-7C2398CF2A2E}" type="sibTrans" cxnId="{A28D8FC3-2BD9-4D9E-B9F3-667B04B5A47E}">
      <dgm:prSet/>
      <dgm:spPr/>
      <dgm:t>
        <a:bodyPr/>
        <a:lstStyle/>
        <a:p>
          <a:endParaRPr lang="ru-RU"/>
        </a:p>
      </dgm:t>
    </dgm:pt>
    <dgm:pt modelId="{8F76CB8B-7DC1-477B-9692-4DD8455F6C0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0952B-0FED-45DE-A8A2-93ADE069C18D}" type="parTrans" cxnId="{27606C00-D958-40CA-9EC6-41386650909C}">
      <dgm:prSet/>
      <dgm:spPr/>
      <dgm:t>
        <a:bodyPr/>
        <a:lstStyle/>
        <a:p>
          <a:endParaRPr lang="ru-RU"/>
        </a:p>
      </dgm:t>
    </dgm:pt>
    <dgm:pt modelId="{4E0A9E03-D228-41B0-BEE5-3A4F783F504B}" type="sibTrans" cxnId="{27606C00-D958-40CA-9EC6-41386650909C}">
      <dgm:prSet/>
      <dgm:spPr/>
      <dgm:t>
        <a:bodyPr/>
        <a:lstStyle/>
        <a:p>
          <a:endParaRPr lang="ru-RU"/>
        </a:p>
      </dgm:t>
    </dgm:pt>
    <dgm:pt modelId="{ADE44A14-8106-4D6E-9B67-E1416F19EB2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психофизического развития, индивидуальные возможности лиц с ограниченными возможностями здоровья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18D20-CB1C-42B0-9E34-F8478F3BC53F}" type="parTrans" cxnId="{52C2C6DB-562A-46FD-848A-390B49BDCDEB}">
      <dgm:prSet/>
      <dgm:spPr/>
      <dgm:t>
        <a:bodyPr/>
        <a:lstStyle/>
        <a:p>
          <a:endParaRPr lang="ru-RU"/>
        </a:p>
      </dgm:t>
    </dgm:pt>
    <dgm:pt modelId="{284EEDF1-EEB2-499A-B13C-D5A98E4F294F}" type="sibTrans" cxnId="{52C2C6DB-562A-46FD-848A-390B49BDCDEB}">
      <dgm:prSet/>
      <dgm:spPr/>
      <dgm:t>
        <a:bodyPr/>
        <a:lstStyle/>
        <a:p>
          <a:endParaRPr lang="ru-RU"/>
        </a:p>
      </dgm:t>
    </dgm:pt>
    <dgm:pt modelId="{07B891FA-6EC9-4A1A-94F7-92004CF1ECB2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Требования, предъявляемые профессией к человеку, набор медицинских и иных противопоказаний при выборе профессии, содержание и условия труда…..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0237A-6BB5-45AB-98BA-9B512FEB72D9}" type="parTrans" cxnId="{92ECDD67-0E01-4523-94C6-0A4D444BB042}">
      <dgm:prSet/>
      <dgm:spPr/>
      <dgm:t>
        <a:bodyPr/>
        <a:lstStyle/>
        <a:p>
          <a:endParaRPr lang="ru-RU"/>
        </a:p>
      </dgm:t>
    </dgm:pt>
    <dgm:pt modelId="{0B194629-726C-4951-AADD-FB55698BD33E}" type="sibTrans" cxnId="{92ECDD67-0E01-4523-94C6-0A4D444BB042}">
      <dgm:prSet/>
      <dgm:spPr/>
      <dgm:t>
        <a:bodyPr/>
        <a:lstStyle/>
        <a:p>
          <a:endParaRPr lang="ru-RU"/>
        </a:p>
      </dgm:t>
    </dgm:pt>
    <dgm:pt modelId="{C0A49F1D-DD07-4089-A5CC-1BAF0C545F5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педагогически обоснованные формы, методы, способы и приемы организации практического обучения…с учетом возрастных и индивидуальных особенностей обучающихся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18AA0-ED3C-4C96-93CE-5170440F148C}" type="parTrans" cxnId="{C8D5CAC6-B170-404C-9678-3485CE2160F1}">
      <dgm:prSet/>
      <dgm:spPr/>
      <dgm:t>
        <a:bodyPr/>
        <a:lstStyle/>
        <a:p>
          <a:endParaRPr lang="ru-RU"/>
        </a:p>
      </dgm:t>
    </dgm:pt>
    <dgm:pt modelId="{297E6F0E-D2CD-48E8-92DB-EC31A3C1C5FF}" type="sibTrans" cxnId="{C8D5CAC6-B170-404C-9678-3485CE2160F1}">
      <dgm:prSet/>
      <dgm:spPr/>
      <dgm:t>
        <a:bodyPr/>
        <a:lstStyle/>
        <a:p>
          <a:endParaRPr lang="ru-RU"/>
        </a:p>
      </dgm:t>
    </dgm:pt>
    <dgm:pt modelId="{733736D1-D310-4360-9B8A-E9E67CA6F02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Эффективные приемы общения и организации деятельности…, ориентированные на поддержку профессионального самоопределения, профессиональной адаптации и профессионального развития обучающихся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8D60B-1718-4C7D-BF63-4131F817CBA1}" type="parTrans" cxnId="{01F41876-E0AB-409D-93B9-5FD34D59BE61}">
      <dgm:prSet/>
      <dgm:spPr/>
      <dgm:t>
        <a:bodyPr/>
        <a:lstStyle/>
        <a:p>
          <a:endParaRPr lang="ru-RU"/>
        </a:p>
      </dgm:t>
    </dgm:pt>
    <dgm:pt modelId="{11FD67B4-37F9-492F-A2CB-AEAE3223AD70}" type="sibTrans" cxnId="{01F41876-E0AB-409D-93B9-5FD34D59BE61}">
      <dgm:prSet/>
      <dgm:spPr/>
      <dgm:t>
        <a:bodyPr/>
        <a:lstStyle/>
        <a:p>
          <a:endParaRPr lang="ru-RU"/>
        </a:p>
      </dgm:t>
    </dgm:pt>
    <dgm:pt modelId="{2FDE9C92-3C32-4FEC-AD05-B60E7E056BFD}" type="pres">
      <dgm:prSet presAssocID="{A254C7C0-7C3A-491D-8F8D-AE1569D335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77EBF-36A2-4500-AA13-06DB0223E2BC}" type="pres">
      <dgm:prSet presAssocID="{198ADE6E-811B-4BF0-B01F-EF1ADCA31A1A}" presName="linNode" presStyleCnt="0"/>
      <dgm:spPr/>
    </dgm:pt>
    <dgm:pt modelId="{5D594910-E0C1-4A9A-B29D-232F19C8183E}" type="pres">
      <dgm:prSet presAssocID="{198ADE6E-811B-4BF0-B01F-EF1ADCA31A1A}" presName="parentText" presStyleLbl="node1" presStyleIdx="0" presStyleCnt="3" custScaleY="95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8E593-4D06-4379-AA22-897E04899CD9}" type="pres">
      <dgm:prSet presAssocID="{198ADE6E-811B-4BF0-B01F-EF1ADCA31A1A}" presName="descendantText" presStyleLbl="alignAccFollowNode1" presStyleIdx="0" presStyleCnt="3" custLinFactNeighborX="96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A18C4-D443-4754-A5A1-CDD39FA5F113}" type="pres">
      <dgm:prSet presAssocID="{3E375F9D-671C-4897-ADD6-590942762075}" presName="sp" presStyleCnt="0"/>
      <dgm:spPr/>
    </dgm:pt>
    <dgm:pt modelId="{FB4BD267-218B-4F05-B0E0-04B6D063CC33}" type="pres">
      <dgm:prSet presAssocID="{941E7EC9-D49E-4E6E-A693-16DAFC817F4C}" presName="linNode" presStyleCnt="0"/>
      <dgm:spPr/>
    </dgm:pt>
    <dgm:pt modelId="{BB23383B-DFE5-47C0-B356-86CF0AAFDE03}" type="pres">
      <dgm:prSet presAssocID="{941E7EC9-D49E-4E6E-A693-16DAFC817F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3C295-D84C-46AF-8979-7FED647A62F5}" type="pres">
      <dgm:prSet presAssocID="{941E7EC9-D49E-4E6E-A693-16DAFC817F4C}" presName="descendantText" presStyleLbl="alignAccFollowNode1" presStyleIdx="1" presStyleCnt="3" custScaleY="122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D1A3-8F35-4675-B9DF-E1427718EB5C}" type="pres">
      <dgm:prSet presAssocID="{EC817FF1-F9DF-48AF-A854-9444287EE59F}" presName="sp" presStyleCnt="0"/>
      <dgm:spPr/>
    </dgm:pt>
    <dgm:pt modelId="{55760B12-3C55-44FF-B9EB-467C40F0C2EF}" type="pres">
      <dgm:prSet presAssocID="{8F76CB8B-7DC1-477B-9692-4DD8455F6C0A}" presName="linNode" presStyleCnt="0"/>
      <dgm:spPr/>
    </dgm:pt>
    <dgm:pt modelId="{F7E830C8-7F71-4978-AE6A-6BFEF76D5304}" type="pres">
      <dgm:prSet presAssocID="{8F76CB8B-7DC1-477B-9692-4DD8455F6C0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184D-899B-440F-A672-20A41C8A38B0}" type="pres">
      <dgm:prSet presAssocID="{8F76CB8B-7DC1-477B-9692-4DD8455F6C0A}" presName="descendantText" presStyleLbl="alignAccFollowNode1" presStyleIdx="2" presStyleCnt="3" custScaleY="16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D8526-E689-4921-95B8-CA05B0B5251A}" type="presOf" srcId="{07B891FA-6EC9-4A1A-94F7-92004CF1ECB2}" destId="{F635184D-899B-440F-A672-20A41C8A38B0}" srcOrd="0" destOrd="1" presId="urn:microsoft.com/office/officeart/2005/8/layout/vList5"/>
    <dgm:cxn modelId="{BF4D8FDB-7037-4F49-949D-0C132C3984C4}" type="presOf" srcId="{941E7EC9-D49E-4E6E-A693-16DAFC817F4C}" destId="{BB23383B-DFE5-47C0-B356-86CF0AAFDE03}" srcOrd="0" destOrd="0" presId="urn:microsoft.com/office/officeart/2005/8/layout/vList5"/>
    <dgm:cxn modelId="{01F41876-E0AB-409D-93B9-5FD34D59BE61}" srcId="{8F76CB8B-7DC1-477B-9692-4DD8455F6C0A}" destId="{733736D1-D310-4360-9B8A-E9E67CA6F027}" srcOrd="2" destOrd="0" parTransId="{4F58D60B-1718-4C7D-BF63-4131F817CBA1}" sibTransId="{11FD67B4-37F9-492F-A2CB-AEAE3223AD70}"/>
    <dgm:cxn modelId="{BCDA147F-7C23-4C32-A43C-18C7E3D3773D}" srcId="{A254C7C0-7C3A-491D-8F8D-AE1569D335F6}" destId="{941E7EC9-D49E-4E6E-A693-16DAFC817F4C}" srcOrd="1" destOrd="0" parTransId="{DC0EECB3-CD5F-4D03-B6B3-B222400D924E}" sibTransId="{EC817FF1-F9DF-48AF-A854-9444287EE59F}"/>
    <dgm:cxn modelId="{52B10919-4345-42A6-89E6-056DD808167A}" type="presOf" srcId="{198ADE6E-811B-4BF0-B01F-EF1ADCA31A1A}" destId="{5D594910-E0C1-4A9A-B29D-232F19C8183E}" srcOrd="0" destOrd="0" presId="urn:microsoft.com/office/officeart/2005/8/layout/vList5"/>
    <dgm:cxn modelId="{697D0545-F5E3-4FA8-AF5E-9CCD322E32A6}" type="presOf" srcId="{ADE44A14-8106-4D6E-9B67-E1416F19EB21}" destId="{F635184D-899B-440F-A672-20A41C8A38B0}" srcOrd="0" destOrd="0" presId="urn:microsoft.com/office/officeart/2005/8/layout/vList5"/>
    <dgm:cxn modelId="{43F6D659-2C0A-4599-B4F2-BA61931411DB}" type="presOf" srcId="{8F76CB8B-7DC1-477B-9692-4DD8455F6C0A}" destId="{F7E830C8-7F71-4978-AE6A-6BFEF76D5304}" srcOrd="0" destOrd="0" presId="urn:microsoft.com/office/officeart/2005/8/layout/vList5"/>
    <dgm:cxn modelId="{82F2224E-BEBA-4371-BE19-51B095F6E028}" srcId="{A254C7C0-7C3A-491D-8F8D-AE1569D335F6}" destId="{198ADE6E-811B-4BF0-B01F-EF1ADCA31A1A}" srcOrd="0" destOrd="0" parTransId="{3E4FDE00-0779-4F55-855F-90F10EF5B37F}" sibTransId="{3E375F9D-671C-4897-ADD6-590942762075}"/>
    <dgm:cxn modelId="{27606C00-D958-40CA-9EC6-41386650909C}" srcId="{A254C7C0-7C3A-491D-8F8D-AE1569D335F6}" destId="{8F76CB8B-7DC1-477B-9692-4DD8455F6C0A}" srcOrd="2" destOrd="0" parTransId="{3440952B-0FED-45DE-A8A2-93ADE069C18D}" sibTransId="{4E0A9E03-D228-41B0-BEE5-3A4F783F504B}"/>
    <dgm:cxn modelId="{52C2C6DB-562A-46FD-848A-390B49BDCDEB}" srcId="{8F76CB8B-7DC1-477B-9692-4DD8455F6C0A}" destId="{ADE44A14-8106-4D6E-9B67-E1416F19EB21}" srcOrd="0" destOrd="0" parTransId="{6A018D20-CB1C-42B0-9E34-F8478F3BC53F}" sibTransId="{284EEDF1-EEB2-499A-B13C-D5A98E4F294F}"/>
    <dgm:cxn modelId="{0D073429-785D-43F3-B815-4C5959156ACD}" srcId="{198ADE6E-811B-4BF0-B01F-EF1ADCA31A1A}" destId="{BA2C99DB-3BEC-4103-A181-4A6FFA06F6E3}" srcOrd="0" destOrd="0" parTransId="{9115D9FF-F02B-437D-86DD-CDB84D695271}" sibTransId="{81CC17B1-95CD-4E6C-A8AA-83B19CC9661C}"/>
    <dgm:cxn modelId="{D77EE015-DF4C-4F06-93F5-65ABAEF74952}" type="presOf" srcId="{A254C7C0-7C3A-491D-8F8D-AE1569D335F6}" destId="{2FDE9C92-3C32-4FEC-AD05-B60E7E056BFD}" srcOrd="0" destOrd="0" presId="urn:microsoft.com/office/officeart/2005/8/layout/vList5"/>
    <dgm:cxn modelId="{B50B2863-CCDE-4656-BB67-B17B3CB795FC}" type="presOf" srcId="{5574C936-F78C-41EF-9BF3-95DF762417E3}" destId="{A343C295-D84C-46AF-8979-7FED647A62F5}" srcOrd="0" destOrd="0" presId="urn:microsoft.com/office/officeart/2005/8/layout/vList5"/>
    <dgm:cxn modelId="{C8D5CAC6-B170-404C-9678-3485CE2160F1}" srcId="{941E7EC9-D49E-4E6E-A693-16DAFC817F4C}" destId="{C0A49F1D-DD07-4089-A5CC-1BAF0C545F5E}" srcOrd="1" destOrd="0" parTransId="{B5218AA0-ED3C-4C96-93CE-5170440F148C}" sibTransId="{297E6F0E-D2CD-48E8-92DB-EC31A3C1C5FF}"/>
    <dgm:cxn modelId="{1D9A8707-8B48-4ECD-A681-4F86223EBA2F}" type="presOf" srcId="{BA2C99DB-3BEC-4103-A181-4A6FFA06F6E3}" destId="{FE68E593-4D06-4379-AA22-897E04899CD9}" srcOrd="0" destOrd="0" presId="urn:microsoft.com/office/officeart/2005/8/layout/vList5"/>
    <dgm:cxn modelId="{C9D409D3-8561-4FE3-ADB8-0D43A3129293}" type="presOf" srcId="{C0A49F1D-DD07-4089-A5CC-1BAF0C545F5E}" destId="{A343C295-D84C-46AF-8979-7FED647A62F5}" srcOrd="0" destOrd="1" presId="urn:microsoft.com/office/officeart/2005/8/layout/vList5"/>
    <dgm:cxn modelId="{A28D8FC3-2BD9-4D9E-B9F3-667B04B5A47E}" srcId="{941E7EC9-D49E-4E6E-A693-16DAFC817F4C}" destId="{5574C936-F78C-41EF-9BF3-95DF762417E3}" srcOrd="0" destOrd="0" parTransId="{67C559FC-782D-4F66-B21D-125BFD9AB3A5}" sibTransId="{DCD6A8E6-7EDC-4AC4-8363-7C2398CF2A2E}"/>
    <dgm:cxn modelId="{40F74454-EA7D-4764-AB04-3A97F905CABD}" type="presOf" srcId="{733736D1-D310-4360-9B8A-E9E67CA6F027}" destId="{F635184D-899B-440F-A672-20A41C8A38B0}" srcOrd="0" destOrd="2" presId="urn:microsoft.com/office/officeart/2005/8/layout/vList5"/>
    <dgm:cxn modelId="{92ECDD67-0E01-4523-94C6-0A4D444BB042}" srcId="{8F76CB8B-7DC1-477B-9692-4DD8455F6C0A}" destId="{07B891FA-6EC9-4A1A-94F7-92004CF1ECB2}" srcOrd="1" destOrd="0" parTransId="{6280237A-6BB5-45AB-98BA-9B512FEB72D9}" sibTransId="{0B194629-726C-4951-AADD-FB55698BD33E}"/>
    <dgm:cxn modelId="{45E136BC-C416-44DF-96E5-4CA288FC3EA3}" type="presParOf" srcId="{2FDE9C92-3C32-4FEC-AD05-B60E7E056BFD}" destId="{B5C77EBF-36A2-4500-AA13-06DB0223E2BC}" srcOrd="0" destOrd="0" presId="urn:microsoft.com/office/officeart/2005/8/layout/vList5"/>
    <dgm:cxn modelId="{99E6CE7C-F281-423A-AC3B-C9E528E78CDB}" type="presParOf" srcId="{B5C77EBF-36A2-4500-AA13-06DB0223E2BC}" destId="{5D594910-E0C1-4A9A-B29D-232F19C8183E}" srcOrd="0" destOrd="0" presId="urn:microsoft.com/office/officeart/2005/8/layout/vList5"/>
    <dgm:cxn modelId="{E17ED2CC-8C9A-48BA-9B66-A0C5252EA5C2}" type="presParOf" srcId="{B5C77EBF-36A2-4500-AA13-06DB0223E2BC}" destId="{FE68E593-4D06-4379-AA22-897E04899CD9}" srcOrd="1" destOrd="0" presId="urn:microsoft.com/office/officeart/2005/8/layout/vList5"/>
    <dgm:cxn modelId="{0AE8798A-1ABA-458A-A222-253601688BAD}" type="presParOf" srcId="{2FDE9C92-3C32-4FEC-AD05-B60E7E056BFD}" destId="{42AA18C4-D443-4754-A5A1-CDD39FA5F113}" srcOrd="1" destOrd="0" presId="urn:microsoft.com/office/officeart/2005/8/layout/vList5"/>
    <dgm:cxn modelId="{3055FA9B-90D2-42F6-9629-50D4506053C7}" type="presParOf" srcId="{2FDE9C92-3C32-4FEC-AD05-B60E7E056BFD}" destId="{FB4BD267-218B-4F05-B0E0-04B6D063CC33}" srcOrd="2" destOrd="0" presId="urn:microsoft.com/office/officeart/2005/8/layout/vList5"/>
    <dgm:cxn modelId="{FBBC4C0A-963E-4BEE-A9E6-1E1C3EC70E7F}" type="presParOf" srcId="{FB4BD267-218B-4F05-B0E0-04B6D063CC33}" destId="{BB23383B-DFE5-47C0-B356-86CF0AAFDE03}" srcOrd="0" destOrd="0" presId="urn:microsoft.com/office/officeart/2005/8/layout/vList5"/>
    <dgm:cxn modelId="{9E1F7471-1974-4D88-8937-EFF3039CC575}" type="presParOf" srcId="{FB4BD267-218B-4F05-B0E0-04B6D063CC33}" destId="{A343C295-D84C-46AF-8979-7FED647A62F5}" srcOrd="1" destOrd="0" presId="urn:microsoft.com/office/officeart/2005/8/layout/vList5"/>
    <dgm:cxn modelId="{F30766AB-6C15-4170-9F23-35BF55FFD720}" type="presParOf" srcId="{2FDE9C92-3C32-4FEC-AD05-B60E7E056BFD}" destId="{7E24D1A3-8F35-4675-B9DF-E1427718EB5C}" srcOrd="3" destOrd="0" presId="urn:microsoft.com/office/officeart/2005/8/layout/vList5"/>
    <dgm:cxn modelId="{877D3151-A4D3-4924-A8FD-4B4025324B28}" type="presParOf" srcId="{2FDE9C92-3C32-4FEC-AD05-B60E7E056BFD}" destId="{55760B12-3C55-44FF-B9EB-467C40F0C2EF}" srcOrd="4" destOrd="0" presId="urn:microsoft.com/office/officeart/2005/8/layout/vList5"/>
    <dgm:cxn modelId="{D6A74E82-EA46-4F56-92C0-F879D34E3C1F}" type="presParOf" srcId="{55760B12-3C55-44FF-B9EB-467C40F0C2EF}" destId="{F7E830C8-7F71-4978-AE6A-6BFEF76D5304}" srcOrd="0" destOrd="0" presId="urn:microsoft.com/office/officeart/2005/8/layout/vList5"/>
    <dgm:cxn modelId="{CEC2684E-9E36-4364-99AA-C44430FAA904}" type="presParOf" srcId="{55760B12-3C55-44FF-B9EB-467C40F0C2EF}" destId="{F635184D-899B-440F-A672-20A41C8A38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CCC7-E158-4249-9C3E-B20228801087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4578-F57C-4889-A887-57297816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1484E-6DE2-4F7A-9EF5-28721CA60CD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99B-16CE-4C27-9455-96F18515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2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источники, связанные с профессиональной ориентацией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инвалидов и лиц с ОВЗ, устанавливающие общие правила и требования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организации профориентационной работы в России в целом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99B-16CE-4C27-9455-96F1851598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0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П.13 ст.1 Профориентация осуществляется в целях достижения сбалансированности между профессиональными интересами человека, его</a:t>
            </a:r>
            <a:r>
              <a:rPr lang="ru-RU" baseline="0" dirty="0" smtClean="0"/>
              <a:t> психофизиологическими особенностями и возможностями рынка труда.</a:t>
            </a:r>
          </a:p>
          <a:p>
            <a:r>
              <a:rPr lang="ru-RU" baseline="0" dirty="0" smtClean="0"/>
              <a:t>Методы профориентации п.1.4.ст1.:</a:t>
            </a:r>
          </a:p>
          <a:p>
            <a:r>
              <a:rPr lang="ru-RU" baseline="0" dirty="0" smtClean="0"/>
              <a:t>-Психологическое и медицинское консультирование;</a:t>
            </a:r>
          </a:p>
          <a:p>
            <a:r>
              <a:rPr lang="ru-RU" baseline="0" dirty="0" smtClean="0"/>
              <a:t>-психологическая, психофизиологическая , медицинская диагностика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99B-16CE-4C27-9455-96F1851598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2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рекомендаций способствует созданию условий для расширения возможностей трудоустройства выпускников из числа инвалидов и лиц с ограниченными возможностями здоровья, а также повышению уровня занятости указанной категории граждан.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99B-16CE-4C27-9455-96F1851598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8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изменения в 2019?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99B-16CE-4C27-9455-96F1851598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7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П.6.6 Положение о профориентации (1996г.№1)</a:t>
            </a:r>
          </a:p>
          <a:p>
            <a:r>
              <a:rPr lang="ru-RU" dirty="0" smtClean="0"/>
              <a:t>Образовательное</a:t>
            </a:r>
            <a:r>
              <a:rPr lang="ru-RU" baseline="0" dirty="0" smtClean="0"/>
              <a:t> учреждение профобразования проводят профессиональный отбор(подбор) поступающих….с учетом показателей профессиональной пригодности 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99B-16CE-4C27-9455-96F1851598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511166"/>
            <a:ext cx="8317981" cy="307829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«Организационно-методическое сопровождение обучающихся с инвалидностью и ОВЗ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профессиональных образовательных организациях  Самарской области.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Матвейченко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Николаевна, 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«Центр планирования профессиональной карьеры»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профессионального образования Самарской области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Самара, 2019 г.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5449"/>
            <a:ext cx="9009244" cy="16733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августа 2014 г. № 515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их жизнедеятельности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1828799"/>
            <a:ext cx="8720487" cy="502920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рекомендуемых профессий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содержит 448 профессий и должностей, из них 207 профессий рабочих и 241 должность служащих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носит рекомендательный характер, не ограничивая рациональное трудоустройство в других профессиях и должностях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сориентировать в выборе возможной профессии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 могут быть основой: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видов трудовой и профессиональной деятельности инвалидам специалистами учреждений медико-социальной экспертизы, реабилитации инвалидов, </a:t>
            </a:r>
            <a:r>
              <a:rPr lang="ru-RU" sz="6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службы занятости, общественных организаций инвалидов, осуществляющих профессиональную ориентацию и содействие трудоустройству инвалидов.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арактеристики видов труда даны для 7 групп инвалидов:</a:t>
            </a:r>
          </a:p>
          <a:p>
            <a:pPr indent="0" algn="just"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зрения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функций верхних конечностей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умеренным нарушением нижних конечностей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передвигающихся на креслах-колясках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коронарного и\или центрального кровообращения</a:t>
            </a:r>
          </a:p>
          <a:p>
            <a:pPr indent="0" algn="just">
              <a:buFontTx/>
              <a:buChar char="-"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интеллектуальными нарушениями</a:t>
            </a:r>
          </a:p>
          <a:p>
            <a:pPr algn="just">
              <a:lnSpc>
                <a:spcPct val="60000"/>
              </a:lnSpc>
              <a:buFontTx/>
              <a:buChar char="-"/>
            </a:pPr>
            <a:endParaRPr lang="ru-RU" sz="6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" y="77002"/>
            <a:ext cx="9057373" cy="161368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01.02.2018 N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для специалистов органов службы занятости населения по организации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инвалидами,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по оценке значимости нарушенных функций организма инвалида для выполнения трудовых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19" y="1915427"/>
            <a:ext cx="8709953" cy="4261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рекомендаций: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специалистам органов службы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иных организаций, осуществляющих профессиональную ориентацию и содействие трудоустройству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инвалидов…по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значимости нарушенных функций организма инвалида для выполнения трудовых функций,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рационального подбора инвалидам рабочих мест в соответствии с оптимальными видами трудовой и профессиональной деятельности, нерекомендуемыми и рекомендуемыми условиями </a:t>
            </a:r>
            <a:r>
              <a:rPr lang="ru-RU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en-US" sz="1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П.14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мероприятиям по профессиональной реабилитации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ИПРА инвалида относятся: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мероприятия по профессиональной </a:t>
            </a:r>
            <a:r>
              <a:rPr lang="ru-RU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  <a:endParaRPr lang="ru-RU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мероприятия по содействию в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трудоустройстве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рекомендации по условиям труда инвалида (нуждаемость в дополнительных перерывах, доступность видов трудовой деятельности в тех или иных условиях труда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рекомендации по оснащению (оборудованию) специального рабочего места для трудоустройства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рекомендации по производственной адаптации (социально-психологическая, социально-производственная адаптация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629"/>
            <a:ext cx="9066998" cy="152706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01.02.2018 N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для специалистов органов службы занятости населения по организации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инвалидами,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по оценке значимости нарушенных функций организма инвалида для выполнения трудовых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1690690"/>
            <a:ext cx="8819863" cy="502100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П.23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 общие </a:t>
            </a:r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видов трудовой деятельности, </a:t>
            </a:r>
            <a:r>
              <a:rPr lang="ru-RU" sz="6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для </a:t>
            </a:r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различных нарушениях функций организма, и видов трудовой деятельности, выполнение которых может быть для инвалидов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затруднено по следующим видам нарушений: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функции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функции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одновременно функций зрения и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функций верхних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функций нижних конечностей;</a:t>
            </a: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функций опорно-двигательного аппарата, вызывающее необходимость использования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кресла-коляски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языковых и речевых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функции сердечно-сосудистой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функции дыхательной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функции пищеварительной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нарушения функций эндокринной системы и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метаболизма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нарушения функций системы крови и иммунной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мочевыделительной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нарушения функций кожи и связанных с ней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нарушения, обусловленные физическим внешним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уродством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/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519764"/>
            <a:ext cx="8631936" cy="1501541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Российской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2017 года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06-517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по организации приемной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ограниченными возможностями здоровья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на обучение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среднего профессионального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381" y="2136807"/>
            <a:ext cx="8703163" cy="440837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профессиональных 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лиц с ОВЗ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инвалидностью...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создаются  региональные центры сопровождения приема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абитуриентов</a:t>
            </a:r>
          </a:p>
          <a:p>
            <a:pPr marL="0" lvl="1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П.3.2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центры сопровождения организуют и координируют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информирование всех образовательных организаций субъекта Российской Федерации… в том числе могут проводить: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работу по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профдиагностике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профконсультированию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потенциальных абитуриентов…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мероприятия (семинары,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сотрудников приемных комиссий профессиональных образовательных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организаций…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приема, сопровождения абитуриентов с ОВЗ 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консультативно-разъяснительную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абитуриентами из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и инвалидностью, а также с их родителями (законными представителями), направленную на выбор специальности/профессии, соответствующей рекомендациям ПМПК или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ИПРА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92132"/>
            <a:ext cx="9144001" cy="1673737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труда и социальной защиты Российской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 декабря 2015 года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16-2/10/П-7704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информации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«Методическими рекомендациями по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 содействия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поиске подходящей работы выпускникам профессиональных образовательных организаций и образовательных организаций высшего образования, относящихся к категории инвалидов)»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4" y="2150077"/>
            <a:ext cx="8951495" cy="442885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направления работы … в части системного выстраивания индивидуальной траектории карьеры и содействия трудоустройству: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профессиональная ориентация, профессиональная информация, профессиональная консультация, профессиональный подбор, профессиональный подбор, профессиональная, производственная и социальная адаптация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системная работа в части выстраивания индивидуальной карьеры и содействия трудоустройству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психологического и профессионального тестирования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тренингов, деловых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игр, ярмарок учебных и рабочих мест, справочно-информационных бесед, профессиональных экскур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сий, конкурсов, выставок и сочинений на тему выбора профессий 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" y="67377"/>
            <a:ext cx="8814816" cy="1797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Губернатора Самарской области от 04.09.2017 №479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внесение изменений в распоряжение Губернатора Самарской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5.11.2015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№644-р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Межведомственного комплексного плана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инклюзивного образования и созданию специальных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профессионального образования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лицами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в Самарской области на 2015-2020 годы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929385"/>
            <a:ext cx="8412480" cy="42475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самоопределению инвалидов и лиц с ОВЗ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п.10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Внедрение в практику современного научно-методического обеспечения профессиональной ориентации инвалидов и лиц с ОВЗ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п.11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Включение детей с инвалидностью и ОВЗ, обучающихся индивидуально, в систему работы по профессиональной ориентации образовательной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п.12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мероприятий по профессиональной ориентации для людей с инвалидностью и ОВЗ в целях содействия выбору сферы деятельности, трудоустройству, профессиональному обучению(переобучению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Раздел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Широкомасштабное информирование о возможности получения профессионального образования инвалидам и лицам с ОВЗ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п.14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на официальных сайтах профессиональных образовательных организаций и государственных образовательных организаций высшего образования, находящихся на территории Самарской области, принимающих на обучение лиц с инвалидностью и ОВЗ, веб-страниц, информирующих о возможности и условиях получения профессионального образования (в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видеоконференций по вопросам поступления и обучения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641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РФ от 8 сентября 2015 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608н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профессионального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3.2.1. ТРУДОВАЯ ФУНКЦИЯ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(извлечения в части профориентации обучающихся)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учебной деятельности обучающихся по освоению учебных предметов, курсов, дисциплин(модулей) программ профессионального обучения, СПО и (или) ДПП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65322"/>
              </p:ext>
            </p:extLst>
          </p:nvPr>
        </p:nvGraphicFramePr>
        <p:xfrm>
          <a:off x="240633" y="2136808"/>
          <a:ext cx="8701236" cy="450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9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6648"/>
            <a:ext cx="7886700" cy="432174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реабилитации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 с ограниченными возможностями здоровья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903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решению проблем профессиональной реабилитации инвалидов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57" y="1318662"/>
            <a:ext cx="8681987" cy="5409398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успешного включения в общественный квалифицированный труд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цели: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профессионального образования, развитие личности в целом, развитие  профессионально значимых качеств (трудолюбия, активности, дисциплинированности и т.д.)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реабилитационный процесс на протяжении всей жизни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связей между реабилитационными практиками: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(восстановление или компенсацию утраченных функций)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(восстановление разных видов психологической деятельности)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(предупреждение социальных отклонений, вовлечение в социальные контакты)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(обеспечение условий, способствующих позитивному отношению к обучению)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реабилитационной помощи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59" y="1825625"/>
            <a:ext cx="8653112" cy="3275764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(диагностика затруднений,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барьеров жизнедеятельности)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образовательно-профессионального маршрута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реабилитационной 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(медицинской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психологической, педагогической, социальной и 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8" y="2633471"/>
            <a:ext cx="8701238" cy="247754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аспекты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профессионального самоопределения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развития обучающихся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84" y="365127"/>
            <a:ext cx="8739738" cy="1079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реабилитация лиц как социальная практика.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(В.Д. Зайцев, Е.Р.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-Смирнова, Е.А. Лысенко)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908274"/>
              </p:ext>
            </p:extLst>
          </p:nvPr>
        </p:nvGraphicFramePr>
        <p:xfrm>
          <a:off x="298384" y="1559294"/>
          <a:ext cx="8739738" cy="558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606"/>
                <a:gridCol w="1584117"/>
                <a:gridCol w="1501541"/>
                <a:gridCol w="847024"/>
                <a:gridCol w="1443789"/>
                <a:gridCol w="1318661"/>
              </a:tblGrid>
              <a:tr h="3086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1017">
                <a:tc rowSpan="4"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Профессиональная ориентация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Профинформирование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1017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консультирование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1017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подбор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1017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подбор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049">
                <a:tc rowSpan="2"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Профессиональное обучение и переобучение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профессионального образования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дополнительного профессионального образования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04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42650">
                <a:tc rowSpan="4"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Рациональное трудоустройство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подбор на предприятии (учреждении) общего или специализированного типа рабочего места, обеспечивающего рациональное трудоустройство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4241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специального рабочего места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66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трудоустройства по специальным программам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66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организации предпринимательской деятельности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04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Профессионально-производственная адаптация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3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оптимального уровня производственных нагрузок, 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связанных с использованием требований профессиональной деятельности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условиях конкретного  производства и приспособлением к ним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49877" cy="14726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профессиональных намерений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учащихся-инвалидов и учащихся с ОВЗ 8-12-х классов общеобразовательных организаций Самарской области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394" y="2415941"/>
            <a:ext cx="7863840" cy="240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намерены получать высшее образование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определились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выбором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намерены  работать или учиться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собираются начать работать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06" y="173256"/>
            <a:ext cx="8912994" cy="107802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областей профессионального образования и профессий,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предлагаемых для обучения инвалидам и лицам с ОВЗ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области, 2019 -2020 уч. г.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1443790"/>
            <a:ext cx="8912994" cy="510331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48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8" y="202132"/>
            <a:ext cx="9057372" cy="111652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профессиональных образовательных организациях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области, 2018-2019 уч. г.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218" y="2252312"/>
            <a:ext cx="8394192" cy="44531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презентации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встречи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практик на специальные рабочие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планов трудоустройства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трудоустройстве на квотируемые и специальные рабочие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16 %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специализированной ярмарке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ознакомление с  банком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вакансий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выпускников-инвалидов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7"/>
            <a:ext cx="9028496" cy="107962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вакантных рабочих мест,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предлагаемых инвалидам на рынке труда Самарской области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9" y="1444753"/>
            <a:ext cx="8473205" cy="510042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3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Партнеры, содействующие в трудоустройстве выпускников-инвалидов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46" y="2423160"/>
            <a:ext cx="7886700" cy="1783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государственные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занятости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некоммерческие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8404"/>
            <a:ext cx="7886700" cy="35324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источники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786941"/>
            <a:ext cx="7783830" cy="43636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12 декабря 1993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 занятости населения в Российской Федерации» от 19 апреля 1991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1032-1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 социальной защите инвалидов в Российской Федерации» от 24 ноября 1995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«Об образовании в Российской Федерации» от 29 декабря 2012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«Об основных гарантиях прав ребенка в Российской Федерации» от 24 июля 1998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6592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декабря 1993 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720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Документ устанавливает основные, базовые подходы к трудовым правоотношениям: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Ч.1 ст.37….труд свободен…, каждый имеет право свободно распоряжаться своими способностями к труду, выбирать род деятельности и профессию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Ч.3 ст.37 ... Каждый имеет право на труд в условиях, отвечающих требованиям безопасности и гигиены, на вознаграждение за труд без какой бы то ни было дискриминации и не ниже ….минимального размера оплаты труда, право на защиту от безработицы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г. № 273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специальная норма, посвященная работе по профессиональной ориентации в образовательных организациях,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нескольких статьях профориентация упоминается: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Ст.42.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вопросы оказания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адаптации, в </a:t>
            </a:r>
            <a:r>
              <a:rPr lang="ru-RU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ч.2 закрепляет, что психолого-педагогическая, медицинская и социальная помощь включает в себя помощь обучающимся в профориентации, получении профессии и социальной адаптации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Ст.66. часть 3.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…среднее общее образование направлено на….формирование навыков самостоятельной учебной деятельности на основе индивидуализации и профессиональной ориентации…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занятости населения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апреля 1991 г.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1032-1 (редакция от 29 декабря 2015 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5909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Ст.12  гарантирует свободу выбора рода деятельности, профессии (специальности), вида и характера труда, защиту от безработицы, бесплатное содействие в подборе подходящей работы и трудоустройстве при посредничестве органов службы занятости; информирование о положении на рынке труда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Безработным гражданам гарантируется: социальная поддержка; осуществление мер активной политики занятости населения, включая бесплатное получение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профессиональной ориентации и психологической поддержке, профессиональному обучению и дополнительному профессиональному образованию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направлению органов службы занятости…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источники,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основанные на Конституции и федеральных законах,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ведомственных нормативно-правовых актах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690689"/>
            <a:ext cx="8847177" cy="47580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	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«Об утверждении Положения о профессиональной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психологической поддержке населения в Российской Федерации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 сентября 1996 г. №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Приказ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РФ 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жизнедеятельности» от 4 августа 2014 г. №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515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Письмо Министерства образования и науки Российской Федерации «Методические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о внесении изменений в основные профессиональные образовательные программы, предусматривающих создание специальных образовательных условий (в том числе обеспечение практической подготовки), использование электронного обучения и дистанционных образовательных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 от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 2017 года N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06-2023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Распоряжение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внесение изменений в распоряжение Губернатора Самарской от 05.11.2015 №644-р «Об утверждении Межведомственного комплексного плана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инклюзивного образования и созданию специальных условий для получения профессионального образования инвалидами и лицами с ограниченными возможностями здоровья в Самарской области на 2015-2020 годы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6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49" y="429769"/>
            <a:ext cx="8625015" cy="57471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01.02.2018 N 46 «Об утверждении методических рекомендаций для специалистов органов службы занятости населения по организации работы с инвалидами, в том числе по оценке значимости нарушенных функций организма инвалида для выполнения трудовых функций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Письмо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2017 года 06-517 «Методические рекомендации по организации приемной кампании лиц с ограниченными возможностями здоровья и инвалидностью на обучение по программам среднего профессионального образования и профессионального обучения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2015 г. N 608н «Об утверждении профессионального стандарта «Педагог профессионального обучения, профессионального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01 декабря	 2015 г. № 1297 «Государственная программа Российской Федерации «Доступная среда» на 2011-2020 годы»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388877"/>
            <a:ext cx="8206592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Минтруда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сентября 1996 г. №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 профессиональной ориентации и психологической поддержке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059" y="1714440"/>
            <a:ext cx="8428431" cy="486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дано определение понятию «Профессиональная ориентация»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обобщенное понятие одного из компонентов общечеловеческой культуры, проявляющегося в форме заботы общества о профессиональном становлении подрастающего поколения, в форме поддержки и развития природных дарований, а также проведения комплекса специальных мер содействия в профессиональном самоопределении и выборе оптимального вида занятости с учетом потребностей и возможностей человека, социально-экономической ситуации на рынке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- закреплены цели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профессиональной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информация, профессиональная консультация, профессиональный подбор, профессиональный отбор, профессиональная, производственная и социальная адаптация)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раскрыто понятие государственной системы профессиональной ориентации и психологической поддержки населения и т.д.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бесплатных психолого-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713</Words>
  <Application>Microsoft Office PowerPoint</Application>
  <PresentationFormat>Экран (4:3)</PresentationFormat>
  <Paragraphs>220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  Семинар «Организационно-методическое сопровождение обучающихся с инвалидностью и ОВЗ  в профессиональных образовательных организациях  Самарской области.  Профориентационный аспект»  </vt:lpstr>
      <vt:lpstr>Раздел 1.  Нормативно-правовые аспекты  сопровождения профессионального самоопределения и профессионального развития обучающихся </vt:lpstr>
      <vt:lpstr>1 группа. Основные законодательные источники</vt:lpstr>
      <vt:lpstr>Конституция Российской Федерации  от 12 декабря 1993 г.</vt:lpstr>
      <vt:lpstr>Закон Российской Федерации от 29 декабря 2012 г. № 273 «Об образовании в Российской Федерации»</vt:lpstr>
      <vt:lpstr> Закон Российской Федерации  «О занятости населения в Российской Федерации» от 19 апреля 1991 г. № 1032-1 (редакция от 29 декабря 2015 г.)</vt:lpstr>
      <vt:lpstr>2 группа. Законодательные источники,  основанные на Конституции и федеральных законах, ведомственных нормативно-правовых актах</vt:lpstr>
      <vt:lpstr>Презентация PowerPoint</vt:lpstr>
      <vt:lpstr>Постановление Минтруда России от 27 сентября 1996 г. № 1 «Об утверждении Положения о профессиональной ориентации и психологической поддержке населения в Российской Федерации»</vt:lpstr>
      <vt:lpstr>Приказ Министерства труда и социальной защиты РФ от 4 августа 2014 г. № 515  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 и ограничений их жизнедеятельности»</vt:lpstr>
      <vt:lpstr> Приказ Минтруда России от 01.02.2018 N 46  «Об утверждении методических рекомендаций для специалистов органов службы занятости населения по организации работы с инвалидами, в том числе по оценке значимости нарушенных функций организма инвалида для выполнения трудовых  функций» </vt:lpstr>
      <vt:lpstr> Приказ Минтруда России от 01.02.2018 N 46  «Об утверждении методических рекомендаций для специалистов органов службы занятости населения по организации работы  с инвалидами, в том числе по оценке значимости нарушенных функций организма инвалида для выполнения трудовых  функций» </vt:lpstr>
      <vt:lpstr>Письмо Министерства образования и науки Российской Федерации от 18 мая 2017 года 06-517  «Методические рекомендации по организации приемной кампании   лиц с ограниченными возможностями здоровья и инвалидностью на обучение   по программам среднего профессионального образования и профессионального обучения» </vt:lpstr>
      <vt:lpstr>Письмо Министерства труда и социальной защиты Российской Федерации  от 11 декабря 2015 года № 16-2/10/П-7704  «О направлении информации» (вместе с «Методическими рекомендациями по оказанию содействия в поиске подходящей работы выпускникам профессиональных образовательных организаций и образовательных организаций высшего образования, относящихся к категории инвалидов)»</vt:lpstr>
      <vt:lpstr>  Распоряжение Губернатора Самарской области от 04.09.2017 №479  «О внесение изменений в распоряжение Губернатора Самарской от 5.11.2015 №644-р  «Об утверждении Межведомственного комплексного плана мероприятий  по организации инклюзивного образования и созданию специальных условий  для получения профессионального образования инвалидами и лицами  с ограниченными возможностями здоровья в Самарской области на 2015-2020 годы» </vt:lpstr>
      <vt:lpstr>    Приказ Министерства труда и социальной защиты РФ от 8 сентября 2015 г. N 608н  «Об утверждении профессионального стандарта  «Педагог профессионального обучения, профессионального образования и дополнительного профессионального образования»   3.2.1. ТРУДОВАЯ ФУНКЦИЯ (извлечения в части профориентации обучающихся) Организация учебной деятельности обучающихся по освоению учебных предметов, курсов, дисциплин(модулей) программ профессионального обучения, СПО и (или) ДПП</vt:lpstr>
      <vt:lpstr>Раздел 2. Модель комплексной реабилитации  лиц с ограниченными возможностями здоровья  в образовательной организации среднего профессионального образования</vt:lpstr>
      <vt:lpstr>Современные подходы к решению проблем профессиональной реабилитации инвалидов</vt:lpstr>
      <vt:lpstr>Этапы реабилитационной помощи</vt:lpstr>
      <vt:lpstr>Профессиональная реабилитация лиц как социальная практика.  Этапы реабилитации (В.Д. Зайцев, Е.Р. Ярская-Смирнова, Е.А. Лысенко) </vt:lpstr>
      <vt:lpstr> Мониторинг профессиональных намерений учащихся-инвалидов и учащихся с ОВЗ 8-12-х классов общеобразовательных организаций Самарской области  </vt:lpstr>
      <vt:lpstr>Количество областей профессионального образования и профессий,  предлагаемых для обучения инвалидам и лицам с ОВЗ в Самарской области, 2019 -2020 уч. г. </vt:lpstr>
      <vt:lpstr>Формы профориентационной работы   в профессиональных образовательных организациях  Самарской области, 2018-2019 уч. г.</vt:lpstr>
      <vt:lpstr>Количество вакантных рабочих мест,  предлагаемых инвалидам на рынке труда Самарской области </vt:lpstr>
      <vt:lpstr>  Партнеры, содействующие в трудоустройстве выпускников-инвалидов  </vt:lpstr>
      <vt:lpstr>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matveychenko</cp:lastModifiedBy>
  <cp:revision>184</cp:revision>
  <cp:lastPrinted>2019-09-23T10:49:39Z</cp:lastPrinted>
  <dcterms:created xsi:type="dcterms:W3CDTF">2014-11-21T11:00:06Z</dcterms:created>
  <dcterms:modified xsi:type="dcterms:W3CDTF">2019-09-24T05:31:01Z</dcterms:modified>
</cp:coreProperties>
</file>