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20" r:id="rId1"/>
  </p:sldMasterIdLst>
  <p:sldIdLst>
    <p:sldId id="256" r:id="rId2"/>
    <p:sldId id="270" r:id="rId3"/>
    <p:sldId id="263" r:id="rId4"/>
    <p:sldId id="257" r:id="rId5"/>
    <p:sldId id="259" r:id="rId6"/>
    <p:sldId id="267" r:id="rId7"/>
    <p:sldId id="274" r:id="rId8"/>
    <p:sldId id="271" r:id="rId9"/>
    <p:sldId id="272" r:id="rId10"/>
    <p:sldId id="273" r:id="rId11"/>
    <p:sldId id="269" r:id="rId12"/>
    <p:sldId id="282" r:id="rId13"/>
    <p:sldId id="283" r:id="rId14"/>
    <p:sldId id="277" r:id="rId15"/>
    <p:sldId id="278" r:id="rId16"/>
    <p:sldId id="280" r:id="rId17"/>
    <p:sldId id="275" r:id="rId18"/>
    <p:sldId id="279" r:id="rId19"/>
    <p:sldId id="284" r:id="rId20"/>
  </p:sldIdLst>
  <p:sldSz cx="9144000" cy="6858000" type="screen4x3"/>
  <p:notesSz cx="6735763" cy="98567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0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825E30-7104-45F7-9ECF-2849CF363056}" type="doc">
      <dgm:prSet loTypeId="urn:microsoft.com/office/officeart/2005/8/layout/lProcess3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A069B8B-A8A0-4913-9716-1F354CE096D5}">
      <dgm:prSet phldrT="[Текст]"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Цель аудита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4C1248B-E29D-4191-BFB2-EB2014629602}" type="parTrans" cxnId="{862DC067-6848-4770-A29C-3544DAE99EC1}">
      <dgm:prSet/>
      <dgm:spPr/>
      <dgm:t>
        <a:bodyPr/>
        <a:lstStyle/>
        <a:p>
          <a:endParaRPr lang="ru-RU"/>
        </a:p>
      </dgm:t>
    </dgm:pt>
    <dgm:pt modelId="{2DCDAF13-6DA7-4FA8-8BDD-E60F0F03D10A}" type="sibTrans" cxnId="{862DC067-6848-4770-A29C-3544DAE99EC1}">
      <dgm:prSet/>
      <dgm:spPr/>
      <dgm:t>
        <a:bodyPr/>
        <a:lstStyle/>
        <a:p>
          <a:endParaRPr lang="ru-RU"/>
        </a:p>
      </dgm:t>
    </dgm:pt>
    <dgm:pt modelId="{F4FAA08B-EBFD-4B02-91E3-2A501350E244}">
      <dgm:prSet phldrT="[Текст]"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Показатели аудита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03577E2-C3ED-4052-A9EE-0F4E11F019D2}" type="parTrans" cxnId="{506C5D03-9155-49C7-AE47-829DB6BED902}">
      <dgm:prSet/>
      <dgm:spPr/>
      <dgm:t>
        <a:bodyPr/>
        <a:lstStyle/>
        <a:p>
          <a:endParaRPr lang="ru-RU"/>
        </a:p>
      </dgm:t>
    </dgm:pt>
    <dgm:pt modelId="{6AD1C452-6FD1-476F-BBF6-F977531863B1}" type="sibTrans" cxnId="{506C5D03-9155-49C7-AE47-829DB6BED902}">
      <dgm:prSet/>
      <dgm:spPr/>
      <dgm:t>
        <a:bodyPr/>
        <a:lstStyle/>
        <a:p>
          <a:endParaRPr lang="ru-RU"/>
        </a:p>
      </dgm:t>
    </dgm:pt>
    <dgm:pt modelId="{E54AA9C2-540E-4320-A3AE-1AD39B421DEE}">
      <dgm:prSet phldrT="[Текст]"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Критерии оценивания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E4B699-82DE-4C03-8658-28313FD099D6}" type="parTrans" cxnId="{8C8F6CE7-10A6-4507-B96F-C07B9EA07595}">
      <dgm:prSet/>
      <dgm:spPr/>
      <dgm:t>
        <a:bodyPr/>
        <a:lstStyle/>
        <a:p>
          <a:endParaRPr lang="ru-RU"/>
        </a:p>
      </dgm:t>
    </dgm:pt>
    <dgm:pt modelId="{0EEDAF69-128A-4A1D-91D6-89FF0CA73D60}" type="sibTrans" cxnId="{8C8F6CE7-10A6-4507-B96F-C07B9EA07595}">
      <dgm:prSet/>
      <dgm:spPr/>
      <dgm:t>
        <a:bodyPr/>
        <a:lstStyle/>
        <a:p>
          <a:endParaRPr lang="ru-RU"/>
        </a:p>
      </dgm:t>
    </dgm:pt>
    <dgm:pt modelId="{4B7DDDE2-A1C5-455B-B674-6C2267241D51}">
      <dgm:prSet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Объекты аудита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E9F462C-0B1E-404C-9C59-58503663376B}" type="parTrans" cxnId="{C7C21CF1-2CCB-44BD-8FA7-BC4F5FCC750C}">
      <dgm:prSet/>
      <dgm:spPr/>
      <dgm:t>
        <a:bodyPr/>
        <a:lstStyle/>
        <a:p>
          <a:endParaRPr lang="ru-RU"/>
        </a:p>
      </dgm:t>
    </dgm:pt>
    <dgm:pt modelId="{4B50C6A9-C2EB-4492-B23A-21533A969D48}" type="sibTrans" cxnId="{C7C21CF1-2CCB-44BD-8FA7-BC4F5FCC750C}">
      <dgm:prSet/>
      <dgm:spPr/>
      <dgm:t>
        <a:bodyPr/>
        <a:lstStyle/>
        <a:p>
          <a:endParaRPr lang="ru-RU"/>
        </a:p>
      </dgm:t>
    </dgm:pt>
    <dgm:pt modelId="{AD34A107-6B1C-4741-84B5-AC6D21729181}" type="pres">
      <dgm:prSet presAssocID="{47825E30-7104-45F7-9ECF-2849CF363056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ADD8C62-A40F-4BD9-B06E-88E3643929F5}" type="pres">
      <dgm:prSet presAssocID="{0A069B8B-A8A0-4913-9716-1F354CE096D5}" presName="horFlow" presStyleCnt="0"/>
      <dgm:spPr/>
    </dgm:pt>
    <dgm:pt modelId="{B7DF53F7-01BC-4A29-9633-7B6FD56F2AB1}" type="pres">
      <dgm:prSet presAssocID="{0A069B8B-A8A0-4913-9716-1F354CE096D5}" presName="bigChev" presStyleLbl="node1" presStyleIdx="0" presStyleCnt="4" custScaleX="126178"/>
      <dgm:spPr/>
      <dgm:t>
        <a:bodyPr/>
        <a:lstStyle/>
        <a:p>
          <a:endParaRPr lang="ru-RU"/>
        </a:p>
      </dgm:t>
    </dgm:pt>
    <dgm:pt modelId="{D72B70D8-7993-4DD3-91C7-6A588E90AA3E}" type="pres">
      <dgm:prSet presAssocID="{0A069B8B-A8A0-4913-9716-1F354CE096D5}" presName="vSp" presStyleCnt="0"/>
      <dgm:spPr/>
    </dgm:pt>
    <dgm:pt modelId="{1F6CD3C5-DC89-401B-86B6-D658AF3D2E5B}" type="pres">
      <dgm:prSet presAssocID="{4B7DDDE2-A1C5-455B-B674-6C2267241D51}" presName="horFlow" presStyleCnt="0"/>
      <dgm:spPr/>
    </dgm:pt>
    <dgm:pt modelId="{F9E2C675-0ECE-4976-9CDF-A7687F116B12}" type="pres">
      <dgm:prSet presAssocID="{4B7DDDE2-A1C5-455B-B674-6C2267241D51}" presName="bigChev" presStyleLbl="node1" presStyleIdx="1" presStyleCnt="4" custScaleX="130766"/>
      <dgm:spPr/>
      <dgm:t>
        <a:bodyPr/>
        <a:lstStyle/>
        <a:p>
          <a:endParaRPr lang="ru-RU"/>
        </a:p>
      </dgm:t>
    </dgm:pt>
    <dgm:pt modelId="{F968560D-B81C-4017-BAF8-8E22D8676B5C}" type="pres">
      <dgm:prSet presAssocID="{4B7DDDE2-A1C5-455B-B674-6C2267241D51}" presName="vSp" presStyleCnt="0"/>
      <dgm:spPr/>
    </dgm:pt>
    <dgm:pt modelId="{63199E08-9090-482C-A061-883ADBF53F37}" type="pres">
      <dgm:prSet presAssocID="{F4FAA08B-EBFD-4B02-91E3-2A501350E244}" presName="horFlow" presStyleCnt="0"/>
      <dgm:spPr/>
    </dgm:pt>
    <dgm:pt modelId="{70AD81A3-D6BC-4E7C-9F02-EFD6E1EC896E}" type="pres">
      <dgm:prSet presAssocID="{F4FAA08B-EBFD-4B02-91E3-2A501350E244}" presName="bigChev" presStyleLbl="node1" presStyleIdx="2" presStyleCnt="4" custScaleX="135354"/>
      <dgm:spPr/>
      <dgm:t>
        <a:bodyPr/>
        <a:lstStyle/>
        <a:p>
          <a:endParaRPr lang="ru-RU"/>
        </a:p>
      </dgm:t>
    </dgm:pt>
    <dgm:pt modelId="{63557E65-E19F-4B34-B28E-EBB2838BE728}" type="pres">
      <dgm:prSet presAssocID="{F4FAA08B-EBFD-4B02-91E3-2A501350E244}" presName="vSp" presStyleCnt="0"/>
      <dgm:spPr/>
    </dgm:pt>
    <dgm:pt modelId="{19CB3B40-BFDB-41EF-9021-A4CEA33C97DC}" type="pres">
      <dgm:prSet presAssocID="{E54AA9C2-540E-4320-A3AE-1AD39B421DEE}" presName="horFlow" presStyleCnt="0"/>
      <dgm:spPr/>
    </dgm:pt>
    <dgm:pt modelId="{A52224E8-6CE0-406C-B05C-75954909DF96}" type="pres">
      <dgm:prSet presAssocID="{E54AA9C2-540E-4320-A3AE-1AD39B421DEE}" presName="bigChev" presStyleLbl="node1" presStyleIdx="3" presStyleCnt="4" custScaleX="135354"/>
      <dgm:spPr/>
      <dgm:t>
        <a:bodyPr/>
        <a:lstStyle/>
        <a:p>
          <a:endParaRPr lang="ru-RU"/>
        </a:p>
      </dgm:t>
    </dgm:pt>
  </dgm:ptLst>
  <dgm:cxnLst>
    <dgm:cxn modelId="{1EE1FDF7-F6E7-476E-9F80-27591ED5DDFB}" type="presOf" srcId="{F4FAA08B-EBFD-4B02-91E3-2A501350E244}" destId="{70AD81A3-D6BC-4E7C-9F02-EFD6E1EC896E}" srcOrd="0" destOrd="0" presId="urn:microsoft.com/office/officeart/2005/8/layout/lProcess3"/>
    <dgm:cxn modelId="{C7C21CF1-2CCB-44BD-8FA7-BC4F5FCC750C}" srcId="{47825E30-7104-45F7-9ECF-2849CF363056}" destId="{4B7DDDE2-A1C5-455B-B674-6C2267241D51}" srcOrd="1" destOrd="0" parTransId="{0E9F462C-0B1E-404C-9C59-58503663376B}" sibTransId="{4B50C6A9-C2EB-4492-B23A-21533A969D48}"/>
    <dgm:cxn modelId="{6611E99C-D287-4A45-B19D-55E4324822AD}" type="presOf" srcId="{47825E30-7104-45F7-9ECF-2849CF363056}" destId="{AD34A107-6B1C-4741-84B5-AC6D21729181}" srcOrd="0" destOrd="0" presId="urn:microsoft.com/office/officeart/2005/8/layout/lProcess3"/>
    <dgm:cxn modelId="{8C8F6CE7-10A6-4507-B96F-C07B9EA07595}" srcId="{47825E30-7104-45F7-9ECF-2849CF363056}" destId="{E54AA9C2-540E-4320-A3AE-1AD39B421DEE}" srcOrd="3" destOrd="0" parTransId="{13E4B699-82DE-4C03-8658-28313FD099D6}" sibTransId="{0EEDAF69-128A-4A1D-91D6-89FF0CA73D60}"/>
    <dgm:cxn modelId="{95DFF226-1864-4AE6-9609-8E75F6D8D8C2}" type="presOf" srcId="{E54AA9C2-540E-4320-A3AE-1AD39B421DEE}" destId="{A52224E8-6CE0-406C-B05C-75954909DF96}" srcOrd="0" destOrd="0" presId="urn:microsoft.com/office/officeart/2005/8/layout/lProcess3"/>
    <dgm:cxn modelId="{643C6614-58DE-4709-AE16-6E207EFC4E1E}" type="presOf" srcId="{4B7DDDE2-A1C5-455B-B674-6C2267241D51}" destId="{F9E2C675-0ECE-4976-9CDF-A7687F116B12}" srcOrd="0" destOrd="0" presId="urn:microsoft.com/office/officeart/2005/8/layout/lProcess3"/>
    <dgm:cxn modelId="{6BCB9A27-7EE3-4750-BC76-EF85AD292931}" type="presOf" srcId="{0A069B8B-A8A0-4913-9716-1F354CE096D5}" destId="{B7DF53F7-01BC-4A29-9633-7B6FD56F2AB1}" srcOrd="0" destOrd="0" presId="urn:microsoft.com/office/officeart/2005/8/layout/lProcess3"/>
    <dgm:cxn modelId="{862DC067-6848-4770-A29C-3544DAE99EC1}" srcId="{47825E30-7104-45F7-9ECF-2849CF363056}" destId="{0A069B8B-A8A0-4913-9716-1F354CE096D5}" srcOrd="0" destOrd="0" parTransId="{74C1248B-E29D-4191-BFB2-EB2014629602}" sibTransId="{2DCDAF13-6DA7-4FA8-8BDD-E60F0F03D10A}"/>
    <dgm:cxn modelId="{506C5D03-9155-49C7-AE47-829DB6BED902}" srcId="{47825E30-7104-45F7-9ECF-2849CF363056}" destId="{F4FAA08B-EBFD-4B02-91E3-2A501350E244}" srcOrd="2" destOrd="0" parTransId="{803577E2-C3ED-4052-A9EE-0F4E11F019D2}" sibTransId="{6AD1C452-6FD1-476F-BBF6-F977531863B1}"/>
    <dgm:cxn modelId="{D8046CFC-6F50-4C9A-9321-96EBC23438C0}" type="presParOf" srcId="{AD34A107-6B1C-4741-84B5-AC6D21729181}" destId="{6ADD8C62-A40F-4BD9-B06E-88E3643929F5}" srcOrd="0" destOrd="0" presId="urn:microsoft.com/office/officeart/2005/8/layout/lProcess3"/>
    <dgm:cxn modelId="{3990AB1A-3512-46FF-9B00-6917C156746F}" type="presParOf" srcId="{6ADD8C62-A40F-4BD9-B06E-88E3643929F5}" destId="{B7DF53F7-01BC-4A29-9633-7B6FD56F2AB1}" srcOrd="0" destOrd="0" presId="urn:microsoft.com/office/officeart/2005/8/layout/lProcess3"/>
    <dgm:cxn modelId="{52C4B3AF-2836-40CF-AD51-AA7B500E75E8}" type="presParOf" srcId="{AD34A107-6B1C-4741-84B5-AC6D21729181}" destId="{D72B70D8-7993-4DD3-91C7-6A588E90AA3E}" srcOrd="1" destOrd="0" presId="urn:microsoft.com/office/officeart/2005/8/layout/lProcess3"/>
    <dgm:cxn modelId="{12987A9B-4E4A-410A-ABC5-953FF0FD6F9D}" type="presParOf" srcId="{AD34A107-6B1C-4741-84B5-AC6D21729181}" destId="{1F6CD3C5-DC89-401B-86B6-D658AF3D2E5B}" srcOrd="2" destOrd="0" presId="urn:microsoft.com/office/officeart/2005/8/layout/lProcess3"/>
    <dgm:cxn modelId="{89E79CCD-7CCC-41D8-AF01-D6509B7BD33E}" type="presParOf" srcId="{1F6CD3C5-DC89-401B-86B6-D658AF3D2E5B}" destId="{F9E2C675-0ECE-4976-9CDF-A7687F116B12}" srcOrd="0" destOrd="0" presId="urn:microsoft.com/office/officeart/2005/8/layout/lProcess3"/>
    <dgm:cxn modelId="{F685259A-C1EF-4D1A-A203-AB5B76CA341B}" type="presParOf" srcId="{AD34A107-6B1C-4741-84B5-AC6D21729181}" destId="{F968560D-B81C-4017-BAF8-8E22D8676B5C}" srcOrd="3" destOrd="0" presId="urn:microsoft.com/office/officeart/2005/8/layout/lProcess3"/>
    <dgm:cxn modelId="{1F04A618-0614-4DB6-923C-F7411E183B78}" type="presParOf" srcId="{AD34A107-6B1C-4741-84B5-AC6D21729181}" destId="{63199E08-9090-482C-A061-883ADBF53F37}" srcOrd="4" destOrd="0" presId="urn:microsoft.com/office/officeart/2005/8/layout/lProcess3"/>
    <dgm:cxn modelId="{6777B700-0E2B-4838-A816-D7AD1EB69BEE}" type="presParOf" srcId="{63199E08-9090-482C-A061-883ADBF53F37}" destId="{70AD81A3-D6BC-4E7C-9F02-EFD6E1EC896E}" srcOrd="0" destOrd="0" presId="urn:microsoft.com/office/officeart/2005/8/layout/lProcess3"/>
    <dgm:cxn modelId="{9ECDF4BA-9388-474B-92F2-A9D3292D6286}" type="presParOf" srcId="{AD34A107-6B1C-4741-84B5-AC6D21729181}" destId="{63557E65-E19F-4B34-B28E-EBB2838BE728}" srcOrd="5" destOrd="0" presId="urn:microsoft.com/office/officeart/2005/8/layout/lProcess3"/>
    <dgm:cxn modelId="{578E2A36-1CF4-4FC7-AFB8-ED6FD5759A9F}" type="presParOf" srcId="{AD34A107-6B1C-4741-84B5-AC6D21729181}" destId="{19CB3B40-BFDB-41EF-9021-A4CEA33C97DC}" srcOrd="6" destOrd="0" presId="urn:microsoft.com/office/officeart/2005/8/layout/lProcess3"/>
    <dgm:cxn modelId="{5CC15F29-B342-426F-B2A3-E2542CA4155F}" type="presParOf" srcId="{19CB3B40-BFDB-41EF-9021-A4CEA33C97DC}" destId="{A52224E8-6CE0-406C-B05C-75954909DF96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DF53F7-01BC-4A29-9633-7B6FD56F2AB1}">
      <dsp:nvSpPr>
        <dsp:cNvPr id="0" name=""/>
        <dsp:cNvSpPr/>
      </dsp:nvSpPr>
      <dsp:spPr>
        <a:xfrm>
          <a:off x="2088234" y="885"/>
          <a:ext cx="3960452" cy="12555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Цель аудита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15990" y="885"/>
        <a:ext cx="2704940" cy="1255512"/>
      </dsp:txXfrm>
    </dsp:sp>
    <dsp:sp modelId="{F9E2C675-0ECE-4976-9CDF-A7687F116B12}">
      <dsp:nvSpPr>
        <dsp:cNvPr id="0" name=""/>
        <dsp:cNvSpPr/>
      </dsp:nvSpPr>
      <dsp:spPr>
        <a:xfrm>
          <a:off x="2088234" y="1432170"/>
          <a:ext cx="4104460" cy="12555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Объекты аудита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15990" y="1432170"/>
        <a:ext cx="2848948" cy="1255512"/>
      </dsp:txXfrm>
    </dsp:sp>
    <dsp:sp modelId="{70AD81A3-D6BC-4E7C-9F02-EFD6E1EC896E}">
      <dsp:nvSpPr>
        <dsp:cNvPr id="0" name=""/>
        <dsp:cNvSpPr/>
      </dsp:nvSpPr>
      <dsp:spPr>
        <a:xfrm>
          <a:off x="2088234" y="2863455"/>
          <a:ext cx="4248467" cy="12555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Показатели аудита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15990" y="2863455"/>
        <a:ext cx="2992955" cy="1255512"/>
      </dsp:txXfrm>
    </dsp:sp>
    <dsp:sp modelId="{A52224E8-6CE0-406C-B05C-75954909DF96}">
      <dsp:nvSpPr>
        <dsp:cNvPr id="0" name=""/>
        <dsp:cNvSpPr/>
      </dsp:nvSpPr>
      <dsp:spPr>
        <a:xfrm>
          <a:off x="2088234" y="4294740"/>
          <a:ext cx="4248467" cy="12555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Критерии оценивания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15990" y="4294740"/>
        <a:ext cx="2992955" cy="12555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14864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3/5/2019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396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3/5/2019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5688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3/5/2019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0467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3/5/2019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44122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3/5/2019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5735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82682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44965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1207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08190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7289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619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04479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76864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86598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76355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3/5/2019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241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&#1055;&#1077;&#1088;&#1077;&#1095;&#1077;&#1085;&#1100;%20&#1076;&#1086;&#1082;&#1091;&#1084;&#1077;&#1085;&#1090;&#1086;&#1074;%20&#1087;&#1088;&#1080;%20&#1085;&#1072;&#1083;&#1080;&#1095;&#1080;&#1080;%20&#1054;&#1042;&#1047;.docx" TargetMode="External"/><Relationship Id="rId2" Type="http://schemas.openxmlformats.org/officeDocument/2006/relationships/hyperlink" Target="&#1055;&#1077;&#1088;&#1077;&#1095;&#1077;&#1085;&#1100;%20&#1076;&#1086;&#1082;&#1091;&#1084;&#1077;&#1085;&#1090;&#1086;&#1074;%20&#1076;&#1083;&#1103;%20&#1082;&#1072;&#1084;&#1077;&#1088;&#1072;&#1083;&#1100;&#1085;&#1086;&#1081;%20&#1087;&#1088;&#1086;&#1074;&#1077;&#1088;&#1082;&#1080;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&#1055;&#1077;&#1088;&#1077;&#1095;&#1077;&#1085;&#1100;%20&#1076;&#1086;&#1082;&#1091;&#1084;&#1077;&#1085;&#1090;&#1086;&#1074;%20&#1076;&#1083;&#1103;%20&#1074;&#1099;&#1077;&#1079;&#1076;&#1085;&#1086;&#1081;%20&#1087;&#1088;&#1086;&#1074;&#1077;&#1088;&#1082;&#1080;.docx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03438" y="1622277"/>
            <a:ext cx="7851648" cy="378641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Процедура проведения методического аудита условий реализации основных образовательных программ ПОО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04664"/>
            <a:ext cx="3478213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8229600" cy="1716800"/>
          </a:xfrm>
        </p:spPr>
        <p:txBody>
          <a:bodyPr>
            <a:normAutofit/>
          </a:bodyPr>
          <a:lstStyle/>
          <a:p>
            <a:pPr algn="r"/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Кластер 2</a:t>
            </a: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7977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 организационно-методическое обеспечение учебного процесса (совокупность локальных актов образовательной организации, регламентирующих учебно-методические аспекты образовательного процесса);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используемые преподавателями образовательные технологии;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 характеристики участия в планировании и организации образовательного процесса работодателей как заказчиков и потребителей кадров с прикладными квалификациями;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 иные характеристики методических условий, созданных в образовательной организации для реализации ООП СПО.</a:t>
            </a:r>
          </a:p>
          <a:p>
            <a:pPr algn="just">
              <a:buNone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0"/>
            <a:ext cx="3478213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7563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323969" y="412291"/>
            <a:ext cx="6589199" cy="928477"/>
          </a:xfrm>
        </p:spPr>
        <p:txBody>
          <a:bodyPr/>
          <a:lstStyle/>
          <a:p>
            <a:pPr algn="r"/>
            <a:r>
              <a:rPr lang="ru-RU" sz="4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Показатели аудита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7613"/>
            <a:ext cx="8229600" cy="5106987"/>
          </a:xfrm>
        </p:spPr>
        <p:txBody>
          <a:bodyPr>
            <a:normAutofit fontScale="62500" lnSpcReduction="20000"/>
          </a:bodyPr>
          <a:lstStyle/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Кластер 1 «Учебно-программная документация,  обеспечивающая реализацию ООП СПО»: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1.1.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Соответствие общей структуры и оформления ООП требованиям ФГОС СПО по ТОП-50 и примерной основной образовательной программы (ПООП).</a:t>
            </a:r>
          </a:p>
          <a:p>
            <a:pPr algn="just"/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1.2.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Соответствие структуры учебного плана и календарного учебного графика в составе ООП требованиям  ФГОС СПО по ТОП-50, ПООП, региональным требованиям.</a:t>
            </a:r>
          </a:p>
          <a:p>
            <a:pPr algn="just"/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1.3.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Соответствие рабочих программ учебных дисциплин, профессиональных модулей, практик требованиям ПООП, региональным требованиям.</a:t>
            </a:r>
          </a:p>
          <a:p>
            <a:pPr algn="just"/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1.4.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Соответствие образовательных результатов, внесенных в ООП  по результатам работы с профессиональными стандартами, их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требованиям……….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3478213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683568" y="260648"/>
            <a:ext cx="8229600" cy="2220856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79776"/>
          </a:xfrm>
        </p:spPr>
        <p:txBody>
          <a:bodyPr>
            <a:normAutofit/>
          </a:bodyPr>
          <a:lstStyle/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признаки, на основании которых проводится оценка объекта оценивания в рамках каждого показателя. Они свидетельствуют о соответствии конкретного параметра официально установленным требованиям</a:t>
            </a:r>
          </a:p>
        </p:txBody>
      </p:sp>
      <p:pic>
        <p:nvPicPr>
          <p:cNvPr id="4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3478213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683568" y="764704"/>
            <a:ext cx="8229600" cy="17168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Критерии оценивания</a:t>
            </a:r>
            <a:r>
              <a:rPr lang="ru-RU" sz="5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28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323969" y="524612"/>
            <a:ext cx="6589199" cy="775319"/>
          </a:xfrm>
        </p:spPr>
        <p:txBody>
          <a:bodyPr/>
          <a:lstStyle/>
          <a:p>
            <a:pPr algn="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оценивания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7613"/>
            <a:ext cx="8229600" cy="5106987"/>
          </a:xfrm>
        </p:spPr>
        <p:txBody>
          <a:bodyPr>
            <a:normAutofit/>
          </a:bodyPr>
          <a:lstStyle/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3478213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683568" y="764704"/>
            <a:ext cx="8229600" cy="17168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102578"/>
              </p:ext>
            </p:extLst>
          </p:nvPr>
        </p:nvGraphicFramePr>
        <p:xfrm>
          <a:off x="683568" y="1457707"/>
          <a:ext cx="8229599" cy="5665054"/>
        </p:xfrm>
        <a:graphic>
          <a:graphicData uri="http://schemas.openxmlformats.org/drawingml/2006/table">
            <a:tbl>
              <a:tblPr firstRow="1" firstCol="1" bandRow="1"/>
              <a:tblGrid>
                <a:gridCol w="6408712"/>
                <a:gridCol w="936104"/>
                <a:gridCol w="884783"/>
              </a:tblGrid>
              <a:tr h="51313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Показатель 1.3.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Соответствие рабочих программ учебных дисциплин, профессиональных модулей, практик требованиям ПООП, региональным требованиям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80" marR="45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97247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Все структурные единицы Учебного плана ООП (дисциплины, модули и т.д.) имеют 100% обеспечение учебно-методической документацией</a:t>
                      </a:r>
                    </a:p>
                  </a:txBody>
                  <a:tcPr marL="45780" marR="45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Да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Нет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80" marR="45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929663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Рабочие программы учебных предметов, дисциплин,  профессиональных модулей разработаны с учетом примерных рабочих программ указанных структурных единиц ПООП, региональных требований</a:t>
                      </a:r>
                    </a:p>
                  </a:txBody>
                  <a:tcPr marL="45780" marR="45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Да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Нет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80" marR="45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29663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 случае если по усмотрению образовательной организации в структурные единицы ПООП внесены изменения, они обоснованы  в Пояснительной записке посредством указания на региональные, отраслевые особенности и/или требования работодателей</a:t>
                      </a:r>
                    </a:p>
                  </a:txBody>
                  <a:tcPr marL="45780" marR="45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Да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Нет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80" marR="45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5932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 рабочих программах дисциплин, профессиональных модулей, практик имеются: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четко сформулированные цели и задачи их освоения;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  требования к образовательным результатам (компетенциям, практическому опыту, знаниям и умениям), соответствующие ФГОС по данной профессии/специальности, профессиональным стандартам и/или  запросам региональных работодателей (в вариативной части ООП)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(Письмо </a:t>
                      </a:r>
                      <a:r>
                        <a:rPr lang="ru-RU" sz="14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Минобрнауки</a:t>
                      </a: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Самарской области от 15.06.2018 № 16/1846)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80" marR="45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Да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Нет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Частично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80" marR="45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12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80" marR="45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80" marR="45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024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7613"/>
            <a:ext cx="8229600" cy="5106987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методического аудита условий реализации основных образовательных программ среднего профессионального образования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Самарской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</a:t>
            </a:r>
          </a:p>
          <a:p>
            <a:pPr algn="just">
              <a:spcBef>
                <a:spcPts val="0"/>
              </a:spcBef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методического аудита</a:t>
            </a:r>
          </a:p>
          <a:p>
            <a:pPr algn="just">
              <a:spcBef>
                <a:spcPts val="0"/>
              </a:spcBef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Инструментарий методического аудита (чек-лист)</a:t>
            </a:r>
          </a:p>
        </p:txBody>
      </p:sp>
      <p:pic>
        <p:nvPicPr>
          <p:cNvPr id="4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3478213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683568" y="764704"/>
            <a:ext cx="8229600" cy="17168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2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79776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file"/>
              </a:rPr>
              <a:t>перечень материалов для камеральной проверки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file"/>
              </a:rPr>
              <a:t>перечень материалов, которые предоставляются при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file"/>
              </a:rPr>
              <a:t>условии обучения по данной ООП лиц с инвалидностью и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file"/>
              </a:rPr>
              <a:t>ОВЗ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0"/>
            <a:ext cx="3478213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683568" y="764704"/>
            <a:ext cx="8229600" cy="17168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Камеральная проверка</a:t>
            </a:r>
            <a:r>
              <a:rPr lang="ru-RU" sz="5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31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79776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file"/>
              </a:rPr>
              <a:t>перечень материалов для выездной проверки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осещение и анализ 2 уроков (по дисциплинам/МДК, материалы которых были представлены для камеральной проверки)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0"/>
            <a:ext cx="3478213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683568" y="764704"/>
            <a:ext cx="8229600" cy="17168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Выездная проверка</a:t>
            </a:r>
            <a:r>
              <a:rPr lang="ru-RU" sz="5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97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79776"/>
          </a:xfrm>
        </p:spPr>
        <p:txBody>
          <a:bodyPr>
            <a:normAutofit/>
          </a:bodyPr>
          <a:lstStyle/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документ, содержащий обобщенные аргументированные оценки предметов аудиторской проверки, предоставленные по результатам методического аудита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3478213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683568" y="764704"/>
            <a:ext cx="8229600" cy="17168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Аудиторское заключение</a:t>
            </a:r>
            <a:r>
              <a:rPr lang="ru-RU" sz="5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57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7613"/>
            <a:ext cx="8229600" cy="5106987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представленные документы рассматриваются  в течении </a:t>
            </a:r>
          </a:p>
          <a:p>
            <a:pPr algn="ctr">
              <a:buNone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рабочих дней</a:t>
            </a:r>
          </a:p>
          <a:p>
            <a:pPr algn="just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аудиторское заключение готовится – в течении </a:t>
            </a:r>
          </a:p>
          <a:p>
            <a:pPr algn="ctr">
              <a:buNone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рабочих дней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3478213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683568" y="764704"/>
            <a:ext cx="8229600" cy="17168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7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7654340"/>
              </p:ext>
            </p:extLst>
          </p:nvPr>
        </p:nvGraphicFramePr>
        <p:xfrm>
          <a:off x="467544" y="2271472"/>
          <a:ext cx="8568951" cy="4406348"/>
        </p:xfrm>
        <a:graphic>
          <a:graphicData uri="http://schemas.openxmlformats.org/drawingml/2006/table">
            <a:tbl>
              <a:tblPr firstRow="1" firstCol="1" bandRow="1"/>
              <a:tblGrid>
                <a:gridCol w="1512168"/>
                <a:gridCol w="2376264"/>
                <a:gridCol w="1368152"/>
                <a:gridCol w="1381479"/>
                <a:gridCol w="1930888"/>
              </a:tblGrid>
              <a:tr h="22066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ПОО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02" marR="62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Код, наименование профессии/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специальности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02" marR="62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Дата предоставления материалов для камеральной проверки экспертам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02" marR="62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Дата выездной проверки экспертов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02" marR="62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Ответственный от ПОО за предоставление материалов/ организацию выездной проверки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02" marR="62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02" marR="62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02" marR="62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02" marR="62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02" marR="62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02" marR="62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02" marR="62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02" marR="62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02" marR="62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02" marR="62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02" marR="62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02" marR="62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02" marR="62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02" marR="62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02" marR="62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02" marR="62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02" marR="62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02" marR="62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02" marR="62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02" marR="62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02" marR="62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3478213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683568" y="764704"/>
            <a:ext cx="8229600" cy="17168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177628" y="257638"/>
            <a:ext cx="7370287" cy="2154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 – график проведения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методического аудита условий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реализации ООП СПО в Самарской области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2019г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283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Аудит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77807"/>
            <a:ext cx="8352928" cy="4587497"/>
          </a:xfrm>
        </p:spPr>
        <p:txBody>
          <a:bodyPr>
            <a:noAutofit/>
          </a:bodyPr>
          <a:lstStyle/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контрольной деятельности, представляющий собой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совокупность взаимосвязанных элементов, включая цель проведения аудита, объекты аудита, комплекс критериев и показателей оценки, методы сбора, обработки и интерпретации данных, предназначенных для оценки каких-либо объектов и процессов в организации. </a:t>
            </a:r>
          </a:p>
        </p:txBody>
      </p:sp>
      <p:pic>
        <p:nvPicPr>
          <p:cNvPr id="4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60194"/>
            <a:ext cx="3478213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8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3478213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556732576"/>
              </p:ext>
            </p:extLst>
          </p:nvPr>
        </p:nvGraphicFramePr>
        <p:xfrm>
          <a:off x="467544" y="1406253"/>
          <a:ext cx="8424936" cy="55511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Аудит в 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образовании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1" y="2133600"/>
            <a:ext cx="7202760" cy="377762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систематический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независимый и документированный процесс получения и оценки информации о состоянии образовательного процесса, его учебно-методического обеспечения и особенностей его реализации на практике. </a:t>
            </a:r>
          </a:p>
        </p:txBody>
      </p:sp>
      <p:pic>
        <p:nvPicPr>
          <p:cNvPr id="4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60194"/>
            <a:ext cx="3478213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56760"/>
          </a:xfrm>
        </p:spPr>
        <p:txBody>
          <a:bodyPr>
            <a:normAutofit/>
          </a:bodyPr>
          <a:lstStyle/>
          <a:p>
            <a:pPr algn="r"/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Методический аудит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79776"/>
          </a:xfrm>
        </p:spPr>
        <p:txBody>
          <a:bodyPr>
            <a:normAutofit lnSpcReduction="10000"/>
          </a:bodyPr>
          <a:lstStyle/>
          <a:p>
            <a:pPr lvl="0" algn="just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разновидность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образовательного аудита, целью которого выступает оценка качества учебно-методического обеспечения образовательных программ и исследование имеющихся методических проблем их эффективной реализации в образовательной организации</a:t>
            </a:r>
          </a:p>
        </p:txBody>
      </p:sp>
      <p:pic>
        <p:nvPicPr>
          <p:cNvPr id="4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3478213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8229600" cy="1716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Задачи методического аудита</a:t>
            </a:r>
            <a:r>
              <a:rPr lang="ru-RU" sz="4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 сбор объективных данных по фиксируемым параметрам и характеристикам </a:t>
            </a:r>
            <a:endParaRPr lang="ru-RU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обработка, анализ и интерпретация результатов, оценка возможных рисков и дефицитов для качественной реализации ООП (формирование аудиторского заключения);</a:t>
            </a:r>
          </a:p>
          <a:p>
            <a:pPr algn="just"/>
            <a:r>
              <a:rPr lang="ru-RU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разработка (совместно с представителями профессиональной образовательной организации) совокупности коррекционных мер </a:t>
            </a:r>
            <a:endParaRPr lang="ru-RU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предоставление заинтересованным пользователям, в том числе региональным органам управления образованием, администрации профессиональной образовательной организации информации об уровне соответствия учебно-методического обеспечения ООП и условий ее реализации в образовательном процессе требованиям ФГОС СПО, иных нормативных документов федерального и регионального уровня.</a:t>
            </a:r>
          </a:p>
          <a:p>
            <a:pPr algn="just">
              <a:buNone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3478213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652762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Формат проведения методического аудита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942416" y="2996952"/>
            <a:ext cx="3197531" cy="290715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Камеральная проверка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37307" y="2996952"/>
            <a:ext cx="3197093" cy="290715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Выездная проверка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800" dirty="0"/>
          </a:p>
        </p:txBody>
      </p:sp>
      <p:pic>
        <p:nvPicPr>
          <p:cNvPr id="5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40"/>
            <a:ext cx="3478213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84959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Объекты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методического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аудита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942416" y="2636912"/>
            <a:ext cx="3197531" cy="32671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кластер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1 «Учебно-программная документация, обеспечивающая реализацию ООП СПО»;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56453" y="2613940"/>
            <a:ext cx="3197093" cy="32671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кластер 2 «Методические условия организации учебного процесса по ООП СПО».</a:t>
            </a:r>
          </a:p>
          <a:p>
            <a:pPr algn="just"/>
            <a:endParaRPr lang="ru-RU" sz="2800" dirty="0"/>
          </a:p>
        </p:txBody>
      </p:sp>
      <p:pic>
        <p:nvPicPr>
          <p:cNvPr id="5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40"/>
            <a:ext cx="3478213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24678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8229600" cy="1716800"/>
          </a:xfrm>
        </p:spPr>
        <p:txBody>
          <a:bodyPr>
            <a:normAutofit/>
          </a:bodyPr>
          <a:lstStyle/>
          <a:p>
            <a:pPr algn="r"/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Кластер 1</a:t>
            </a:r>
            <a:r>
              <a:rPr lang="ru-RU" sz="4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40560"/>
          </a:xfrm>
        </p:spPr>
        <p:txBody>
          <a:bodyPr>
            <a:normAutofit fontScale="62500" lnSpcReduction="20000"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рабочий учебный планы и календарный учебный график; </a:t>
            </a:r>
          </a:p>
          <a:p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рабочие программы учебных дисциплин, курсов;</a:t>
            </a:r>
          </a:p>
          <a:p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рабочие программы профессиональных модулей;</a:t>
            </a:r>
          </a:p>
          <a:p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программы учебной (производственной), преддипломной практики;</a:t>
            </a:r>
          </a:p>
          <a:p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программа государственной итоговой аттестаций выпускников (ГИА);</a:t>
            </a:r>
          </a:p>
          <a:p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учебно-методические комплекты по отдельным дисциплинам, междисциплинарным курсам и профессиональным модулям;</a:t>
            </a:r>
          </a:p>
          <a:p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тематика выпускных квалификационных работ (ВКР);</a:t>
            </a:r>
          </a:p>
          <a:p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фонды оценочных средств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пакет документов по обучению инвалидов и лиц с ОВЗ</a:t>
            </a:r>
            <a:endParaRPr lang="ru-RU" sz="3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0"/>
            <a:ext cx="3478213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8304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Красный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340</TotalTime>
  <Words>575</Words>
  <Application>Microsoft Office PowerPoint</Application>
  <PresentationFormat>Экран (4:3)</PresentationFormat>
  <Paragraphs>125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Calibri</vt:lpstr>
      <vt:lpstr>Century Gothic</vt:lpstr>
      <vt:lpstr>Times New Roman</vt:lpstr>
      <vt:lpstr>Wingdings 3</vt:lpstr>
      <vt:lpstr>Легкий дым</vt:lpstr>
      <vt:lpstr> Процедура проведения методического аудита условий реализации основных образовательных программ ПОО</vt:lpstr>
      <vt:lpstr>Аудит</vt:lpstr>
      <vt:lpstr>Презентация PowerPoint</vt:lpstr>
      <vt:lpstr>Аудит в образовании </vt:lpstr>
      <vt:lpstr>Методический аудит </vt:lpstr>
      <vt:lpstr>Задачи методического аудита </vt:lpstr>
      <vt:lpstr> Формат проведения методического аудита</vt:lpstr>
      <vt:lpstr> Объекты методического аудита</vt:lpstr>
      <vt:lpstr>Кластер 1 </vt:lpstr>
      <vt:lpstr>Кластер 2 </vt:lpstr>
      <vt:lpstr>Показатели аудита</vt:lpstr>
      <vt:lpstr>Презентация PowerPoint</vt:lpstr>
      <vt:lpstr>Критерии оценивания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Создание организационно-управленческих условий для инклюзивного профессионального образования в Самарской области</dc:title>
  <dc:creator>Володя</dc:creator>
  <cp:lastModifiedBy>Пользователь</cp:lastModifiedBy>
  <cp:revision>32</cp:revision>
  <cp:lastPrinted>2019-03-05T05:09:57Z</cp:lastPrinted>
  <dcterms:created xsi:type="dcterms:W3CDTF">2019-01-21T15:01:43Z</dcterms:created>
  <dcterms:modified xsi:type="dcterms:W3CDTF">2019-03-05T05:11:55Z</dcterms:modified>
</cp:coreProperties>
</file>