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6" r:id="rId2"/>
    <p:sldId id="262" r:id="rId3"/>
    <p:sldId id="263" r:id="rId4"/>
    <p:sldId id="257" r:id="rId5"/>
    <p:sldId id="258" r:id="rId6"/>
    <p:sldId id="260" r:id="rId7"/>
    <p:sldId id="259" r:id="rId8"/>
    <p:sldId id="264" r:id="rId9"/>
    <p:sldId id="265" r:id="rId10"/>
    <p:sldId id="266" r:id="rId11"/>
    <p:sldId id="267" r:id="rId12"/>
    <p:sldId id="268" r:id="rId13"/>
    <p:sldId id="273" r:id="rId14"/>
    <p:sldId id="269" r:id="rId15"/>
    <p:sldId id="270" r:id="rId16"/>
    <p:sldId id="289" r:id="rId17"/>
    <p:sldId id="290" r:id="rId18"/>
    <p:sldId id="271" r:id="rId19"/>
    <p:sldId id="272" r:id="rId20"/>
    <p:sldId id="274" r:id="rId21"/>
    <p:sldId id="292" r:id="rId22"/>
    <p:sldId id="281" r:id="rId23"/>
    <p:sldId id="275" r:id="rId24"/>
    <p:sldId id="276" r:id="rId25"/>
    <p:sldId id="277" r:id="rId26"/>
    <p:sldId id="278" r:id="rId27"/>
    <p:sldId id="279" r:id="rId28"/>
    <p:sldId id="280" r:id="rId29"/>
    <p:sldId id="293" r:id="rId30"/>
    <p:sldId id="282" r:id="rId31"/>
    <p:sldId id="283" r:id="rId32"/>
    <p:sldId id="284" r:id="rId33"/>
    <p:sldId id="285" r:id="rId34"/>
    <p:sldId id="286" r:id="rId35"/>
    <p:sldId id="287" r:id="rId36"/>
    <p:sldId id="29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130" autoAdjust="0"/>
  </p:normalViewPr>
  <p:slideViewPr>
    <p:cSldViewPr>
      <p:cViewPr varScale="1">
        <p:scale>
          <a:sx n="100" d="100"/>
          <a:sy n="100" d="100"/>
        </p:scale>
        <p:origin x="-186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AB26C-41AC-47DA-8A6B-2AF347083DAC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9C37FF-2C0B-4F0D-A0BE-AF330A980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757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5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26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F5138-8C31-4C13-BA28-45586E219E7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843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DF5138-8C31-4C13-BA28-45586E219E7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393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F9EA5-73E0-46CA-9338-747E6D7EA808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121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61B85B9-7DB9-4CFA-953F-0A4102144AC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77BEA7C-59E4-48C3-8A0B-B109F9DAFF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orldskills.ru/nashi-proektyi/demonstraczionnyij-ekzamen/obshhaya-informacziya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s://esat.worldskills.ru/competencies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ЦПО Самарской области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124744"/>
            <a:ext cx="7175351" cy="3800713"/>
          </a:xfrm>
        </p:spPr>
        <p:txBody>
          <a:bodyPr/>
          <a:lstStyle/>
          <a:p>
            <a:r>
              <a:rPr lang="ru-RU" dirty="0" smtClean="0"/>
              <a:t>ДЭ в 2022: организационные моменты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213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B154B26B-B3A3-47A0-B2DE-0F42E0E7E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A498CEA-20DF-4BB4-B047-9DBC21C9F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5809B-CEB9-4F8B-B150-1310938154A8}" type="datetime1">
              <a:rPr lang="en-US" smtClean="0"/>
              <a:t>3/3/2022</a:t>
            </a:fld>
            <a:endParaRPr lang="en-US" dirty="0"/>
          </a:p>
        </p:txBody>
      </p:sp>
      <p:pic>
        <p:nvPicPr>
          <p:cNvPr id="13" name="Объект 12">
            <a:extLst>
              <a:ext uri="{FF2B5EF4-FFF2-40B4-BE49-F238E27FC236}">
                <a16:creationId xmlns="" xmlns:a16="http://schemas.microsoft.com/office/drawing/2014/main" id="{858F4D99-60D9-4722-BDBD-A545A78804C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69878" y="58723"/>
            <a:ext cx="8625979" cy="401832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6C18B4E3-A090-4B64-AA76-9399557E0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514987"/>
            <a:ext cx="9078779" cy="328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002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Заголовок 1"/>
          <p:cNvSpPr>
            <a:spLocks noGrp="1"/>
          </p:cNvSpPr>
          <p:nvPr>
            <p:ph type="title"/>
          </p:nvPr>
        </p:nvSpPr>
        <p:spPr>
          <a:xfrm>
            <a:off x="514351" y="138024"/>
            <a:ext cx="7797662" cy="85401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Линейные эксперты на ДЭ</a:t>
            </a:r>
          </a:p>
        </p:txBody>
      </p:sp>
      <p:sp>
        <p:nvSpPr>
          <p:cNvPr id="1048632" name="Содержимое 2"/>
          <p:cNvSpPr>
            <a:spLocks noGrp="1"/>
          </p:cNvSpPr>
          <p:nvPr>
            <p:ph sz="quarter" idx="13"/>
          </p:nvPr>
        </p:nvSpPr>
        <p:spPr>
          <a:xfrm>
            <a:off x="320473" y="1268759"/>
            <a:ext cx="8503054" cy="509009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>
                <a:solidFill>
                  <a:srgbClr val="FF0000"/>
                </a:solidFill>
              </a:rPr>
              <a:t>Имеющие свидетельства</a:t>
            </a:r>
            <a:r>
              <a:rPr lang="ru-RU" sz="3600" dirty="0"/>
              <a:t>:</a:t>
            </a:r>
          </a:p>
          <a:p>
            <a:r>
              <a:rPr lang="ru-RU" sz="3600" dirty="0"/>
              <a:t>Сертифицированный эксперт </a:t>
            </a:r>
          </a:p>
          <a:p>
            <a:r>
              <a:rPr lang="ru-RU" sz="3600" dirty="0"/>
              <a:t>Эксперт с правом оценки регионального чемпионата </a:t>
            </a:r>
          </a:p>
          <a:p>
            <a:r>
              <a:rPr lang="ru-RU" sz="3600" dirty="0" smtClean="0"/>
              <a:t>Эксперт – </a:t>
            </a:r>
            <a:r>
              <a:rPr lang="ru-RU" sz="3600" dirty="0" smtClean="0"/>
              <a:t>мастер</a:t>
            </a:r>
            <a:endParaRPr lang="en-US" sz="3600" dirty="0" smtClean="0"/>
          </a:p>
          <a:p>
            <a:r>
              <a:rPr lang="ru-RU" sz="3600" dirty="0" smtClean="0"/>
              <a:t>Эксперт </a:t>
            </a:r>
            <a:r>
              <a:rPr lang="ru-RU" sz="3600" dirty="0"/>
              <a:t>с правом оценки  </a:t>
            </a:r>
            <a:r>
              <a:rPr lang="ru-RU" sz="3600" dirty="0" smtClean="0"/>
              <a:t>ДЭ</a:t>
            </a:r>
            <a:endParaRPr lang="ru-RU" sz="3600" dirty="0"/>
          </a:p>
          <a:p>
            <a:pPr marL="0" indent="0" algn="r">
              <a:buNone/>
            </a:pPr>
            <a:r>
              <a:rPr lang="ru-RU" sz="2400" b="1" dirty="0">
                <a:solidFill>
                  <a:srgbClr val="FF0000"/>
                </a:solidFill>
              </a:rPr>
              <a:t>НЕ может </a:t>
            </a:r>
          </a:p>
          <a:p>
            <a:pPr marL="0" indent="0" algn="r">
              <a:buNone/>
            </a:pPr>
            <a:r>
              <a:rPr lang="ru-RU" sz="2400" b="1" dirty="0">
                <a:solidFill>
                  <a:srgbClr val="FF0000"/>
                </a:solidFill>
              </a:rPr>
              <a:t>представлять с участниками одну образовательную организацию</a:t>
            </a:r>
          </a:p>
          <a:p>
            <a:endParaRPr lang="ru-RU" sz="3600" dirty="0">
              <a:solidFill>
                <a:srgbClr val="00B0F0"/>
              </a:solidFill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39304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Заголовок 1"/>
          <p:cNvSpPr>
            <a:spLocks noGrp="1"/>
          </p:cNvSpPr>
          <p:nvPr>
            <p:ph type="title"/>
          </p:nvPr>
        </p:nvSpPr>
        <p:spPr>
          <a:xfrm>
            <a:off x="539552" y="5445224"/>
            <a:ext cx="7766249" cy="1152128"/>
          </a:xfrm>
        </p:spPr>
        <p:txBody>
          <a:bodyPr/>
          <a:lstStyle/>
          <a:p>
            <a:pPr algn="ctr"/>
            <a:r>
              <a:rPr lang="ru-RU" dirty="0"/>
              <a:t>Обучение экспертов </a:t>
            </a:r>
            <a:r>
              <a:rPr lang="ru-RU" dirty="0" smtClean="0"/>
              <a:t>ДЭ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323528" y="260648"/>
            <a:ext cx="3648913" cy="48245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3105834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https://worldskillsacademy.ru/#/programs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0648"/>
            <a:ext cx="5182509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95536" y="2744924"/>
            <a:ext cx="2304256" cy="15481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395536" y="2492896"/>
            <a:ext cx="2232248" cy="18722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2555776" y="3263530"/>
            <a:ext cx="1512168" cy="6129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274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97152"/>
            <a:ext cx="8640959" cy="1872208"/>
          </a:xfrm>
        </p:spPr>
        <p:txBody>
          <a:bodyPr/>
          <a:lstStyle/>
          <a:p>
            <a:r>
              <a:rPr lang="ru-RU" dirty="0" smtClean="0"/>
              <a:t>Пролонгация </a:t>
            </a:r>
            <a:br>
              <a:rPr lang="ru-RU" dirty="0" smtClean="0"/>
            </a:br>
            <a:r>
              <a:rPr lang="ru-RU" dirty="0" smtClean="0"/>
              <a:t>свидетельства эксперта ДЭ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764704"/>
            <a:ext cx="7632848" cy="3441536"/>
          </a:xfrm>
        </p:spPr>
        <p:txBody>
          <a:bodyPr/>
          <a:lstStyle/>
          <a:p>
            <a:pPr algn="just"/>
            <a:r>
              <a:rPr lang="ru-RU" dirty="0" smtClean="0"/>
              <a:t>Срок действия свидетельства – 2 года</a:t>
            </a:r>
          </a:p>
          <a:p>
            <a:pPr algn="just"/>
            <a:r>
              <a:rPr lang="ru-RU" dirty="0" smtClean="0"/>
              <a:t>Условие пролонгации – наличие опыта оценочной деятельности </a:t>
            </a:r>
          </a:p>
          <a:p>
            <a:pPr algn="just"/>
            <a:r>
              <a:rPr lang="ru-RU" dirty="0" smtClean="0"/>
              <a:t>За </a:t>
            </a:r>
            <a:r>
              <a:rPr lang="ru-RU" dirty="0" smtClean="0"/>
              <a:t>1 месяц до окончания срока действия надо отправить в тех поддержку доказательство опыта оценочной деятельности + сообщение о пролонгации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1499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Заголовок 1"/>
          <p:cNvSpPr>
            <a:spLocks noGrp="1"/>
          </p:cNvSpPr>
          <p:nvPr>
            <p:ph type="title"/>
          </p:nvPr>
        </p:nvSpPr>
        <p:spPr>
          <a:xfrm>
            <a:off x="1793289" y="5301208"/>
            <a:ext cx="6512511" cy="122413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Главный эксперт</a:t>
            </a:r>
          </a:p>
        </p:txBody>
      </p:sp>
      <p:sp>
        <p:nvSpPr>
          <p:cNvPr id="1048639" name="Содержимое 2"/>
          <p:cNvSpPr>
            <a:spLocks noGrp="1"/>
          </p:cNvSpPr>
          <p:nvPr>
            <p:ph sz="quarter" idx="13"/>
          </p:nvPr>
        </p:nvSpPr>
        <p:spPr>
          <a:xfrm>
            <a:off x="539552" y="731518"/>
            <a:ext cx="3950151" cy="4497682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sz="2400" dirty="0"/>
              <a:t>Академия </a:t>
            </a:r>
            <a:r>
              <a:rPr lang="ru-RU" sz="2400" dirty="0" err="1"/>
              <a:t>Ворлдскиллс</a:t>
            </a:r>
            <a:r>
              <a:rPr lang="ru-RU" sz="2400" dirty="0"/>
              <a:t> Россия</a:t>
            </a:r>
          </a:p>
          <a:p>
            <a:r>
              <a:rPr lang="ru-RU" sz="2400" dirty="0"/>
              <a:t>Заявка на обучение оформляется через РКЦ Самарской области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Может</a:t>
            </a:r>
            <a:r>
              <a:rPr lang="ru-RU" sz="2400" dirty="0"/>
              <a:t> представлять с участниками одну образовательную организацию</a:t>
            </a:r>
          </a:p>
          <a:p>
            <a:endParaRPr lang="ru-RU" dirty="0"/>
          </a:p>
        </p:txBody>
      </p:sp>
      <p:sp>
        <p:nvSpPr>
          <p:cNvPr id="1048640" name="Объект 3"/>
          <p:cNvSpPr>
            <a:spLocks noGrp="1"/>
          </p:cNvSpPr>
          <p:nvPr>
            <p:ph sz="quarter" idx="14"/>
          </p:nvPr>
        </p:nvSpPr>
        <p:spPr>
          <a:xfrm>
            <a:off x="4572000" y="731520"/>
            <a:ext cx="4248472" cy="44976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800" dirty="0"/>
              <a:t>Сертифицированный эксперт</a:t>
            </a:r>
          </a:p>
          <a:p>
            <a:r>
              <a:rPr lang="ru-RU" sz="2800" dirty="0">
                <a:solidFill>
                  <a:srgbClr val="FF0000"/>
                </a:solidFill>
              </a:rPr>
              <a:t>Эксперт со свидетельством эксперта регионального чемпионата</a:t>
            </a:r>
          </a:p>
          <a:p>
            <a:r>
              <a:rPr lang="ru-RU" sz="2800" dirty="0">
                <a:solidFill>
                  <a:schemeClr val="tx1"/>
                </a:solidFill>
              </a:rPr>
              <a:t>Эксперт - мастер</a:t>
            </a:r>
          </a:p>
        </p:txBody>
      </p:sp>
    </p:spTree>
    <p:extLst>
      <p:ext uri="{BB962C8B-B14F-4D97-AF65-F5344CB8AC3E}">
        <p14:creationId xmlns:p14="http://schemas.microsoft.com/office/powerpoint/2010/main" val="2614448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1" y="444618"/>
            <a:ext cx="7797662" cy="110734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Цифровая платформа </a:t>
            </a:r>
            <a:r>
              <a:rPr lang="en-US" dirty="0"/>
              <a:t>WSR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12707" y="1843940"/>
            <a:ext cx="3395197" cy="360128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sz="3600" b="1" dirty="0"/>
              <a:t>https://</a:t>
            </a:r>
            <a:r>
              <a:rPr lang="en-US" sz="3600" b="1" dirty="0" smtClean="0"/>
              <a:t>id.dp.worldskills.ru</a:t>
            </a:r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87349" y="1483416"/>
            <a:ext cx="4143945" cy="451194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u="sng" dirty="0"/>
              <a:t>Пользователи: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rgbClr val="FF0000"/>
                </a:solidFill>
              </a:rPr>
              <a:t>РКЦ (УО)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rgbClr val="57903F"/>
                </a:solidFill>
              </a:rPr>
              <a:t>Кураторы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rgbClr val="57903F"/>
                </a:solidFill>
              </a:rPr>
              <a:t>Главный эксперт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rgbClr val="00B0F0"/>
                </a:solidFill>
              </a:rPr>
              <a:t>Участники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rgbClr val="00B0F0"/>
                </a:solidFill>
              </a:rPr>
              <a:t>Эксперты ДЭ</a:t>
            </a:r>
          </a:p>
          <a:p>
            <a:pPr marL="0" indent="0" algn="ctr">
              <a:buNone/>
            </a:pPr>
            <a:endParaRPr lang="ru-RU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2916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5373216"/>
            <a:ext cx="8184908" cy="1008112"/>
          </a:xfrm>
        </p:spPr>
        <p:txBody>
          <a:bodyPr/>
          <a:lstStyle/>
          <a:p>
            <a:r>
              <a:rPr lang="ru-RU" dirty="0"/>
              <a:t>Цифровая платформа </a:t>
            </a:r>
            <a:r>
              <a:rPr lang="en-US" dirty="0"/>
              <a:t>WSR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1"/>
            <a:ext cx="8832981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3730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35696" y="5589240"/>
            <a:ext cx="6470104" cy="1008112"/>
          </a:xfrm>
        </p:spPr>
        <p:txBody>
          <a:bodyPr/>
          <a:lstStyle/>
          <a:p>
            <a:r>
              <a:rPr lang="ru-RU" dirty="0" err="1" smtClean="0"/>
              <a:t>Тикет</a:t>
            </a:r>
            <a:r>
              <a:rPr lang="ru-RU" dirty="0" smtClean="0"/>
              <a:t>-система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8856984" cy="4982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235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Заголовок 1"/>
          <p:cNvSpPr>
            <a:spLocks noGrp="1"/>
          </p:cNvSpPr>
          <p:nvPr>
            <p:ph type="title"/>
          </p:nvPr>
        </p:nvSpPr>
        <p:spPr>
          <a:xfrm>
            <a:off x="514351" y="197709"/>
            <a:ext cx="7797662" cy="125358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МТБ</a:t>
            </a:r>
          </a:p>
        </p:txBody>
      </p:sp>
      <p:sp>
        <p:nvSpPr>
          <p:cNvPr id="1048649" name="Объект 2"/>
          <p:cNvSpPr>
            <a:spLocks noGrp="1"/>
          </p:cNvSpPr>
          <p:nvPr>
            <p:ph sz="quarter" idx="13"/>
          </p:nvPr>
        </p:nvSpPr>
        <p:spPr>
          <a:xfrm>
            <a:off x="245866" y="1451295"/>
            <a:ext cx="8334632" cy="456232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endParaRPr lang="ru-RU" sz="4000" u="sng" dirty="0"/>
          </a:p>
          <a:p>
            <a:pPr marL="0" indent="0" algn="ctr">
              <a:buNone/>
            </a:pPr>
            <a:r>
              <a:rPr lang="ru-RU" sz="4000" u="sng" dirty="0"/>
              <a:t>Соответствие МТБ требованиям инфраструктурного листа по выбранному КОД – электронный аттестат аккредитации ЦПДЭ</a:t>
            </a:r>
            <a:r>
              <a:rPr lang="ru-RU" sz="4000" dirty="0"/>
              <a:t>:</a:t>
            </a:r>
          </a:p>
          <a:p>
            <a:pPr marL="0" indent="0" algn="ctr">
              <a:buNone/>
            </a:pPr>
            <a:endParaRPr lang="ru-RU" dirty="0"/>
          </a:p>
          <a:p>
            <a:pPr algn="ctr"/>
            <a:r>
              <a:rPr lang="ru-RU" sz="2400" dirty="0"/>
              <a:t>Проведение ДЭ на собственной базе</a:t>
            </a:r>
          </a:p>
          <a:p>
            <a:pPr algn="ctr"/>
            <a:r>
              <a:rPr lang="ru-RU" sz="2400" dirty="0"/>
              <a:t>Проведение ДЭ на базе другой ОО (в части оборудования)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92801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="" xmlns:a16="http://schemas.microsoft.com/office/drawing/2014/main" id="{8E6B68B3-23B6-4093-9E29-93C1ADEC1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9" y="5229200"/>
            <a:ext cx="7622232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Нормативное обеспечение аккредитации ЦПДЭ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640"/>
            <a:ext cx="5688632" cy="4766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745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1" y="250167"/>
            <a:ext cx="7797662" cy="1164566"/>
          </a:xfrm>
        </p:spPr>
        <p:txBody>
          <a:bodyPr/>
          <a:lstStyle/>
          <a:p>
            <a:pPr algn="ctr"/>
            <a:r>
              <a:rPr lang="ru-RU" dirty="0"/>
              <a:t>Оператор ДЭ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34131" y="1293962"/>
            <a:ext cx="7876250" cy="5090060"/>
          </a:xfrm>
        </p:spPr>
        <p:txBody>
          <a:bodyPr>
            <a:normAutofit/>
          </a:bodyPr>
          <a:lstStyle/>
          <a:p>
            <a:r>
              <a:rPr lang="ru-RU" sz="3600" dirty="0"/>
              <a:t>Автономная некоммерческая организация «Агентство развития профессионального мастерства (</a:t>
            </a:r>
            <a:r>
              <a:rPr lang="ru-RU" sz="3600" dirty="0" err="1"/>
              <a:t>Ворлдскиллс</a:t>
            </a:r>
            <a:r>
              <a:rPr lang="ru-RU" sz="3600" dirty="0"/>
              <a:t> Россия)» (далее – Агентство)</a:t>
            </a:r>
          </a:p>
          <a:p>
            <a:pPr marL="0" indent="0">
              <a:buNone/>
            </a:pPr>
            <a:endParaRPr lang="ru-RU" sz="3600" dirty="0"/>
          </a:p>
          <a:p>
            <a:r>
              <a:rPr lang="en-US" sz="3000" dirty="0">
                <a:hlinkClick r:id="rId2"/>
              </a:rPr>
              <a:t>https://worldskills.ru/nashi-proektyi/demonstraczionnyij-ekzamen/obshhaya-informacziya.html</a:t>
            </a:r>
            <a:r>
              <a:rPr lang="ru-RU" sz="3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11942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5623C1-FA49-4C0C-AA33-56389D4FF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289" y="5301208"/>
            <a:ext cx="6512511" cy="1224136"/>
          </a:xfrm>
        </p:spPr>
        <p:txBody>
          <a:bodyPr/>
          <a:lstStyle/>
          <a:p>
            <a:pPr algn="ctr"/>
            <a:r>
              <a:rPr lang="ru-RU" dirty="0"/>
              <a:t>Виды аккредитации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B0D8959-0ABA-46BB-A4A8-C3349C4BDD3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95536" y="731518"/>
            <a:ext cx="4094167" cy="442567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3600" dirty="0"/>
              <a:t>Пролонгация аккредитации </a:t>
            </a:r>
            <a:r>
              <a:rPr lang="ru-RU" sz="3600" dirty="0" smtClean="0"/>
              <a:t>ЦПДЭ на один КОД/на три года</a:t>
            </a:r>
            <a:endParaRPr lang="ru-RU" sz="3600" dirty="0"/>
          </a:p>
          <a:p>
            <a:r>
              <a:rPr lang="ru-RU" sz="3600" dirty="0"/>
              <a:t>Аккредитация ЦПДЭ на </a:t>
            </a:r>
            <a:r>
              <a:rPr lang="ru-RU" sz="3600" dirty="0" smtClean="0"/>
              <a:t>один год/на </a:t>
            </a:r>
            <a:r>
              <a:rPr lang="ru-RU" sz="3600" dirty="0"/>
              <a:t>три года 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4247328" cy="3921616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800" dirty="0" smtClean="0"/>
              <a:t>1.1-2022, 1.1-2022-2024</a:t>
            </a:r>
          </a:p>
          <a:p>
            <a:pPr marL="45720" indent="0" algn="ctr">
              <a:buNone/>
            </a:pPr>
            <a:endParaRPr lang="ru-RU" sz="2800" dirty="0" smtClean="0"/>
          </a:p>
          <a:p>
            <a:pPr algn="ctr"/>
            <a:r>
              <a:rPr lang="ru-RU" sz="2800" dirty="0" smtClean="0"/>
              <a:t>УИЛ – весь перечень КОД (аттестатов)</a:t>
            </a:r>
          </a:p>
          <a:p>
            <a:pPr marL="45720" indent="0" algn="ctr">
              <a:buNone/>
            </a:pPr>
            <a:endParaRPr lang="ru-RU" sz="2800" dirty="0" smtClean="0"/>
          </a:p>
          <a:p>
            <a:pPr algn="ctr"/>
            <a:r>
              <a:rPr lang="ru-RU" sz="2800" dirty="0" smtClean="0"/>
              <a:t>ИЛ 1.1-2022-2024 = ИЛ 1.2 -2022-2024 = ИЛ 1.3-2022-2024</a:t>
            </a:r>
            <a:endParaRPr lang="ru-RU" sz="2800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marL="4572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81523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36" y="188640"/>
            <a:ext cx="6768752" cy="3807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140968"/>
            <a:ext cx="627269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3211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64013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87785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443E56-794D-4334-9EE2-9CCDCF00A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089980"/>
          </a:xfrm>
        </p:spPr>
        <p:txBody>
          <a:bodyPr/>
          <a:lstStyle/>
          <a:p>
            <a:pPr algn="ctr"/>
            <a:r>
              <a:rPr lang="ru-RU" sz="4000" dirty="0"/>
              <a:t>Порядок аккредитации ЦПДЭ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xmlns="" id="{8E123858-EC08-4472-8E2E-86A77905C8B5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31949922"/>
              </p:ext>
            </p:extLst>
          </p:nvPr>
        </p:nvGraphicFramePr>
        <p:xfrm>
          <a:off x="276837" y="1196752"/>
          <a:ext cx="8543635" cy="54883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0421">
                  <a:extLst>
                    <a:ext uri="{9D8B030D-6E8A-4147-A177-3AD203B41FA5}">
                      <a16:colId xmlns:a16="http://schemas.microsoft.com/office/drawing/2014/main" xmlns="" val="2179785508"/>
                    </a:ext>
                  </a:extLst>
                </a:gridCol>
                <a:gridCol w="1801262">
                  <a:extLst>
                    <a:ext uri="{9D8B030D-6E8A-4147-A177-3AD203B41FA5}">
                      <a16:colId xmlns:a16="http://schemas.microsoft.com/office/drawing/2014/main" xmlns="" val="3896431198"/>
                    </a:ext>
                  </a:extLst>
                </a:gridCol>
                <a:gridCol w="1680162">
                  <a:extLst>
                    <a:ext uri="{9D8B030D-6E8A-4147-A177-3AD203B41FA5}">
                      <a16:colId xmlns:a16="http://schemas.microsoft.com/office/drawing/2014/main" xmlns="" val="2632889985"/>
                    </a:ext>
                  </a:extLst>
                </a:gridCol>
                <a:gridCol w="978911">
                  <a:extLst>
                    <a:ext uri="{9D8B030D-6E8A-4147-A177-3AD203B41FA5}">
                      <a16:colId xmlns:a16="http://schemas.microsoft.com/office/drawing/2014/main" xmlns="" val="2419776611"/>
                    </a:ext>
                  </a:extLst>
                </a:gridCol>
                <a:gridCol w="3342597">
                  <a:extLst>
                    <a:ext uri="{9D8B030D-6E8A-4147-A177-3AD203B41FA5}">
                      <a16:colId xmlns:a16="http://schemas.microsoft.com/office/drawing/2014/main" xmlns="" val="2544129221"/>
                    </a:ext>
                  </a:extLst>
                </a:gridCol>
                <a:gridCol w="140282">
                  <a:extLst>
                    <a:ext uri="{9D8B030D-6E8A-4147-A177-3AD203B41FA5}">
                      <a16:colId xmlns:a16="http://schemas.microsoft.com/office/drawing/2014/main" xmlns="" val="1827023588"/>
                    </a:ext>
                  </a:extLst>
                </a:gridCol>
              </a:tblGrid>
              <a:tr h="4810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Срок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Мероприятие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Ответственный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Результат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524848323"/>
                  </a:ext>
                </a:extLst>
              </a:tr>
              <a:tr h="240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Этап 1. Длительность -  20 (30) дней с момента подачи заявки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02786414"/>
                  </a:ext>
                </a:extLst>
              </a:tr>
              <a:tr h="7216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За 60 дней до ДЭ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Направление Заявки 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ОО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Загружены документы Заявки в </a:t>
                      </a:r>
                      <a:r>
                        <a:rPr lang="ru-RU" sz="1400" b="1" dirty="0" err="1">
                          <a:solidFill>
                            <a:srgbClr val="FF0000"/>
                          </a:solidFill>
                          <a:effectLst/>
                        </a:rPr>
                        <a:t>Тикет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-систему и направлены в УО (приложения 3-4 + доки)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85980092"/>
                  </a:ext>
                </a:extLst>
              </a:tr>
              <a:tr h="9323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1.1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В течение 1-2 календарных дней с поступления заявки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Регистрация Заявки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УО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Зарегистрирована Заявка, в том числе в Реестре этапов на информационном ресурсе Агентства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968698939"/>
                  </a:ext>
                </a:extLst>
              </a:tr>
              <a:tr h="9323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В течение 5 календарных дней с поступления заявки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Проведение формальной экспертизы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УО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Принято решение продолжить или приостановить процедуру аккредитации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93550720"/>
                  </a:ext>
                </a:extLst>
              </a:tr>
              <a:tr h="12181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2.1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На следующий день после возврата на доработку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Доработка Заявки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ОО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Направлена доработанная заявка в УО через </a:t>
                      </a:r>
                      <a:r>
                        <a:rPr lang="ru-RU" sz="1400" b="1" dirty="0" err="1">
                          <a:solidFill>
                            <a:srgbClr val="FF0000"/>
                          </a:solidFill>
                          <a:effectLst/>
                        </a:rPr>
                        <a:t>тикет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-систему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При нарушении срока – рассмотрение Заявки прекращается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514100727"/>
                  </a:ext>
                </a:extLst>
              </a:tr>
              <a:tr h="9621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2.2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В течение 5 календарных дней с поступления заявки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Направление Заявки на содержательную экспертизу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УО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Направлена Заявка в экспертную группу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183" marR="3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4241541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43199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3DFFF2B-80B3-44AB-99E5-6E9214F63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457201"/>
            <a:ext cx="7543800" cy="55786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xmlns="" id="{4FA7DAE7-051E-447D-9F0A-2040A9AEEF5B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70908500"/>
              </p:ext>
            </p:extLst>
          </p:nvPr>
        </p:nvGraphicFramePr>
        <p:xfrm>
          <a:off x="-1" y="1"/>
          <a:ext cx="9144002" cy="69589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1828">
                  <a:extLst>
                    <a:ext uri="{9D8B030D-6E8A-4147-A177-3AD203B41FA5}">
                      <a16:colId xmlns:a16="http://schemas.microsoft.com/office/drawing/2014/main" xmlns="" val="107525626"/>
                    </a:ext>
                  </a:extLst>
                </a:gridCol>
                <a:gridCol w="1740095">
                  <a:extLst>
                    <a:ext uri="{9D8B030D-6E8A-4147-A177-3AD203B41FA5}">
                      <a16:colId xmlns:a16="http://schemas.microsoft.com/office/drawing/2014/main" xmlns="" val="3313587571"/>
                    </a:ext>
                  </a:extLst>
                </a:gridCol>
                <a:gridCol w="1937403">
                  <a:extLst>
                    <a:ext uri="{9D8B030D-6E8A-4147-A177-3AD203B41FA5}">
                      <a16:colId xmlns:a16="http://schemas.microsoft.com/office/drawing/2014/main" xmlns="" val="678750719"/>
                    </a:ext>
                  </a:extLst>
                </a:gridCol>
                <a:gridCol w="1040236">
                  <a:extLst>
                    <a:ext uri="{9D8B030D-6E8A-4147-A177-3AD203B41FA5}">
                      <a16:colId xmlns:a16="http://schemas.microsoft.com/office/drawing/2014/main" xmlns="" val="2736078852"/>
                    </a:ext>
                  </a:extLst>
                </a:gridCol>
                <a:gridCol w="4014440">
                  <a:extLst>
                    <a:ext uri="{9D8B030D-6E8A-4147-A177-3AD203B41FA5}">
                      <a16:colId xmlns:a16="http://schemas.microsoft.com/office/drawing/2014/main" xmlns="" val="3696345131"/>
                    </a:ext>
                  </a:extLst>
                </a:gridCol>
              </a:tblGrid>
              <a:tr h="3558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Срок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Мероприятие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Ответственный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Результат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extLst>
                  <a:ext uri="{0D108BD9-81ED-4DB2-BD59-A6C34878D82A}">
                    <a16:rowId xmlns:a16="http://schemas.microsoft.com/office/drawing/2014/main" xmlns="" val="3236800013"/>
                  </a:ext>
                </a:extLst>
              </a:tr>
              <a:tr h="6008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В течение 15 календарных дней с направления Заявки 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Проведение содержательной экспертизы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Агентство (ГЭ по аккредитации)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Установлено соответствие /несоответствия документов критериям аккредитации 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extLst>
                  <a:ext uri="{0D108BD9-81ED-4DB2-BD59-A6C34878D82A}">
                    <a16:rowId xmlns:a16="http://schemas.microsoft.com/office/drawing/2014/main" xmlns="" val="1472721204"/>
                  </a:ext>
                </a:extLst>
              </a:tr>
              <a:tr h="1209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3.1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</a:rPr>
                        <a:t>В течение 2 дней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</a:rPr>
                        <a:t>Доработка содержания документов заявки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</a:rPr>
                        <a:t>ОО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</a:rPr>
                        <a:t>Направлена доработанная заявка ГЭ по аккредитации через </a:t>
                      </a:r>
                      <a:r>
                        <a:rPr lang="ru-RU" sz="1200" b="1" dirty="0" err="1">
                          <a:solidFill>
                            <a:srgbClr val="FF0000"/>
                          </a:solidFill>
                          <a:effectLst/>
                        </a:rPr>
                        <a:t>Тикет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</a:rPr>
                        <a:t>-систему.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</a:rPr>
                        <a:t>Доработка не более 2 раз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</a:rPr>
                        <a:t>Увеличение срока аккредитации на 5 дней при каждом возврате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extLst>
                  <a:ext uri="{0D108BD9-81ED-4DB2-BD59-A6C34878D82A}">
                    <a16:rowId xmlns:a16="http://schemas.microsoft.com/office/drawing/2014/main" xmlns="" val="678014514"/>
                  </a:ext>
                </a:extLst>
              </a:tr>
              <a:tr h="8895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В рамках сроков проведения 1 этапа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</a:rPr>
                        <a:t>Проверка фактического наличия площадки (дистанционно или очно)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Комиссия по соблюдению требований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Оформлен чек-лист (приложение 6)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На основании полученного заключения по итогам содержательной экспертизы заявки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extLst>
                  <a:ext uri="{0D108BD9-81ED-4DB2-BD59-A6C34878D82A}">
                    <a16:rowId xmlns:a16="http://schemas.microsoft.com/office/drawing/2014/main" xmlns="" val="2214041713"/>
                  </a:ext>
                </a:extLst>
              </a:tr>
              <a:tr h="8895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4.1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Не позднее 2 рабочих дней до назначенной даты проверки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Уведомление ОО (ЦПДЭ) о проведении проверки фактического наличия площадки 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УО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Направлено уведомление в ОО о проведении проверки фактического наличия площадки (приложение 5) 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extLst>
                  <a:ext uri="{0D108BD9-81ED-4DB2-BD59-A6C34878D82A}">
                    <a16:rowId xmlns:a16="http://schemas.microsoft.com/office/drawing/2014/main" xmlns="" val="1768724956"/>
                  </a:ext>
                </a:extLst>
              </a:tr>
              <a:tr h="9051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4.2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В день проведения проверки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Принятие решения по результатам проверки фактического наличия площадки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УО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Установлено соответствие /несоответствия документов критериям аккредитации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Принято решение о допуске ко 2 этапу /прекращении процедуры аккредитации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extLst>
                  <a:ext uri="{0D108BD9-81ED-4DB2-BD59-A6C34878D82A}">
                    <a16:rowId xmlns:a16="http://schemas.microsoft.com/office/drawing/2014/main" xmlns="" val="1469185474"/>
                  </a:ext>
                </a:extLst>
              </a:tr>
              <a:tr h="8895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4.3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В течение одного рабочего дня после осуществления проверки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Фиксирование статуса сроков и результатов проверки фактического наличия площадки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УО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Зафиксированы статус сроков и результатов проверки фактического наличия площадки в Реестре этапов в </a:t>
                      </a:r>
                      <a:r>
                        <a:rPr lang="ru-RU" sz="1200" b="1" dirty="0" err="1">
                          <a:effectLst/>
                        </a:rPr>
                        <a:t>информесурсе</a:t>
                      </a:r>
                      <a:r>
                        <a:rPr lang="ru-RU" sz="1200" b="1" dirty="0">
                          <a:effectLst/>
                        </a:rPr>
                        <a:t> Агентства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extLst>
                  <a:ext uri="{0D108BD9-81ED-4DB2-BD59-A6C34878D82A}">
                    <a16:rowId xmlns:a16="http://schemas.microsoft.com/office/drawing/2014/main" xmlns="" val="2816140635"/>
                  </a:ext>
                </a:extLst>
              </a:tr>
              <a:tr h="10014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В рамках сроков проведения 1 этапа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Направление сводной информации в МОиН СО по результатам первого этапа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УО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Направлено в </a:t>
                      </a:r>
                      <a:r>
                        <a:rPr lang="ru-RU" sz="1200" b="1" dirty="0" err="1">
                          <a:effectLst/>
                        </a:rPr>
                        <a:t>МОиН</a:t>
                      </a:r>
                      <a:r>
                        <a:rPr lang="ru-RU" sz="1200" b="1" dirty="0">
                          <a:effectLst/>
                        </a:rPr>
                        <a:t> СО через </a:t>
                      </a:r>
                      <a:r>
                        <a:rPr lang="ru-RU" sz="1200" b="1" dirty="0" err="1">
                          <a:effectLst/>
                        </a:rPr>
                        <a:t>Тикет</a:t>
                      </a:r>
                      <a:r>
                        <a:rPr lang="ru-RU" sz="1200" b="1" dirty="0">
                          <a:effectLst/>
                        </a:rPr>
                        <a:t>-систему информацию по результатам содержательной экспертизы документов и проверки фактического наличия площадки (приложение 7)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348" marR="20348" marT="0" marB="0"/>
                </a:tc>
                <a:extLst>
                  <a:ext uri="{0D108BD9-81ED-4DB2-BD59-A6C34878D82A}">
                    <a16:rowId xmlns:a16="http://schemas.microsoft.com/office/drawing/2014/main" xmlns="" val="2747068449"/>
                  </a:ext>
                </a:extLst>
              </a:tr>
            </a:tbl>
          </a:graphicData>
        </a:graphic>
      </p:graphicFrame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12F9455-019C-46E9-B258-4286EDE9F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03.03.2022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1046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BC7C2D-A437-4384-87AE-7A60E5AC2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xmlns="" id="{B7058590-B111-4BAC-B4F0-F7CAE252C1BC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09823435"/>
              </p:ext>
            </p:extLst>
          </p:nvPr>
        </p:nvGraphicFramePr>
        <p:xfrm>
          <a:off x="251521" y="332655"/>
          <a:ext cx="8588380" cy="60681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4498">
                  <a:extLst>
                    <a:ext uri="{9D8B030D-6E8A-4147-A177-3AD203B41FA5}">
                      <a16:colId xmlns:a16="http://schemas.microsoft.com/office/drawing/2014/main" xmlns="" val="4094912933"/>
                    </a:ext>
                  </a:extLst>
                </a:gridCol>
                <a:gridCol w="1580438">
                  <a:extLst>
                    <a:ext uri="{9D8B030D-6E8A-4147-A177-3AD203B41FA5}">
                      <a16:colId xmlns:a16="http://schemas.microsoft.com/office/drawing/2014/main" xmlns="" val="436222202"/>
                    </a:ext>
                  </a:extLst>
                </a:gridCol>
                <a:gridCol w="1924623">
                  <a:extLst>
                    <a:ext uri="{9D8B030D-6E8A-4147-A177-3AD203B41FA5}">
                      <a16:colId xmlns:a16="http://schemas.microsoft.com/office/drawing/2014/main" xmlns="" val="1327881187"/>
                    </a:ext>
                  </a:extLst>
                </a:gridCol>
                <a:gridCol w="1329212">
                  <a:extLst>
                    <a:ext uri="{9D8B030D-6E8A-4147-A177-3AD203B41FA5}">
                      <a16:colId xmlns:a16="http://schemas.microsoft.com/office/drawing/2014/main" xmlns="" val="690891544"/>
                    </a:ext>
                  </a:extLst>
                </a:gridCol>
                <a:gridCol w="3021633">
                  <a:extLst>
                    <a:ext uri="{9D8B030D-6E8A-4147-A177-3AD203B41FA5}">
                      <a16:colId xmlns:a16="http://schemas.microsoft.com/office/drawing/2014/main" xmlns="" val="1288075292"/>
                    </a:ext>
                  </a:extLst>
                </a:gridCol>
                <a:gridCol w="127976">
                  <a:extLst>
                    <a:ext uri="{9D8B030D-6E8A-4147-A177-3AD203B41FA5}">
                      <a16:colId xmlns:a16="http://schemas.microsoft.com/office/drawing/2014/main" xmlns="" val="3931679054"/>
                    </a:ext>
                  </a:extLst>
                </a:gridCol>
              </a:tblGrid>
              <a:tr h="8570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Срок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Мероприятие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Ответственный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Результат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645481494"/>
                  </a:ext>
                </a:extLst>
              </a:tr>
              <a:tr h="4174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</a:rPr>
                        <a:t>Этап 2. Длительность - 5 дней с даты завершения первого этапа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58736470"/>
                  </a:ext>
                </a:extLst>
              </a:tr>
              <a:tr h="26167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В течение 5 дней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Проверка информации по итогам первого этапа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 err="1">
                          <a:effectLst/>
                        </a:rPr>
                        <a:t>МОиН</a:t>
                      </a:r>
                      <a:r>
                        <a:rPr lang="ru-RU" sz="2000" dirty="0">
                          <a:effectLst/>
                        </a:rPr>
                        <a:t> СО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Направлено Представление на присвоение статуса ЦПДЭ (приложение 9) в адрес Агентства через </a:t>
                      </a:r>
                      <a:r>
                        <a:rPr lang="ru-RU" sz="2000" dirty="0" err="1">
                          <a:effectLst/>
                        </a:rPr>
                        <a:t>Тикет</a:t>
                      </a:r>
                      <a:r>
                        <a:rPr lang="ru-RU" sz="2000" dirty="0">
                          <a:effectLst/>
                        </a:rPr>
                        <a:t>-систему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771634903"/>
                  </a:ext>
                </a:extLst>
              </a:tr>
              <a:tr h="2176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6.1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В течение 5 дней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Оформление гарантийного письма о дооснащении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 err="1">
                          <a:effectLst/>
                        </a:rPr>
                        <a:t>МОиН</a:t>
                      </a:r>
                      <a:r>
                        <a:rPr lang="ru-RU" sz="2000" dirty="0">
                          <a:effectLst/>
                        </a:rPr>
                        <a:t> СО/ рук-ли ОО (федералы и чоу)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Оформлено гарантийное письмо (приложение 10/11) вместе с Представлением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262148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22165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4C47AC-05AB-4A20-8F7A-07700E14F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xmlns="" id="{AE70B9EA-4645-430B-9B53-655ED627D754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44245248"/>
              </p:ext>
            </p:extLst>
          </p:nvPr>
        </p:nvGraphicFramePr>
        <p:xfrm>
          <a:off x="179513" y="327169"/>
          <a:ext cx="8704429" cy="63421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2658">
                  <a:extLst>
                    <a:ext uri="{9D8B030D-6E8A-4147-A177-3AD203B41FA5}">
                      <a16:colId xmlns:a16="http://schemas.microsoft.com/office/drawing/2014/main" xmlns="" val="335417848"/>
                    </a:ext>
                  </a:extLst>
                </a:gridCol>
                <a:gridCol w="1837972">
                  <a:extLst>
                    <a:ext uri="{9D8B030D-6E8A-4147-A177-3AD203B41FA5}">
                      <a16:colId xmlns:a16="http://schemas.microsoft.com/office/drawing/2014/main" xmlns="" val="3380792116"/>
                    </a:ext>
                  </a:extLst>
                </a:gridCol>
                <a:gridCol w="1714403">
                  <a:extLst>
                    <a:ext uri="{9D8B030D-6E8A-4147-A177-3AD203B41FA5}">
                      <a16:colId xmlns:a16="http://schemas.microsoft.com/office/drawing/2014/main" xmlns="" val="2467179504"/>
                    </a:ext>
                  </a:extLst>
                </a:gridCol>
                <a:gridCol w="1347154">
                  <a:extLst>
                    <a:ext uri="{9D8B030D-6E8A-4147-A177-3AD203B41FA5}">
                      <a16:colId xmlns:a16="http://schemas.microsoft.com/office/drawing/2014/main" xmlns="" val="1455363978"/>
                    </a:ext>
                  </a:extLst>
                </a:gridCol>
                <a:gridCol w="3062421">
                  <a:extLst>
                    <a:ext uri="{9D8B030D-6E8A-4147-A177-3AD203B41FA5}">
                      <a16:colId xmlns:a16="http://schemas.microsoft.com/office/drawing/2014/main" xmlns="" val="2419911384"/>
                    </a:ext>
                  </a:extLst>
                </a:gridCol>
                <a:gridCol w="129821">
                  <a:extLst>
                    <a:ext uri="{9D8B030D-6E8A-4147-A177-3AD203B41FA5}">
                      <a16:colId xmlns:a16="http://schemas.microsoft.com/office/drawing/2014/main" xmlns="" val="1958859692"/>
                    </a:ext>
                  </a:extLst>
                </a:gridCol>
              </a:tblGrid>
              <a:tr h="5623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Срок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Мероприятие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Ответственный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Результат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601642267"/>
                  </a:ext>
                </a:extLst>
              </a:tr>
              <a:tr h="3121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</a:rPr>
                        <a:t>Этап 3. Длительность - 5 дней с даты завершения второго этапа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39508233"/>
                  </a:ext>
                </a:extLst>
              </a:tr>
              <a:tr h="1480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В течение 5 дней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Принятие решение об аккредитации ЦПДЭ на основе Представления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Агентство (специалист по аккредитации)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Оформлено Заключение по результатам (приложение 13)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029118032"/>
                  </a:ext>
                </a:extLst>
              </a:tr>
              <a:tr h="13826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В течение 5 дней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Оформление аттестата о присвоении статуса ЦПДЭ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Агентство (специалист по аккредитации)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Подготовлен и направлен аттестат о присвоении статуса ЦПДЭ (приложение 12)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8626118"/>
                  </a:ext>
                </a:extLst>
              </a:tr>
              <a:tr h="3121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</a:rPr>
                        <a:t>Этап ... Длительность - 5 дней с даты завершения третьего этапа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5097689"/>
                  </a:ext>
                </a:extLst>
              </a:tr>
              <a:tr h="22928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В течение 5 дней с даты завершения третьего этапа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Размещение копии заключения и аттестат на информационном ресурсе Агентства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Агентство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Размещены копия заключения и аттестат на информационном ресурсе Агентства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267" marR="512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575282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9339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CD3CE0E-6AE0-4CD6-9E17-98638122C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800" y="5877272"/>
            <a:ext cx="3296904" cy="648072"/>
          </a:xfrm>
        </p:spPr>
        <p:txBody>
          <a:bodyPr/>
          <a:lstStyle/>
          <a:p>
            <a:r>
              <a:rPr lang="ru-RU" dirty="0" smtClean="0"/>
              <a:t>АУДИТ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E6B60B0A-BB5A-4CFF-B31C-5B1AEF6B89A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23528" y="4812864"/>
            <a:ext cx="2160240" cy="196632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3278691-A8CA-4566-AB2F-662E7D3F7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5" y="116632"/>
            <a:ext cx="5133279" cy="469623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EBF24C95-AEF5-4EC7-9378-F08E691275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692696"/>
            <a:ext cx="5328592" cy="4866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1867B0F1-76AD-44C3-A5D4-4E1EEE3956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8704" y="2023614"/>
            <a:ext cx="3075296" cy="323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026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589240"/>
            <a:ext cx="8784976" cy="1008112"/>
          </a:xfrm>
        </p:spPr>
        <p:txBody>
          <a:bodyPr/>
          <a:lstStyle/>
          <a:p>
            <a:r>
              <a:rPr lang="ru-RU" dirty="0" smtClean="0"/>
              <a:t>Аудит со стороны Агентства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76672"/>
            <a:ext cx="8640960" cy="511256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Заполнение данных в ЦП вовремя.</a:t>
            </a:r>
          </a:p>
          <a:p>
            <a:pPr algn="just"/>
            <a:r>
              <a:rPr lang="ru-RU" dirty="0" smtClean="0"/>
              <a:t>Наличие </a:t>
            </a:r>
            <a:r>
              <a:rPr lang="ru-RU" dirty="0" smtClean="0"/>
              <a:t>Аттестата ЦПДЭ + ИЛ + План застройки площадки, которые подавали на аккредитацию.</a:t>
            </a:r>
          </a:p>
          <a:p>
            <a:pPr algn="just"/>
            <a:r>
              <a:rPr lang="ru-RU" dirty="0" smtClean="0"/>
              <a:t>Совпадение позиций ИЛ = План застройки площадки = Площадка (по оборудованию и инструментам: модели и количество).</a:t>
            </a:r>
          </a:p>
          <a:p>
            <a:pPr algn="just"/>
            <a:r>
              <a:rPr lang="ru-RU" dirty="0" smtClean="0"/>
              <a:t>Наличие требуемого количества линейных экспертов на площадке. Наличие действующего свидетельства.</a:t>
            </a:r>
          </a:p>
          <a:p>
            <a:pPr algn="just"/>
            <a:r>
              <a:rPr lang="ru-RU" dirty="0" smtClean="0"/>
              <a:t>Оформление всех документов ГЭ и ЛЭ.</a:t>
            </a:r>
          </a:p>
          <a:p>
            <a:pPr algn="just"/>
            <a:r>
              <a:rPr lang="ru-RU" dirty="0" smtClean="0"/>
              <a:t>Наличие таблицы перевода результатов ДЭ (см. распоряжение </a:t>
            </a:r>
            <a:r>
              <a:rPr lang="ru-RU" dirty="0" err="1" smtClean="0"/>
              <a:t>МОиН</a:t>
            </a:r>
            <a:r>
              <a:rPr lang="ru-RU" dirty="0" smtClean="0"/>
              <a:t> СО).</a:t>
            </a:r>
          </a:p>
          <a:p>
            <a:pPr algn="just"/>
            <a:r>
              <a:rPr lang="ru-RU" dirty="0" smtClean="0"/>
              <a:t>Наличие Согласий на обработку персональных данных участников.</a:t>
            </a:r>
          </a:p>
          <a:p>
            <a:pPr algn="just"/>
            <a:r>
              <a:rPr lang="ru-RU" dirty="0" smtClean="0"/>
              <a:t> Наличие задания у каждого участника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8406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445224"/>
            <a:ext cx="6512511" cy="792088"/>
          </a:xfrm>
        </p:spPr>
        <p:txBody>
          <a:bodyPr/>
          <a:lstStyle/>
          <a:p>
            <a:r>
              <a:rPr lang="ru-RU" dirty="0" smtClean="0"/>
              <a:t>ДЭ в ГИА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7632848" cy="471370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Программа ГИА</a:t>
            </a:r>
          </a:p>
          <a:p>
            <a:pPr algn="just"/>
            <a:r>
              <a:rPr lang="ru-RU" dirty="0" smtClean="0"/>
              <a:t>Протоколы заседания ГЭК с переводом баллов ДЭ в систему оценки ГИА (обязательно подписывает председатель и секретарь)</a:t>
            </a:r>
          </a:p>
          <a:p>
            <a:r>
              <a:rPr lang="ru-RU" dirty="0" smtClean="0"/>
              <a:t>ГЭК</a:t>
            </a:r>
          </a:p>
          <a:p>
            <a:pPr marL="45720" indent="0">
              <a:buNone/>
            </a:pPr>
            <a:r>
              <a:rPr lang="ru-RU" u="sng" dirty="0" smtClean="0"/>
              <a:t>ГИА по ФГОС:</a:t>
            </a:r>
          </a:p>
          <a:p>
            <a:pPr marL="45720" indent="0">
              <a:buNone/>
            </a:pPr>
            <a:r>
              <a:rPr lang="ru-RU" dirty="0" smtClean="0"/>
              <a:t>ППКРС: члены ГЭК = экспертная группа ДЭ</a:t>
            </a:r>
          </a:p>
          <a:p>
            <a:pPr marL="45720" indent="0">
              <a:buNone/>
            </a:pPr>
            <a:r>
              <a:rPr lang="ru-RU" dirty="0" smtClean="0"/>
              <a:t>ППССЗ: члены ГЭК = эксперты на оценке ВКР +/= экспертная </a:t>
            </a:r>
            <a:r>
              <a:rPr lang="ru-RU" dirty="0"/>
              <a:t>группа </a:t>
            </a:r>
            <a:r>
              <a:rPr lang="ru-RU" dirty="0" smtClean="0"/>
              <a:t>на оценке ДЭ</a:t>
            </a:r>
          </a:p>
          <a:p>
            <a:pPr marL="45720" indent="0">
              <a:buNone/>
            </a:pPr>
            <a:r>
              <a:rPr lang="ru-RU" u="sng" dirty="0"/>
              <a:t>ГИА </a:t>
            </a:r>
            <a:r>
              <a:rPr lang="ru-RU" u="sng" dirty="0" smtClean="0"/>
              <a:t>добровольно:</a:t>
            </a:r>
          </a:p>
          <a:p>
            <a:pPr marL="45720" indent="0">
              <a:buNone/>
            </a:pPr>
            <a:r>
              <a:rPr lang="ru-RU" dirty="0" smtClean="0"/>
              <a:t>ППКРС и ППССЗ</a:t>
            </a:r>
            <a:r>
              <a:rPr lang="ru-RU" dirty="0"/>
              <a:t>: члены ГЭК = эксперты на оценке ВКР </a:t>
            </a:r>
            <a:r>
              <a:rPr lang="ru-RU" dirty="0" smtClean="0"/>
              <a:t>+/= экспертная </a:t>
            </a:r>
            <a:r>
              <a:rPr lang="ru-RU" dirty="0"/>
              <a:t>группа на оценке ДЭ</a:t>
            </a:r>
          </a:p>
          <a:p>
            <a:pPr marL="45720" indent="0">
              <a:buNone/>
            </a:pPr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56984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9B7E44-E3EC-47EE-BA56-5595E954F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289" y="5445224"/>
            <a:ext cx="6512511" cy="864096"/>
          </a:xfrm>
        </p:spPr>
        <p:txBody>
          <a:bodyPr/>
          <a:lstStyle/>
          <a:p>
            <a:r>
              <a:rPr lang="ru-RU" dirty="0"/>
              <a:t>ДЭ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0C6011A-1649-48D5-8A29-3F7EC166260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3568" y="731518"/>
            <a:ext cx="3806135" cy="449768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000" b="1" dirty="0"/>
              <a:t>Образовательные программы среднего профессионального образования  (в рамках ГИА, ПА)</a:t>
            </a:r>
          </a:p>
          <a:p>
            <a:r>
              <a:rPr lang="ru-RU" sz="2000" b="1" dirty="0" smtClean="0"/>
              <a:t>Ответственный </a:t>
            </a:r>
            <a:r>
              <a:rPr lang="ru-RU" sz="2000" b="1" dirty="0"/>
              <a:t>- Департамент оценки компетенций и квалификаций Агентства</a:t>
            </a:r>
          </a:p>
          <a:p>
            <a:r>
              <a:rPr lang="ru-RU" sz="2000" b="1" dirty="0"/>
              <a:t>УО – ЦПО Самарской области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BFC1FF5-94CC-4975-846A-4C5E40E9129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4247328" cy="45696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dirty="0"/>
              <a:t>Образовательные программы профессионального обучения, дополнительные профессиональные программы (в рамках итоговой аттестации)</a:t>
            </a:r>
          </a:p>
          <a:p>
            <a:r>
              <a:rPr lang="ru-RU" dirty="0" smtClean="0"/>
              <a:t>Ответственный </a:t>
            </a:r>
            <a:r>
              <a:rPr lang="ru-RU" dirty="0"/>
              <a:t>– Академия </a:t>
            </a:r>
            <a:r>
              <a:rPr lang="ru-RU" dirty="0" err="1"/>
              <a:t>Ворлдскиллс</a:t>
            </a:r>
            <a:r>
              <a:rPr lang="ru-RU" dirty="0"/>
              <a:t> Россия Агентства</a:t>
            </a:r>
          </a:p>
          <a:p>
            <a:r>
              <a:rPr lang="ru-RU" dirty="0"/>
              <a:t>УО – Центр опережающей профессиональной подготовки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7049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8328"/>
            <a:ext cx="8424936" cy="143448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200" dirty="0" smtClean="0"/>
              <a:t>Выполнение декомпозированных </a:t>
            </a:r>
            <a:r>
              <a:rPr lang="ru-RU" sz="3200" dirty="0"/>
              <a:t>целевых значений ключевых показателей </a:t>
            </a:r>
            <a:r>
              <a:rPr lang="ru-RU" sz="3200" dirty="0" smtClean="0"/>
              <a:t>в 2022</a:t>
            </a:r>
            <a:br>
              <a:rPr lang="ru-RU" sz="3200" dirty="0" smtClean="0"/>
            </a:br>
            <a:r>
              <a:rPr lang="ru-RU" sz="2200" i="1" dirty="0" smtClean="0"/>
              <a:t>(</a:t>
            </a:r>
            <a:r>
              <a:rPr lang="ru-RU" sz="2200" i="1" dirty="0" smtClean="0">
                <a:sym typeface="Symbol"/>
              </a:rPr>
              <a:t> в скобках указаны количество/процент без ВУЗов и ЧОУ)</a:t>
            </a:r>
            <a:endParaRPr lang="ru-RU" sz="2200" i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41246064"/>
              </p:ext>
            </p:extLst>
          </p:nvPr>
        </p:nvGraphicFramePr>
        <p:xfrm>
          <a:off x="107505" y="1700808"/>
          <a:ext cx="8784976" cy="4847177"/>
        </p:xfrm>
        <a:graphic>
          <a:graphicData uri="http://schemas.openxmlformats.org/drawingml/2006/table">
            <a:tbl>
              <a:tblPr firstRow="1" firstCol="1" bandRow="1"/>
              <a:tblGrid>
                <a:gridCol w="299839"/>
                <a:gridCol w="1414301"/>
                <a:gridCol w="999916"/>
                <a:gridCol w="499958"/>
                <a:gridCol w="428535"/>
                <a:gridCol w="389898"/>
                <a:gridCol w="395750"/>
                <a:gridCol w="428535"/>
                <a:gridCol w="357113"/>
                <a:gridCol w="428535"/>
                <a:gridCol w="357113"/>
                <a:gridCol w="357113"/>
                <a:gridCol w="412145"/>
                <a:gridCol w="432048"/>
                <a:gridCol w="504056"/>
                <a:gridCol w="504056"/>
                <a:gridCol w="576065"/>
              </a:tblGrid>
              <a:tr h="11224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Наименование ТУ (департамента)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Период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Западное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Кинельское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Отрадненское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Поволжское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Северное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Северо-Восточное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Северо-Западное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Центральное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Юго-Восточное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Юго-Западное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Южное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г.о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. Самара (ТУ 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г.о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. Тольятти (ТУ)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Значение по области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18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57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Доля обучающихся СПО, продемонстрировавших по итогам демонстрационного экзамена уровень, соответствующий национальным или международным стандартам, процент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Количество участников, кот должно выполнить задние ДЭ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на ≥ 70% (минимум),</a:t>
                      </a:r>
                      <a:r>
                        <a:rPr lang="ru-RU" sz="1000" b="1" baseline="0" dirty="0" smtClean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 чел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185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28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91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72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29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16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25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32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139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10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1216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704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2556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069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58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Доля обучающихся СПО, прошедших процедуру аттестации в виде демонстрационного экзамена по всем укрупненным группам профессий и специальностей, процент</a:t>
                      </a:r>
                      <a:b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</a:b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Количество участников в </a:t>
                      </a:r>
                      <a:r>
                        <a:rPr lang="ru-RU" sz="1000" b="1" dirty="0" err="1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осн</a:t>
                      </a:r>
                      <a:r>
                        <a:rPr lang="ru-RU" sz="10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 Заявке от </a:t>
                      </a:r>
                      <a:r>
                        <a:rPr lang="ru-RU" sz="1000" b="1" dirty="0" err="1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МОиН</a:t>
                      </a:r>
                      <a:r>
                        <a:rPr lang="ru-RU" sz="10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 СО, чел</a:t>
                      </a:r>
                      <a:endParaRPr lang="ru-RU" sz="1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713 (660)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67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294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202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92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49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67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37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105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562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73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4246 (3396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2150 (1962)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8657 (7549)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0914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Количество участников  ДЭ, чтобы выполнить показатель (минимум),</a:t>
                      </a:r>
                      <a:r>
                        <a:rPr lang="ru-RU" sz="900" b="1" baseline="0" dirty="0" smtClean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 чел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557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83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272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216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87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27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49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75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96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417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30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3648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2112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Cambria"/>
                          <a:ea typeface="Times New Roman"/>
                          <a:cs typeface="Calibri"/>
                        </a:rPr>
                        <a:t>7769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19" marR="562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 rot="1784116">
            <a:off x="-723703" y="2695115"/>
            <a:ext cx="1037704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1/3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участников должна выполнить задания ДЭ на ≥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70%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888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5301208"/>
            <a:ext cx="8496944" cy="1224136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Полученный балл/максимальный балл * 100%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13" y="332656"/>
            <a:ext cx="875432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820181"/>
            <a:ext cx="1080120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27684" y="2276872"/>
            <a:ext cx="1800200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56535" y="3645024"/>
            <a:ext cx="1152128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32599" y="3356992"/>
            <a:ext cx="1584176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40863" y="1916832"/>
            <a:ext cx="1296144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493678"/>
            <a:ext cx="1512168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24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661248"/>
            <a:ext cx="6811159" cy="864096"/>
          </a:xfrm>
        </p:spPr>
        <p:txBody>
          <a:bodyPr/>
          <a:lstStyle/>
          <a:p>
            <a:r>
              <a:rPr lang="ru-RU" dirty="0" smtClean="0"/>
              <a:t>Подготовка к ДЭ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7"/>
            <a:ext cx="8208912" cy="5383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63311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733256"/>
            <a:ext cx="6955175" cy="864096"/>
          </a:xfrm>
        </p:spPr>
        <p:txBody>
          <a:bodyPr/>
          <a:lstStyle/>
          <a:p>
            <a:r>
              <a:rPr lang="ru-RU" dirty="0" smtClean="0"/>
              <a:t>Подготовка к ДЭ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82" y="280342"/>
            <a:ext cx="8884733" cy="5164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664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5445224"/>
            <a:ext cx="7262192" cy="1224136"/>
          </a:xfrm>
        </p:spPr>
        <p:txBody>
          <a:bodyPr/>
          <a:lstStyle/>
          <a:p>
            <a:r>
              <a:rPr lang="ru-RU" dirty="0" smtClean="0"/>
              <a:t>Подготовка к ДЭ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1"/>
            <a:ext cx="8368154" cy="5112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612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517232"/>
            <a:ext cx="6512511" cy="1080120"/>
          </a:xfrm>
        </p:spPr>
        <p:txBody>
          <a:bodyPr/>
          <a:lstStyle/>
          <a:p>
            <a:r>
              <a:rPr lang="ru-RU" dirty="0" smtClean="0"/>
              <a:t>Подготовка к ДЭ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73444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8223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25144"/>
            <a:ext cx="7848871" cy="1800200"/>
          </a:xfrm>
        </p:spPr>
        <p:txBody>
          <a:bodyPr/>
          <a:lstStyle/>
          <a:p>
            <a:r>
              <a:rPr lang="ru-RU" sz="2400" dirty="0" smtClean="0"/>
              <a:t>ЦПО Самарской области</a:t>
            </a:r>
            <a:br>
              <a:rPr lang="ru-RU" sz="2400" dirty="0" smtClean="0"/>
            </a:br>
            <a:r>
              <a:rPr lang="ru-RU" sz="2400" dirty="0" smtClean="0"/>
              <a:t>Отдел оценки компетенций и квалификаций</a:t>
            </a:r>
            <a:br>
              <a:rPr lang="ru-RU" sz="2400" dirty="0" smtClean="0"/>
            </a:br>
            <a:r>
              <a:rPr lang="ru-RU" sz="2400" dirty="0" smtClean="0"/>
              <a:t>г. Самара, ул. Ново Садовая 106 Ж, </a:t>
            </a:r>
            <a:r>
              <a:rPr lang="ru-RU" sz="2400" dirty="0" err="1" smtClean="0"/>
              <a:t>каб</a:t>
            </a:r>
            <a:r>
              <a:rPr lang="ru-RU" sz="2400" dirty="0" smtClean="0"/>
              <a:t>. 108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731520"/>
            <a:ext cx="6716216" cy="2553464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Контактная информация:</a:t>
            </a:r>
          </a:p>
          <a:p>
            <a:pPr marL="45720" indent="0">
              <a:buNone/>
            </a:pPr>
            <a:r>
              <a:rPr lang="ru-RU" dirty="0" smtClean="0"/>
              <a:t>Ельцова </a:t>
            </a:r>
            <a:r>
              <a:rPr lang="ru-RU" dirty="0"/>
              <a:t>Л.Н</a:t>
            </a:r>
            <a:r>
              <a:rPr lang="ru-RU" dirty="0" smtClean="0"/>
              <a:t>., координатор </a:t>
            </a:r>
            <a:r>
              <a:rPr lang="ru-RU" dirty="0"/>
              <a:t>по проведению </a:t>
            </a:r>
            <a:r>
              <a:rPr lang="ru-RU" dirty="0" smtClean="0"/>
              <a:t>ДЭ по </a:t>
            </a:r>
            <a:r>
              <a:rPr lang="ru-RU" dirty="0"/>
              <a:t>стандартам ВСР в Самарской области</a:t>
            </a:r>
          </a:p>
          <a:p>
            <a:pPr marL="45720" indent="0">
              <a:buNone/>
            </a:pPr>
            <a:r>
              <a:rPr lang="ru-RU" dirty="0"/>
              <a:t>раб. т. (846)3341252</a:t>
            </a:r>
          </a:p>
          <a:p>
            <a:pPr marL="45720" indent="0">
              <a:buNone/>
            </a:pPr>
            <a:r>
              <a:rPr lang="ru-RU" dirty="0"/>
              <a:t>сот. т. 89276073201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469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04664"/>
            <a:ext cx="4248472" cy="5904656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4783"/>
            <a:ext cx="4283968" cy="5911858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5427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3" y="4372168"/>
            <a:ext cx="6686128" cy="1721128"/>
          </a:xfrm>
        </p:spPr>
        <p:txBody>
          <a:bodyPr/>
          <a:lstStyle/>
          <a:p>
            <a:r>
              <a:rPr lang="ru-RU" dirty="0" smtClean="0"/>
              <a:t>Согласование данных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34555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Количество участников</a:t>
            </a:r>
          </a:p>
          <a:p>
            <a:r>
              <a:rPr lang="ru-RU" sz="2800" dirty="0" smtClean="0"/>
              <a:t>Формы проведения (ГИА/ПА)</a:t>
            </a:r>
          </a:p>
          <a:p>
            <a:r>
              <a:rPr lang="ru-RU" sz="2800" dirty="0" smtClean="0"/>
              <a:t>Актуализированный ФГОС</a:t>
            </a:r>
          </a:p>
          <a:p>
            <a:r>
              <a:rPr lang="ru-RU" sz="2800" dirty="0" smtClean="0"/>
              <a:t>Компетенции (нет 4)</a:t>
            </a:r>
            <a:endParaRPr lang="ru-RU" sz="2800" dirty="0" smtClean="0"/>
          </a:p>
          <a:p>
            <a:r>
              <a:rPr lang="ru-RU" sz="2800" dirty="0" smtClean="0"/>
              <a:t>ЦПДЭ</a:t>
            </a:r>
          </a:p>
          <a:p>
            <a:r>
              <a:rPr lang="ru-RU" sz="2800" dirty="0" smtClean="0"/>
              <a:t>Сроки проведения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84470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20068205"/>
              </p:ext>
            </p:extLst>
          </p:nvPr>
        </p:nvGraphicFramePr>
        <p:xfrm>
          <a:off x="395536" y="1844826"/>
          <a:ext cx="8136904" cy="4131577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6680826"/>
                <a:gridCol w="1456078"/>
              </a:tblGrid>
              <a:tr h="578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Количество участников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8657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Количество </a:t>
                      </a: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организаций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Количество компетенций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64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2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Количество </a:t>
                      </a: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профессий/ специальностей СПО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102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3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ЦПДЭ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168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8328"/>
            <a:ext cx="8424936" cy="193854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ДЭ в 2022 году (план по заявкам от ОО </a:t>
            </a:r>
            <a:br>
              <a:rPr lang="ru-RU" sz="3200" b="1" dirty="0" smtClean="0"/>
            </a:br>
            <a:r>
              <a:rPr lang="ru-RU" sz="3200" b="1" dirty="0" smtClean="0"/>
              <a:t>(в том числе ВУЗы и ЧОУ)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60736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3" y="5589240"/>
            <a:ext cx="6686128" cy="1008112"/>
          </a:xfrm>
        </p:spPr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424936" cy="4569688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Провести ПА и ГИА! с ДЭ в соответствии с требованиями  273-ФЗ, подзаконных актов и ЛНА, регламентирующих проведение ПА и ГИА.</a:t>
            </a:r>
          </a:p>
          <a:p>
            <a:pPr algn="just"/>
            <a:r>
              <a:rPr lang="ru-RU" sz="2800" dirty="0" smtClean="0"/>
              <a:t>Провести </a:t>
            </a:r>
            <a:r>
              <a:rPr lang="ru-RU" sz="2800" dirty="0" smtClean="0"/>
              <a:t>ДЭ в рамках ПА и ГИА! в соответствии с требованиями методики проведения ДЭ.</a:t>
            </a:r>
          </a:p>
          <a:p>
            <a:pPr algn="just"/>
            <a:r>
              <a:rPr lang="ru-RU" sz="2800" dirty="0" smtClean="0"/>
              <a:t>Выполнить </a:t>
            </a:r>
            <a:r>
              <a:rPr lang="ru-RU" sz="2800" dirty="0" smtClean="0"/>
              <a:t>показатели </a:t>
            </a:r>
            <a:r>
              <a:rPr lang="ru-RU" sz="2800" dirty="0"/>
              <a:t>федерального проекта </a:t>
            </a:r>
            <a:r>
              <a:rPr lang="ru-RU" sz="2800" dirty="0" smtClean="0"/>
              <a:t>«Молодые </a:t>
            </a:r>
            <a:r>
              <a:rPr lang="ru-RU" sz="2800" dirty="0"/>
              <a:t>профессионалы (Повышение конкурентоспособности профессионального образования</a:t>
            </a:r>
            <a:r>
              <a:rPr lang="ru-RU" sz="2800" dirty="0" smtClean="0"/>
              <a:t>)» </a:t>
            </a:r>
            <a:r>
              <a:rPr lang="ru-RU" sz="2800" dirty="0"/>
              <a:t>национального проекта </a:t>
            </a:r>
            <a:r>
              <a:rPr lang="ru-RU" sz="2800" dirty="0" smtClean="0"/>
              <a:t>«Образование»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66511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Заголовок 1"/>
          <p:cNvSpPr>
            <a:spLocks noGrp="1"/>
          </p:cNvSpPr>
          <p:nvPr>
            <p:ph type="title"/>
          </p:nvPr>
        </p:nvSpPr>
        <p:spPr>
          <a:xfrm>
            <a:off x="514351" y="724621"/>
            <a:ext cx="7797662" cy="92801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Обязательные условия</a:t>
            </a:r>
          </a:p>
        </p:txBody>
      </p:sp>
      <p:sp>
        <p:nvSpPr>
          <p:cNvPr id="1048623" name="Объект 2"/>
          <p:cNvSpPr>
            <a:spLocks noGrp="1"/>
          </p:cNvSpPr>
          <p:nvPr>
            <p:ph sz="quarter" idx="13"/>
          </p:nvPr>
        </p:nvSpPr>
        <p:spPr>
          <a:xfrm>
            <a:off x="323528" y="2420888"/>
            <a:ext cx="8516371" cy="3960439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для проведения демонстрационного экзамена, стандартизированные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Агентством;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правом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заданий демонстрационного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 – эксперты Агентства;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материально-техническое обеспечение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 проведения демонстрационного экзамена требованиям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Агентства;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демонстрационного экзамена в системах ЦП,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CIS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057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Заголовок 1"/>
          <p:cNvSpPr>
            <a:spLocks noGrp="1"/>
          </p:cNvSpPr>
          <p:nvPr>
            <p:ph type="title"/>
          </p:nvPr>
        </p:nvSpPr>
        <p:spPr>
          <a:xfrm>
            <a:off x="514351" y="181156"/>
            <a:ext cx="7797662" cy="10783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Оценочные средства (КОД)</a:t>
            </a:r>
          </a:p>
        </p:txBody>
      </p:sp>
      <p:sp>
        <p:nvSpPr>
          <p:cNvPr id="1048628" name="Объект 2"/>
          <p:cNvSpPr>
            <a:spLocks noGrp="1"/>
          </p:cNvSpPr>
          <p:nvPr>
            <p:ph sz="quarter" idx="13"/>
          </p:nvPr>
        </p:nvSpPr>
        <p:spPr>
          <a:xfrm>
            <a:off x="368560" y="2063396"/>
            <a:ext cx="2821058" cy="3311189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https://esat.worldskills.ru/competencies</a:t>
            </a:r>
            <a:endParaRPr lang="ru-RU" dirty="0"/>
          </a:p>
          <a:p>
            <a:endParaRPr lang="ru-RU" dirty="0"/>
          </a:p>
          <a:p>
            <a:r>
              <a:rPr lang="ru-RU" dirty="0"/>
              <a:t>Опубликование код на 2022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3306985" y="1484784"/>
            <a:ext cx="5801506" cy="485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80839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405</TotalTime>
  <Words>1396</Words>
  <Application>Microsoft Office PowerPoint</Application>
  <PresentationFormat>Экран (4:3)</PresentationFormat>
  <Paragraphs>337</Paragraphs>
  <Slides>36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Воздушный поток</vt:lpstr>
      <vt:lpstr>ДЭ в 2022: организационные моменты</vt:lpstr>
      <vt:lpstr>Оператор ДЭ </vt:lpstr>
      <vt:lpstr>ДЭ</vt:lpstr>
      <vt:lpstr>Презентация PowerPoint</vt:lpstr>
      <vt:lpstr>Согласование данных</vt:lpstr>
      <vt:lpstr>ДЭ в 2022 году (план по заявкам от ОО  (в том числе ВУЗы и ЧОУ)</vt:lpstr>
      <vt:lpstr>Задачи</vt:lpstr>
      <vt:lpstr>Обязательные условия</vt:lpstr>
      <vt:lpstr>Оценочные средства (КОД)</vt:lpstr>
      <vt:lpstr>Презентация PowerPoint</vt:lpstr>
      <vt:lpstr>Линейные эксперты на ДЭ</vt:lpstr>
      <vt:lpstr>Обучение экспертов ДЭ</vt:lpstr>
      <vt:lpstr>Пролонгация  свидетельства эксперта ДЭ</vt:lpstr>
      <vt:lpstr>Главный эксперт</vt:lpstr>
      <vt:lpstr>Цифровая платформа WSR</vt:lpstr>
      <vt:lpstr>Цифровая платформа WSR</vt:lpstr>
      <vt:lpstr>Тикет-система</vt:lpstr>
      <vt:lpstr>МТБ</vt:lpstr>
      <vt:lpstr>Нормативное обеспечение аккредитации ЦПДЭ</vt:lpstr>
      <vt:lpstr>Виды аккредитации</vt:lpstr>
      <vt:lpstr>Презентация PowerPoint</vt:lpstr>
      <vt:lpstr>Презентация PowerPoint</vt:lpstr>
      <vt:lpstr>Порядок аккредитации ЦПДЭ</vt:lpstr>
      <vt:lpstr>Презентация PowerPoint</vt:lpstr>
      <vt:lpstr>Презентация PowerPoint</vt:lpstr>
      <vt:lpstr>Презентация PowerPoint</vt:lpstr>
      <vt:lpstr>АУДИТ</vt:lpstr>
      <vt:lpstr>Аудит со стороны Агентства</vt:lpstr>
      <vt:lpstr>ДЭ в ГИА</vt:lpstr>
      <vt:lpstr>Выполнение декомпозированных целевых значений ключевых показателей в 2022 ( в скобках указаны количество/процент без ВУЗов и ЧОУ)</vt:lpstr>
      <vt:lpstr>Полученный балл/максимальный балл * 100%</vt:lpstr>
      <vt:lpstr>Подготовка к ДЭ</vt:lpstr>
      <vt:lpstr>Подготовка к ДЭ</vt:lpstr>
      <vt:lpstr>Подготовка к ДЭ</vt:lpstr>
      <vt:lpstr>Подготовка к ДЭ</vt:lpstr>
      <vt:lpstr>ЦПО Самарской области Отдел оценки компетенций и квалификаций г. Самара, ул. Ново Садовая 106 Ж, каб. 108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ДЭ в 2022: организационные моменты</dc:title>
  <dc:creator>Пользователь Windows</dc:creator>
  <cp:lastModifiedBy>Пользователь Windows</cp:lastModifiedBy>
  <cp:revision>33</cp:revision>
  <dcterms:created xsi:type="dcterms:W3CDTF">2022-03-02T06:57:03Z</dcterms:created>
  <dcterms:modified xsi:type="dcterms:W3CDTF">2022-03-03T06:32:04Z</dcterms:modified>
</cp:coreProperties>
</file>