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8"/>
  </p:notesMasterIdLst>
  <p:handoutMasterIdLst>
    <p:handoutMasterId r:id="rId19"/>
  </p:handoutMasterIdLst>
  <p:sldIdLst>
    <p:sldId id="283" r:id="rId2"/>
    <p:sldId id="268" r:id="rId3"/>
    <p:sldId id="324" r:id="rId4"/>
    <p:sldId id="325" r:id="rId5"/>
    <p:sldId id="344" r:id="rId6"/>
    <p:sldId id="333" r:id="rId7"/>
    <p:sldId id="334" r:id="rId8"/>
    <p:sldId id="335" r:id="rId9"/>
    <p:sldId id="336" r:id="rId10"/>
    <p:sldId id="337" r:id="rId11"/>
    <p:sldId id="339" r:id="rId12"/>
    <p:sldId id="340" r:id="rId13"/>
    <p:sldId id="341" r:id="rId14"/>
    <p:sldId id="342" r:id="rId15"/>
    <p:sldId id="330" r:id="rId16"/>
    <p:sldId id="343" r:id="rId17"/>
  </p:sldIdLst>
  <p:sldSz cx="16002000" cy="9001125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BFDB6AA9-2EF2-4100-972E-AEEB48CE6FCA}">
          <p14:sldIdLst>
            <p14:sldId id="283"/>
            <p14:sldId id="268"/>
            <p14:sldId id="324"/>
            <p14:sldId id="325"/>
            <p14:sldId id="336"/>
            <p14:sldId id="328"/>
            <p14:sldId id="329"/>
            <p14:sldId id="341"/>
            <p14:sldId id="342"/>
            <p14:sldId id="330"/>
            <p14:sldId id="334"/>
            <p14:sldId id="339"/>
            <p14:sldId id="333"/>
            <p14:sldId id="302"/>
            <p14:sldId id="335"/>
            <p14:sldId id="305"/>
            <p14:sldId id="326"/>
            <p14:sldId id="340"/>
            <p14:sldId id="332"/>
            <p14:sldId id="323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5120" userDrawn="1">
          <p15:clr>
            <a:srgbClr val="A4A3A4"/>
          </p15:clr>
        </p15:guide>
        <p15:guide id="3" orient="horz" pos="2835" userDrawn="1">
          <p15:clr>
            <a:srgbClr val="A4A3A4"/>
          </p15:clr>
        </p15:guide>
        <p15:guide id="4" pos="50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8BC5FF"/>
    <a:srgbClr val="0000A8"/>
    <a:srgbClr val="FF4747"/>
    <a:srgbClr val="920000"/>
    <a:srgbClr val="FFFFD9"/>
    <a:srgbClr val="C39BFF"/>
    <a:srgbClr val="0099FF"/>
    <a:srgbClr val="B9FFF2"/>
    <a:srgbClr val="D0E3E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8" autoAdjust="0"/>
    <p:restoredTop sz="94717" autoAdjust="0"/>
  </p:normalViewPr>
  <p:slideViewPr>
    <p:cSldViewPr>
      <p:cViewPr varScale="1">
        <p:scale>
          <a:sx n="50" d="100"/>
          <a:sy n="50" d="100"/>
        </p:scale>
        <p:origin x="-804" y="-84"/>
      </p:cViewPr>
      <p:guideLst>
        <p:guide orient="horz" pos="2160"/>
        <p:guide orient="horz" pos="2835"/>
        <p:guide pos="5120"/>
        <p:guide pos="50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5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E30B00-1A28-4963-B64E-82BFCF83168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B7A44-2D34-4DD9-80E4-6C0027BD4D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A2C15C-F7EE-4BCA-9D0F-3F57809275F4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F7127-CDB9-4D2F-A8F0-6AB1FB73C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BF7127-CDB9-4D2F-A8F0-6AB1FB73CA1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F7127-CDB9-4D2F-A8F0-6AB1FB73CA1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8031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F7127-CDB9-4D2F-A8F0-6AB1FB73CA1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8031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BF7127-CDB9-4D2F-A8F0-6AB1FB73CA1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0150" y="2796183"/>
            <a:ext cx="13601700" cy="192940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00300" y="5100637"/>
            <a:ext cx="11201400" cy="23002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14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28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43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57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71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86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00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715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20302537" y="472983"/>
            <a:ext cx="6300788" cy="1008042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00175" y="472983"/>
            <a:ext cx="18635663" cy="100804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4048" y="5784064"/>
            <a:ext cx="13601700" cy="1787723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64048" y="3815068"/>
            <a:ext cx="13601700" cy="1968995"/>
          </a:xfrm>
        </p:spPr>
        <p:txBody>
          <a:bodyPr anchor="b"/>
          <a:lstStyle>
            <a:lvl1pPr marL="0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1pPr>
            <a:lvl2pPr marL="714375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42875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4312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8575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57187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28625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0062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7150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00175" y="2756597"/>
            <a:ext cx="12468225" cy="7796808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135100" y="2756597"/>
            <a:ext cx="12468225" cy="7796808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360462"/>
            <a:ext cx="14401800" cy="15001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0100" y="2014836"/>
            <a:ext cx="7070329" cy="839688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4375" indent="0">
              <a:buNone/>
              <a:defRPr sz="3100" b="1"/>
            </a:lvl2pPr>
            <a:lvl3pPr marL="1428750" indent="0">
              <a:buNone/>
              <a:defRPr sz="2800" b="1"/>
            </a:lvl3pPr>
            <a:lvl4pPr marL="2143125" indent="0">
              <a:buNone/>
              <a:defRPr sz="2500" b="1"/>
            </a:lvl4pPr>
            <a:lvl5pPr marL="2857500" indent="0">
              <a:buNone/>
              <a:defRPr sz="2500" b="1"/>
            </a:lvl5pPr>
            <a:lvl6pPr marL="3571875" indent="0">
              <a:buNone/>
              <a:defRPr sz="2500" b="1"/>
            </a:lvl6pPr>
            <a:lvl7pPr marL="4286250" indent="0">
              <a:buNone/>
              <a:defRPr sz="2500" b="1"/>
            </a:lvl7pPr>
            <a:lvl8pPr marL="5000625" indent="0">
              <a:buNone/>
              <a:defRPr sz="2500" b="1"/>
            </a:lvl8pPr>
            <a:lvl9pPr marL="5715000" indent="0">
              <a:buNone/>
              <a:defRPr sz="2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00100" y="2854523"/>
            <a:ext cx="7070329" cy="5186066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8128798" y="2014836"/>
            <a:ext cx="7073106" cy="839688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4375" indent="0">
              <a:buNone/>
              <a:defRPr sz="3100" b="1"/>
            </a:lvl2pPr>
            <a:lvl3pPr marL="1428750" indent="0">
              <a:buNone/>
              <a:defRPr sz="2800" b="1"/>
            </a:lvl3pPr>
            <a:lvl4pPr marL="2143125" indent="0">
              <a:buNone/>
              <a:defRPr sz="2500" b="1"/>
            </a:lvl4pPr>
            <a:lvl5pPr marL="2857500" indent="0">
              <a:buNone/>
              <a:defRPr sz="2500" b="1"/>
            </a:lvl5pPr>
            <a:lvl6pPr marL="3571875" indent="0">
              <a:buNone/>
              <a:defRPr sz="2500" b="1"/>
            </a:lvl6pPr>
            <a:lvl7pPr marL="4286250" indent="0">
              <a:buNone/>
              <a:defRPr sz="2500" b="1"/>
            </a:lvl7pPr>
            <a:lvl8pPr marL="5000625" indent="0">
              <a:buNone/>
              <a:defRPr sz="2500" b="1"/>
            </a:lvl8pPr>
            <a:lvl9pPr marL="5715000" indent="0">
              <a:buNone/>
              <a:defRPr sz="2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8128798" y="2854523"/>
            <a:ext cx="7073106" cy="5186066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4" y="358378"/>
            <a:ext cx="5264548" cy="152519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56337" y="358385"/>
            <a:ext cx="8945563" cy="768221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00104" y="1883572"/>
            <a:ext cx="5264548" cy="6157020"/>
          </a:xfrm>
        </p:spPr>
        <p:txBody>
          <a:bodyPr/>
          <a:lstStyle>
            <a:lvl1pPr marL="0" indent="0">
              <a:buNone/>
              <a:defRPr sz="2200"/>
            </a:lvl1pPr>
            <a:lvl2pPr marL="714375" indent="0">
              <a:buNone/>
              <a:defRPr sz="1900"/>
            </a:lvl2pPr>
            <a:lvl3pPr marL="1428750" indent="0">
              <a:buNone/>
              <a:defRPr sz="1600"/>
            </a:lvl3pPr>
            <a:lvl4pPr marL="2143125" indent="0">
              <a:buNone/>
              <a:defRPr sz="1400"/>
            </a:lvl4pPr>
            <a:lvl5pPr marL="2857500" indent="0">
              <a:buNone/>
              <a:defRPr sz="1400"/>
            </a:lvl5pPr>
            <a:lvl6pPr marL="3571875" indent="0">
              <a:buNone/>
              <a:defRPr sz="1400"/>
            </a:lvl6pPr>
            <a:lvl7pPr marL="4286250" indent="0">
              <a:buNone/>
              <a:defRPr sz="1400"/>
            </a:lvl7pPr>
            <a:lvl8pPr marL="5000625" indent="0">
              <a:buNone/>
              <a:defRPr sz="1400"/>
            </a:lvl8pPr>
            <a:lvl9pPr marL="57150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6504" y="6300787"/>
            <a:ext cx="9601200" cy="743844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136504" y="804267"/>
            <a:ext cx="9601200" cy="5400675"/>
          </a:xfrm>
        </p:spPr>
        <p:txBody>
          <a:bodyPr/>
          <a:lstStyle>
            <a:lvl1pPr marL="0" indent="0">
              <a:buNone/>
              <a:defRPr sz="5000"/>
            </a:lvl1pPr>
            <a:lvl2pPr marL="714375" indent="0">
              <a:buNone/>
              <a:defRPr sz="4400"/>
            </a:lvl2pPr>
            <a:lvl3pPr marL="1428750" indent="0">
              <a:buNone/>
              <a:defRPr sz="3800"/>
            </a:lvl3pPr>
            <a:lvl4pPr marL="2143125" indent="0">
              <a:buNone/>
              <a:defRPr sz="3100"/>
            </a:lvl4pPr>
            <a:lvl5pPr marL="2857500" indent="0">
              <a:buNone/>
              <a:defRPr sz="3100"/>
            </a:lvl5pPr>
            <a:lvl6pPr marL="3571875" indent="0">
              <a:buNone/>
              <a:defRPr sz="3100"/>
            </a:lvl6pPr>
            <a:lvl7pPr marL="4286250" indent="0">
              <a:buNone/>
              <a:defRPr sz="3100"/>
            </a:lvl7pPr>
            <a:lvl8pPr marL="5000625" indent="0">
              <a:buNone/>
              <a:defRPr sz="3100"/>
            </a:lvl8pPr>
            <a:lvl9pPr marL="5715000" indent="0">
              <a:buNone/>
              <a:defRPr sz="3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136504" y="7044631"/>
            <a:ext cx="9601200" cy="1056381"/>
          </a:xfrm>
        </p:spPr>
        <p:txBody>
          <a:bodyPr/>
          <a:lstStyle>
            <a:lvl1pPr marL="0" indent="0">
              <a:buNone/>
              <a:defRPr sz="2200"/>
            </a:lvl1pPr>
            <a:lvl2pPr marL="714375" indent="0">
              <a:buNone/>
              <a:defRPr sz="1900"/>
            </a:lvl2pPr>
            <a:lvl3pPr marL="1428750" indent="0">
              <a:buNone/>
              <a:defRPr sz="1600"/>
            </a:lvl3pPr>
            <a:lvl4pPr marL="2143125" indent="0">
              <a:buNone/>
              <a:defRPr sz="1400"/>
            </a:lvl4pPr>
            <a:lvl5pPr marL="2857500" indent="0">
              <a:buNone/>
              <a:defRPr sz="1400"/>
            </a:lvl5pPr>
            <a:lvl6pPr marL="3571875" indent="0">
              <a:buNone/>
              <a:defRPr sz="1400"/>
            </a:lvl6pPr>
            <a:lvl7pPr marL="4286250" indent="0">
              <a:buNone/>
              <a:defRPr sz="1400"/>
            </a:lvl7pPr>
            <a:lvl8pPr marL="5000625" indent="0">
              <a:buNone/>
              <a:defRPr sz="1400"/>
            </a:lvl8pPr>
            <a:lvl9pPr marL="57150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360462"/>
            <a:ext cx="14401800" cy="1500188"/>
          </a:xfrm>
          <a:prstGeom prst="rect">
            <a:avLst/>
          </a:prstGeom>
        </p:spPr>
        <p:txBody>
          <a:bodyPr vert="horz" lIns="142875" tIns="71438" rIns="142875" bIns="7143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0100" y="2100263"/>
            <a:ext cx="14401800" cy="5940326"/>
          </a:xfrm>
          <a:prstGeom prst="rect">
            <a:avLst/>
          </a:prstGeom>
        </p:spPr>
        <p:txBody>
          <a:bodyPr vert="horz" lIns="142875" tIns="71438" rIns="142875" bIns="7143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0100" y="8342716"/>
            <a:ext cx="3733800" cy="479227"/>
          </a:xfrm>
          <a:prstGeom prst="rect">
            <a:avLst/>
          </a:prstGeom>
        </p:spPr>
        <p:txBody>
          <a:bodyPr vert="horz" lIns="142875" tIns="71438" rIns="142875" bIns="71438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467350" y="8342716"/>
            <a:ext cx="5067300" cy="479227"/>
          </a:xfrm>
          <a:prstGeom prst="rect">
            <a:avLst/>
          </a:prstGeom>
        </p:spPr>
        <p:txBody>
          <a:bodyPr vert="horz" lIns="142875" tIns="71438" rIns="142875" bIns="71438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468100" y="8342716"/>
            <a:ext cx="3733800" cy="479227"/>
          </a:xfrm>
          <a:prstGeom prst="rect">
            <a:avLst/>
          </a:prstGeom>
        </p:spPr>
        <p:txBody>
          <a:bodyPr vert="horz" lIns="142875" tIns="71438" rIns="142875" bIns="71438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defTabSz="1428750" rtl="0" eaLnBrk="1" latinLnBrk="0" hangingPunct="1">
        <a:spcBef>
          <a:spcPct val="0"/>
        </a:spcBef>
        <a:buNone/>
        <a:defRPr sz="6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5781" indent="-535781" algn="l" defTabSz="1428750" rtl="0" eaLnBrk="1" latinLnBrk="0" hangingPunct="1">
        <a:spcBef>
          <a:spcPct val="20000"/>
        </a:spcBef>
        <a:buFont typeface="Arial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1pPr>
      <a:lvl2pPr marL="1160859" indent="-446484" algn="l" defTabSz="1428750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785938" indent="-357188" algn="l" defTabSz="1428750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00313" indent="-357188" algn="l" defTabSz="1428750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214688" indent="-357188" algn="l" defTabSz="1428750" rtl="0" eaLnBrk="1" latinLnBrk="0" hangingPunct="1">
        <a:spcBef>
          <a:spcPct val="20000"/>
        </a:spcBef>
        <a:buFont typeface="Arial" pitchFamily="34" charset="0"/>
        <a:buChar char="»"/>
        <a:defRPr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29063" indent="-357188" algn="l" defTabSz="1428750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643438" indent="-357188" algn="l" defTabSz="1428750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357813" indent="-357188" algn="l" defTabSz="1428750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072188" indent="-357188" algn="l" defTabSz="1428750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42875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4375" algn="l" defTabSz="142875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algn="l" defTabSz="142875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43125" algn="l" defTabSz="142875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57500" algn="l" defTabSz="142875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1875" algn="l" defTabSz="142875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86250" algn="l" defTabSz="142875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00625" algn="l" defTabSz="142875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15000" algn="l" defTabSz="142875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7iC4Nuvywp9D29fW9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24136" y="2268314"/>
            <a:ext cx="15553728" cy="172819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 организации  работы педагогического коллектива по достижению декомпозированных и  ключевых показателей национального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проекта «Образование»  </a:t>
            </a:r>
          </a:p>
          <a:p>
            <a:pPr>
              <a:spcBef>
                <a:spcPts val="1200"/>
              </a:spcBef>
            </a:pP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(Основные управленческие решения )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0" y="6084738"/>
            <a:ext cx="16002000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Государственное автономное профессиональное </a:t>
            </a:r>
          </a:p>
          <a:p>
            <a:pPr marL="0" indent="0" algn="ctr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образовательное учреждение Самарской области </a:t>
            </a:r>
          </a:p>
          <a:p>
            <a:pPr marL="0" indent="0" algn="ctr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«Колледж технического и художественного образования г.Тольятти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pic>
        <p:nvPicPr>
          <p:cNvPr id="1028" name="Picture 4" descr="https://onb-expo.ru/upload/iblock/012/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8912" y="324099"/>
            <a:ext cx="1728192" cy="188757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3787478" y="8358214"/>
            <a:ext cx="1727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 марта 2021г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1286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43018" y="214282"/>
            <a:ext cx="13854638" cy="78581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Региональный проект «Учитель будущего»</a:t>
            </a:r>
            <a:endParaRPr lang="ru-RU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3" cstate="print"/>
          <a:srcRect t="29412" b="16666"/>
          <a:stretch>
            <a:fillRect/>
          </a:stretch>
        </p:blipFill>
        <p:spPr bwMode="auto">
          <a:xfrm>
            <a:off x="368152" y="252090"/>
            <a:ext cx="2448272" cy="792088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68152" y="6049398"/>
            <a:ext cx="14185575" cy="4308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200" dirty="0" smtClean="0">
                <a:solidFill>
                  <a:srgbClr val="000000"/>
                </a:solidFill>
                <a:ea typeface="Times New Roman"/>
                <a:cs typeface="Times New Roman"/>
              </a:rPr>
              <a:t>В    </a:t>
            </a:r>
            <a:r>
              <a:rPr lang="ru-RU" sz="2200" dirty="0">
                <a:solidFill>
                  <a:srgbClr val="000000"/>
                </a:solidFill>
                <a:ea typeface="Times New Roman"/>
                <a:cs typeface="Times New Roman"/>
              </a:rPr>
              <a:t>ОО  внедрены методические рекомендации по системе функционирования психологических служб</a:t>
            </a:r>
            <a:endParaRPr lang="ru-RU" sz="2200" dirty="0"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11422" y="6635722"/>
            <a:ext cx="1427487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defTabSz="1428750">
              <a:tabLst>
                <a:tab pos="2789238" algn="ctr"/>
              </a:tabLst>
            </a:pPr>
            <a:r>
              <a:rPr lang="ru-RU" dirty="0">
                <a:solidFill>
                  <a:prstClr val="black"/>
                </a:solidFill>
                <a:ea typeface="MS Mincho"/>
                <a:cs typeface="Times New Roman"/>
              </a:rPr>
              <a:t>Обновление нормативной базы колледжа в части функционирования </a:t>
            </a:r>
            <a:r>
              <a:rPr lang="ru-RU" dirty="0" smtClean="0">
                <a:solidFill>
                  <a:srgbClr val="000000"/>
                </a:solidFill>
                <a:ea typeface="Times New Roman"/>
                <a:cs typeface="Times New Roman"/>
              </a:rPr>
              <a:t>психологической службы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511422" y="7139778"/>
            <a:ext cx="1427487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defTabSz="1428750">
              <a:tabLst>
                <a:tab pos="2789238" algn="ctr"/>
              </a:tabLst>
            </a:pPr>
            <a:r>
              <a:rPr lang="ru-RU" dirty="0">
                <a:solidFill>
                  <a:prstClr val="black"/>
                </a:solidFill>
                <a:ea typeface="MS Mincho"/>
                <a:cs typeface="Times New Roman"/>
              </a:rPr>
              <a:t>Обеспечение функционирования психологической службы в соответствии с методическими рекомендациями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11422" y="7643834"/>
            <a:ext cx="1427487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defTabSz="1428750">
              <a:tabLst>
                <a:tab pos="2789238" algn="ctr"/>
              </a:tabLst>
            </a:pPr>
            <a:r>
              <a:rPr lang="ru-RU" dirty="0">
                <a:solidFill>
                  <a:prstClr val="black"/>
                </a:solidFill>
                <a:ea typeface="MS Mincho"/>
                <a:cs typeface="Times New Roman"/>
              </a:rPr>
              <a:t>Организация консультаций для педагогических работников по вопросу психолого-педагогического сопровождения образовательного процесса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00142" y="8092655"/>
            <a:ext cx="14274872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defTabSz="1428750">
              <a:tabLst>
                <a:tab pos="2789238" algn="ctr"/>
              </a:tabLst>
            </a:pPr>
            <a:r>
              <a:rPr lang="ru-RU" dirty="0">
                <a:solidFill>
                  <a:prstClr val="black"/>
                </a:solidFill>
                <a:ea typeface="MS Mincho"/>
                <a:cs typeface="Times New Roman"/>
              </a:rPr>
              <a:t>Организация повышения квалификации педагогических работников по вопросу психолого-педагогического сопровождения образовательного процесса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3059321"/>
              </p:ext>
            </p:extLst>
          </p:nvPr>
        </p:nvGraphicFramePr>
        <p:xfrm>
          <a:off x="500010" y="1071538"/>
          <a:ext cx="14905656" cy="1839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003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182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4985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 декомпозированного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Период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6930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декабря</a:t>
                      </a:r>
                    </a:p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 г.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План 2020 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42050">
                <a:tc>
                  <a:txBody>
                    <a:bodyPr/>
                    <a:lstStyle/>
                    <a:p>
                      <a:pPr algn="l"/>
                      <a:r>
                        <a:rPr lang="ru-RU" sz="2000" b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Доля педагогических работников, повысивших уровень профессионального мастерства в форматах непрерывного образования, процент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23,9%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5%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4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Заголовок 2"/>
          <p:cNvSpPr txBox="1">
            <a:spLocks/>
          </p:cNvSpPr>
          <p:nvPr/>
        </p:nvSpPr>
        <p:spPr>
          <a:xfrm>
            <a:off x="1214390" y="3214678"/>
            <a:ext cx="13854638" cy="880754"/>
          </a:xfrm>
          <a:prstGeom prst="rect">
            <a:avLst/>
          </a:prstGeom>
        </p:spPr>
        <p:txBody>
          <a:bodyPr vert="horz" lIns="142875" tIns="71438" rIns="142875" bIns="71438" rtlCol="0" anchor="ctr">
            <a:noAutofit/>
          </a:bodyPr>
          <a:lstStyle/>
          <a:p>
            <a:pPr marL="0" marR="0" lvl="0" indent="0" algn="ctr" defTabSz="14287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Региональный проект «Современная школа»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3059321"/>
              </p:ext>
            </p:extLst>
          </p:nvPr>
        </p:nvGraphicFramePr>
        <p:xfrm>
          <a:off x="500010" y="4143372"/>
          <a:ext cx="14905656" cy="1839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003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182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4985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 декомпозированного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Период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6930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декабря</a:t>
                      </a:r>
                    </a:p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 г.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План 2020 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42050">
                <a:tc>
                  <a:txBody>
                    <a:bodyPr/>
                    <a:lstStyle/>
                    <a:p>
                      <a:pPr algn="l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 ОО  внедрены методические рекомендации по системе функционирования психологических служб, 1∕0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4912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" cstate="screen"/>
          <a:srcRect b="10626"/>
          <a:stretch>
            <a:fillRect/>
          </a:stretch>
        </p:blipFill>
        <p:spPr bwMode="auto">
          <a:xfrm>
            <a:off x="10665296" y="3852490"/>
            <a:ext cx="4085006" cy="208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Рисунок 56"/>
          <p:cNvPicPr/>
          <p:nvPr/>
        </p:nvPicPr>
        <p:blipFill>
          <a:blip r:embed="rId3" cstate="print"/>
          <a:srcRect r="72903" b="30795"/>
          <a:stretch>
            <a:fillRect/>
          </a:stretch>
        </p:blipFill>
        <p:spPr bwMode="auto">
          <a:xfrm>
            <a:off x="14337704" y="6084738"/>
            <a:ext cx="1429535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" name="Рисунок 54"/>
          <p:cNvPicPr/>
          <p:nvPr/>
        </p:nvPicPr>
        <p:blipFill>
          <a:blip r:embed="rId4" cstate="screen"/>
          <a:srcRect t="22680" b="14321"/>
          <a:stretch>
            <a:fillRect/>
          </a:stretch>
        </p:blipFill>
        <p:spPr bwMode="auto">
          <a:xfrm>
            <a:off x="368152" y="6357950"/>
            <a:ext cx="4846766" cy="23420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214390" y="285720"/>
            <a:ext cx="14473607" cy="12284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sz="3600" dirty="0" smtClean="0">
                <a:solidFill>
                  <a:srgbClr val="0000FF"/>
                </a:solidFill>
              </a:rPr>
              <a:t>Региональный проект </a:t>
            </a:r>
            <a:r>
              <a:rPr lang="ru-RU" sz="3600" dirty="0">
                <a:solidFill>
                  <a:srgbClr val="0000FF"/>
                </a:solidFill>
                <a:ea typeface="+mn-ea"/>
              </a:rPr>
              <a:t>«Социальная активность» </a:t>
            </a:r>
          </a:p>
        </p:txBody>
      </p:sp>
      <p:pic>
        <p:nvPicPr>
          <p:cNvPr id="9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8152" y="252089"/>
            <a:ext cx="2448272" cy="1468963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12168" y="1476226"/>
            <a:ext cx="5929353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/>
              <a:t>Клубное  студенческое движение 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440160" y="3636466"/>
            <a:ext cx="5357862" cy="461665"/>
          </a:xfrm>
          <a:prstGeom prst="rect">
            <a:avLst/>
          </a:prstGeom>
          <a:solidFill>
            <a:srgbClr val="B9FFF2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Военно-патриотический клуб "Память»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736304" y="4284538"/>
            <a:ext cx="5357862" cy="461666"/>
          </a:xfrm>
          <a:prstGeom prst="rect">
            <a:avLst/>
          </a:prstGeom>
          <a:solidFill>
            <a:srgbClr val="B9FFF2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Спортивный студенческий клуб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2960440" y="4932610"/>
            <a:ext cx="5357862" cy="461666"/>
          </a:xfrm>
          <a:prstGeom prst="rect">
            <a:avLst/>
          </a:prstGeom>
          <a:solidFill>
            <a:srgbClr val="B9FFF2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Военно-спортивный клуб "Калибр»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040560" y="5580682"/>
            <a:ext cx="6696745" cy="461665"/>
          </a:xfrm>
          <a:prstGeom prst="rect">
            <a:avLst/>
          </a:prstGeom>
          <a:solidFill>
            <a:srgbClr val="B9FFF2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нсамбль современного танца "</a:t>
            </a:r>
            <a:r>
              <a:rPr kumimoji="0" lang="ru-RU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Революшн-денс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4616624" y="6300762"/>
            <a:ext cx="7129350" cy="461665"/>
          </a:xfrm>
          <a:prstGeom prst="rect">
            <a:avLst/>
          </a:prstGeom>
          <a:solidFill>
            <a:srgbClr val="B9FFF2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Ансамбль народного танца «Волжская жемчужина»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7064896" y="7020842"/>
            <a:ext cx="5357862" cy="461666"/>
          </a:xfrm>
          <a:prstGeom prst="rect">
            <a:avLst/>
          </a:prstGeom>
          <a:solidFill>
            <a:srgbClr val="B9FFF2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Студенческий музыкальный клуб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8001000" y="7668914"/>
            <a:ext cx="5357862" cy="461666"/>
          </a:xfrm>
          <a:prstGeom prst="rect">
            <a:avLst/>
          </a:prstGeom>
          <a:solidFill>
            <a:srgbClr val="B9FFF2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туденческий клуб "Путешественник»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5798022" y="3594675"/>
            <a:ext cx="1210350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99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47 </a:t>
            </a:r>
            <a:r>
              <a:rPr lang="ru-RU" sz="2400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34" name="Блок-схема: альтернативный процесс 33"/>
          <p:cNvSpPr/>
          <p:nvPr/>
        </p:nvSpPr>
        <p:spPr>
          <a:xfrm>
            <a:off x="7094166" y="4284538"/>
            <a:ext cx="1228981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99FF"/>
            </a:solidFill>
          </a:ln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157 </a:t>
            </a:r>
            <a:r>
              <a:rPr lang="ru-RU" sz="2400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8318302" y="4861172"/>
            <a:ext cx="1210350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99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ea typeface="Calibri" pitchFamily="34" charset="0"/>
                <a:cs typeface="Times New Roman" pitchFamily="18" charset="0"/>
              </a:rPr>
              <a:t>40 чел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10665297" y="5538891"/>
            <a:ext cx="1210350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99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19 </a:t>
            </a:r>
            <a:r>
              <a:rPr lang="ru-RU" sz="2400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11673966" y="6187533"/>
            <a:ext cx="1210350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99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25 </a:t>
            </a:r>
            <a:r>
              <a:rPr lang="ru-RU" sz="2400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12422758" y="7020841"/>
            <a:ext cx="1210350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99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43 </a:t>
            </a:r>
            <a:r>
              <a:rPr lang="ru-RU" sz="2400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40" name="Блок-схема: альтернативный процесс 39"/>
          <p:cNvSpPr/>
          <p:nvPr/>
        </p:nvSpPr>
        <p:spPr>
          <a:xfrm>
            <a:off x="13358862" y="7668913"/>
            <a:ext cx="1210350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99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60 </a:t>
            </a:r>
            <a:r>
              <a:rPr lang="ru-RU" sz="2400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auto">
          <a:xfrm>
            <a:off x="9225136" y="8316986"/>
            <a:ext cx="5357862" cy="461666"/>
          </a:xfrm>
          <a:prstGeom prst="rect">
            <a:avLst/>
          </a:prstGeom>
          <a:solidFill>
            <a:srgbClr val="B9FFF2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туденческий клуб «Хозяюшка»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0" name="Блок-схема: альтернативный процесс 49"/>
          <p:cNvSpPr/>
          <p:nvPr/>
        </p:nvSpPr>
        <p:spPr>
          <a:xfrm>
            <a:off x="14582998" y="8316985"/>
            <a:ext cx="1210350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99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20 </a:t>
            </a:r>
            <a:r>
              <a:rPr lang="ru-RU" sz="2400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sz="2400" b="1" dirty="0">
              <a:cs typeface="Arial" pitchFamily="34" charset="0"/>
            </a:endParaRPr>
          </a:p>
        </p:txBody>
      </p:sp>
      <p:graphicFrame>
        <p:nvGraphicFramePr>
          <p:cNvPr id="54" name="Таблица 53"/>
          <p:cNvGraphicFramePr>
            <a:graphicFrameLocks noGrp="1"/>
          </p:cNvGraphicFramePr>
          <p:nvPr/>
        </p:nvGraphicFramePr>
        <p:xfrm>
          <a:off x="440160" y="2196306"/>
          <a:ext cx="15265695" cy="1289827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21693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1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marL="0" marR="0" indent="0" algn="ctr" defTabSz="1428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Наименование </a:t>
                      </a:r>
                      <a:r>
                        <a:rPr lang="ru-RU" sz="2000" dirty="0" smtClean="0"/>
                        <a:t>декомпозированного показателя</a:t>
                      </a:r>
                      <a:endParaRPr lang="ru-RU" sz="20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декабря</a:t>
                      </a:r>
                    </a:p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 г.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План </a:t>
                      </a:r>
                    </a:p>
                    <a:p>
                      <a:pPr algn="ctr"/>
                      <a:r>
                        <a:rPr lang="ru-RU" sz="2000" dirty="0"/>
                        <a:t>2020 г.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8787">
                <a:tc>
                  <a:txBody>
                    <a:bodyPr/>
                    <a:lstStyle/>
                    <a:p>
                      <a:pPr marL="0" marR="0" indent="0" algn="l" defTabSz="1428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kern="1200" dirty="0"/>
                        <a:t>Доля студентов, вовлеченных в клубное студенческое движение от общего числа студентов</a:t>
                      </a:r>
                      <a:endParaRPr kumimoji="0" lang="ru-RU" sz="2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35%=412чел</a:t>
                      </a:r>
                      <a:endParaRPr lang="ru-RU" sz="22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/>
                        <a:t>30</a:t>
                      </a:r>
                      <a:r>
                        <a:rPr lang="en-US" sz="2200" dirty="0"/>
                        <a:t> </a:t>
                      </a:r>
                      <a:r>
                        <a:rPr lang="ru-RU" sz="2200" dirty="0"/>
                        <a:t>%</a:t>
                      </a:r>
                      <a:endParaRPr lang="ru-RU" sz="22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448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Скругленный прямоугольник 45"/>
          <p:cNvSpPr/>
          <p:nvPr/>
        </p:nvSpPr>
        <p:spPr>
          <a:xfrm>
            <a:off x="1016224" y="4284538"/>
            <a:ext cx="9721080" cy="1440160"/>
          </a:xfrm>
          <a:prstGeom prst="roundRect">
            <a:avLst/>
          </a:prstGeom>
          <a:solidFill>
            <a:srgbClr val="FFFF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152" y="252089"/>
            <a:ext cx="2448272" cy="146896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8152" y="1548234"/>
            <a:ext cx="4839786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/>
              <a:t>Общественные  объединения</a:t>
            </a: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68152" y="2340322"/>
            <a:ext cx="4032448" cy="830997"/>
          </a:xfrm>
          <a:prstGeom prst="rect">
            <a:avLst/>
          </a:prstGeom>
          <a:solidFill>
            <a:srgbClr val="EAD5FF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Студенческое объединение "Бумеранг»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872208" y="3348434"/>
            <a:ext cx="4464496" cy="461665"/>
          </a:xfrm>
          <a:prstGeom prst="rect">
            <a:avLst/>
          </a:prstGeom>
          <a:solidFill>
            <a:srgbClr val="EAD5FF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Студенческий актив колледжа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088232" y="3996506"/>
            <a:ext cx="10009112" cy="461665"/>
          </a:xfrm>
          <a:prstGeom prst="rect">
            <a:avLst/>
          </a:prstGeom>
          <a:solidFill>
            <a:srgbClr val="EAD5FF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туденческое общественное объединение "</a:t>
            </a:r>
            <a:r>
              <a:rPr kumimoji="0" 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ArtTerra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" (творческие люди)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376264" y="4644578"/>
            <a:ext cx="4752528" cy="400110"/>
          </a:xfrm>
          <a:prstGeom prst="rect">
            <a:avLst/>
          </a:prstGeom>
          <a:solidFill>
            <a:srgbClr val="F1C9FF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учебно-исследовательское </a:t>
            </a:r>
            <a:r>
              <a:rPr lang="ru-RU" sz="2000" dirty="0">
                <a:ea typeface="Times New Roman" pitchFamily="18" charset="0"/>
                <a:cs typeface="Times New Roman" pitchFamily="18" charset="0"/>
              </a:rPr>
              <a:t>направление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6416824" y="4644578"/>
            <a:ext cx="3528392" cy="400110"/>
          </a:xfrm>
          <a:prstGeom prst="rect">
            <a:avLst/>
          </a:prstGeom>
          <a:solidFill>
            <a:srgbClr val="F1C9FF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художественное </a:t>
            </a:r>
            <a:r>
              <a:rPr lang="ru-RU" sz="2000" dirty="0">
                <a:ea typeface="Times New Roman" pitchFamily="18" charset="0"/>
                <a:cs typeface="Times New Roman" pitchFamily="18" charset="0"/>
              </a:rPr>
              <a:t>направление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448272" y="5220642"/>
            <a:ext cx="7056784" cy="409982"/>
          </a:xfrm>
          <a:prstGeom prst="rect">
            <a:avLst/>
          </a:prstGeom>
          <a:solidFill>
            <a:srgbClr val="F1C9FF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информационное </a:t>
            </a:r>
            <a:r>
              <a:rPr lang="ru-RU" sz="2000" dirty="0">
                <a:ea typeface="Times New Roman" pitchFamily="18" charset="0"/>
                <a:cs typeface="Times New Roman" pitchFamily="18" charset="0"/>
              </a:rPr>
              <a:t>направление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(редакция газеты «Ровесник»)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430156" y="5214942"/>
            <a:ext cx="2402774" cy="523220"/>
          </a:xfrm>
          <a:prstGeom prst="rect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/>
              <a:t>Волонтёрство </a:t>
            </a: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11288761" y="6000760"/>
            <a:ext cx="4482498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Тольяттинским отделением «Волонтеры Победы»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1241360" y="6929454"/>
            <a:ext cx="4536504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Социальное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волонтерство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4112568" y="2214546"/>
            <a:ext cx="1210350" cy="510778"/>
          </a:xfrm>
          <a:prstGeom prst="flowChartAlternateProcess">
            <a:avLst/>
          </a:prstGeom>
          <a:solidFill>
            <a:srgbClr val="C39BFF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ea typeface="Calibri" pitchFamily="34" charset="0"/>
                <a:cs typeface="Times New Roman" pitchFamily="18" charset="0"/>
              </a:rPr>
              <a:t>65 чел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42" name="Блок-схема: альтернативный процесс 41"/>
          <p:cNvSpPr/>
          <p:nvPr/>
        </p:nvSpPr>
        <p:spPr>
          <a:xfrm>
            <a:off x="5048672" y="3143240"/>
            <a:ext cx="1210350" cy="510778"/>
          </a:xfrm>
          <a:prstGeom prst="flowChartAlternateProcess">
            <a:avLst/>
          </a:prstGeom>
          <a:solidFill>
            <a:srgbClr val="C39BFF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ea typeface="Calibri" pitchFamily="34" charset="0"/>
                <a:cs typeface="Times New Roman" pitchFamily="18" charset="0"/>
              </a:rPr>
              <a:t>75 чел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43" name="Блок-схема: альтернативный процесс 42"/>
          <p:cNvSpPr/>
          <p:nvPr/>
        </p:nvSpPr>
        <p:spPr>
          <a:xfrm>
            <a:off x="10644206" y="3714744"/>
            <a:ext cx="1424664" cy="510778"/>
          </a:xfrm>
          <a:prstGeom prst="flowChartAlternateProcess">
            <a:avLst/>
          </a:prstGeom>
          <a:solidFill>
            <a:srgbClr val="C39BFF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ea typeface="Calibri" pitchFamily="34" charset="0"/>
                <a:cs typeface="Times New Roman" pitchFamily="18" charset="0"/>
              </a:rPr>
              <a:t>240 чел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45" name="Блок-схема: альтернативный процесс 44"/>
          <p:cNvSpPr/>
          <p:nvPr/>
        </p:nvSpPr>
        <p:spPr>
          <a:xfrm>
            <a:off x="14501858" y="4786314"/>
            <a:ext cx="1285884" cy="510778"/>
          </a:xfrm>
          <a:prstGeom prst="flowChartAlternateProcess">
            <a:avLst/>
          </a:prstGeom>
          <a:solidFill>
            <a:srgbClr val="C39BFF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178 </a:t>
            </a:r>
            <a:r>
              <a:rPr lang="ru-RU" sz="2400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11241360" y="7500958"/>
            <a:ext cx="4536504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Экологическое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волонтерство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53" name="Таблица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3059321"/>
              </p:ext>
            </p:extLst>
          </p:nvPr>
        </p:nvGraphicFramePr>
        <p:xfrm>
          <a:off x="368152" y="6516786"/>
          <a:ext cx="10204615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75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025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45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marL="0" marR="0" indent="0" algn="ctr" defTabSz="1428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Наименование декомпозированного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показателя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декабря</a:t>
                      </a:r>
                    </a:p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 г.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2020 г.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5534">
                <a:tc>
                  <a:txBody>
                    <a:bodyPr/>
                    <a:lstStyle/>
                    <a:p>
                      <a:pPr marL="0" marR="0" indent="0" algn="l" defTabSz="1428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Общая численность обучающихся, вовлеченных центрами (сообществами, объединениями) поддержки добровольчества (</a:t>
                      </a:r>
                      <a:r>
                        <a:rPr kumimoji="0" lang="ru-RU" sz="20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волонтёрства</a:t>
                      </a:r>
                      <a:r>
                        <a:rPr kumimoji="0" lang="ru-RU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), в добровольческую (волонтёрскую) деятельность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178чел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170 чел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55" name="Таблица 54"/>
          <p:cNvGraphicFramePr>
            <a:graphicFrameLocks noGrp="1"/>
          </p:cNvGraphicFramePr>
          <p:nvPr/>
        </p:nvGraphicFramePr>
        <p:xfrm>
          <a:off x="5552728" y="1548234"/>
          <a:ext cx="9959710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47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664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85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1428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Наименование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декомпозированного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показателя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декабря</a:t>
                      </a:r>
                    </a:p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 г.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2020 г.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6620">
                <a:tc>
                  <a:txBody>
                    <a:bodyPr/>
                    <a:lstStyle/>
                    <a:p>
                      <a:pPr algn="l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Численность обучающихся, вовлеченных в деятельность общественных объединений на базе ОО, чел.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380 чел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350 чел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1241360" y="8103239"/>
            <a:ext cx="4536504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Донорство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304256" y="175728"/>
            <a:ext cx="14473607" cy="12284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sz="3600" dirty="0" smtClean="0">
                <a:solidFill>
                  <a:srgbClr val="0000FF"/>
                </a:solidFill>
              </a:rPr>
              <a:t>Региональный проект </a:t>
            </a:r>
            <a:r>
              <a:rPr lang="ru-RU" sz="3600" dirty="0">
                <a:solidFill>
                  <a:srgbClr val="0000FF"/>
                </a:solidFill>
                <a:ea typeface="+mn-ea"/>
              </a:rPr>
              <a:t>«Социальная активность» </a:t>
            </a:r>
          </a:p>
        </p:txBody>
      </p:sp>
    </p:spTree>
    <p:extLst>
      <p:ext uri="{BB962C8B-B14F-4D97-AF65-F5344CB8AC3E}">
        <p14:creationId xmlns:p14="http://schemas.microsoft.com/office/powerpoint/2010/main" xmlns="" val="4448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48272" y="148332"/>
            <a:ext cx="14185576" cy="132789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Региональный проект </a:t>
            </a:r>
            <a:r>
              <a:rPr lang="ru-RU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«Успех каждого ребёнка»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3059321"/>
              </p:ext>
            </p:extLst>
          </p:nvPr>
        </p:nvGraphicFramePr>
        <p:xfrm>
          <a:off x="428572" y="1428728"/>
          <a:ext cx="14905656" cy="2828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932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1055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Наименование </a:t>
                      </a:r>
                      <a:r>
                        <a:rPr lang="ru-RU" sz="2600" b="1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декомпозированного показателя</a:t>
                      </a:r>
                      <a:endParaRPr lang="ru-RU" sz="2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Период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6857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декабря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 г.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План 2020 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008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kern="12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Доля детей в возрасте от 5 до 18 лет, охваченных дополнительным образованием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kern="12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(с учетом НКО, учреждений культуры и спорта), процент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36%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4277">
                <a:tc vMerge="1">
                  <a:txBody>
                    <a:bodyPr/>
                    <a:lstStyle/>
                    <a:p>
                      <a:pPr algn="r"/>
                      <a:endParaRPr lang="ru-RU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176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чел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170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чел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8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2" cstate="print"/>
          <a:srcRect b="19900"/>
          <a:stretch>
            <a:fillRect/>
          </a:stretch>
        </p:blipFill>
        <p:spPr bwMode="auto">
          <a:xfrm>
            <a:off x="285696" y="214282"/>
            <a:ext cx="2448272" cy="1176639"/>
          </a:xfrm>
          <a:prstGeom prst="rect">
            <a:avLst/>
          </a:prstGeom>
          <a:noFill/>
        </p:spPr>
      </p:pic>
      <p:pic>
        <p:nvPicPr>
          <p:cNvPr id="7" name="Picture 2" descr="KAZ_135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37" t="26204" r="8341" b="9936"/>
          <a:stretch/>
        </p:blipFill>
        <p:spPr bwMode="auto">
          <a:xfrm>
            <a:off x="8358190" y="6500826"/>
            <a:ext cx="4143404" cy="210458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116" b="13517"/>
          <a:stretch>
            <a:fillRect/>
          </a:stretch>
        </p:blipFill>
        <p:spPr>
          <a:xfrm>
            <a:off x="12644470" y="4786314"/>
            <a:ext cx="2928902" cy="3842950"/>
          </a:xfrm>
          <a:prstGeom prst="rect">
            <a:avLst/>
          </a:prstGeom>
        </p:spPr>
      </p:pic>
      <p:pic>
        <p:nvPicPr>
          <p:cNvPr id="10" name="Рисунок 9" descr="C:\Users\admin\Desktop\Дом Матрешки\Фото\ФОТО\1.jpg"/>
          <p:cNvPicPr/>
          <p:nvPr/>
        </p:nvPicPr>
        <p:blipFill>
          <a:blip r:embed="rId5" cstate="print"/>
          <a:srcRect l="42351" t="3972" r="3563"/>
          <a:stretch>
            <a:fillRect/>
          </a:stretch>
        </p:blipFill>
        <p:spPr bwMode="auto">
          <a:xfrm>
            <a:off x="357134" y="4714876"/>
            <a:ext cx="2500330" cy="364333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49" t="8420" r="4687" b="33368"/>
          <a:stretch>
            <a:fillRect/>
          </a:stretch>
        </p:blipFill>
        <p:spPr>
          <a:xfrm>
            <a:off x="3071778" y="4786314"/>
            <a:ext cx="4786346" cy="174048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143216" y="6715140"/>
            <a:ext cx="50720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Занятость обучающихся в учреждениях дополнительного образования художественного и спортивного профиля, тренажерных и фитнес центрах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001000" y="4643438"/>
            <a:ext cx="46434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cs typeface="Arial" pitchFamily="34" charset="0"/>
              </a:rPr>
              <a:t>Подписаны 5 договоров о сотрудничестве с учреждениями и организациями спортивного  и художественного профиля</a:t>
            </a:r>
            <a:endParaRPr lang="ru-RU" sz="24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2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3" cstate="print"/>
          <a:srcRect t="29412" b="16666"/>
          <a:stretch>
            <a:fillRect/>
          </a:stretch>
        </p:blipFill>
        <p:spPr bwMode="auto">
          <a:xfrm>
            <a:off x="0" y="285720"/>
            <a:ext cx="2448272" cy="79208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5960" y="163424"/>
            <a:ext cx="13716040" cy="88075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Ключевые показатели </a:t>
            </a:r>
            <a:br>
              <a:rPr lang="ru-RU" sz="36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эффективности деятельности ГАПОУ КТиХО</a:t>
            </a:r>
            <a:endParaRPr lang="ru-RU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8152" y="1785918"/>
            <a:ext cx="14185576" cy="9787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tabLst>
                <a:tab pos="2789238" algn="ctr"/>
              </a:tabLst>
            </a:pP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Доля молодых специалистов со стажем работы до 3 лет, охваченных наставничеством (при условии назначения 100% наставникам выплат за данный вид работы из ФОТ образовательной организации</a:t>
            </a:r>
            <a:endParaRPr lang="ru-RU" sz="2400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8152" y="4286248"/>
            <a:ext cx="14185576" cy="7571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106680" algn="just">
              <a:lnSpc>
                <a:spcPct val="90000"/>
              </a:lnSpc>
              <a:tabLst>
                <a:tab pos="2789238" algn="ctr"/>
              </a:tabLst>
            </a:pP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В образовательной организации организована работа с обучающимися специальных медицинских групп</a:t>
            </a:r>
            <a:endParaRPr lang="ru-RU" sz="2400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3" name="8-конечная звезда 12"/>
          <p:cNvSpPr/>
          <p:nvPr/>
        </p:nvSpPr>
        <p:spPr>
          <a:xfrm>
            <a:off x="14309562" y="2143108"/>
            <a:ext cx="1402535" cy="609576"/>
          </a:xfrm>
          <a:prstGeom prst="star8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08312" y="5429256"/>
            <a:ext cx="13609512" cy="7571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223520" algn="just">
              <a:lnSpc>
                <a:spcPct val="90000"/>
              </a:lnSpc>
              <a:tabLst>
                <a:tab pos="0" algn="ctr"/>
                <a:tab pos="2789238" algn="ctr"/>
              </a:tabLst>
            </a:pP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Организация учебного процесса, соблюдение санитарных норм и требований при составлении расписания</a:t>
            </a:r>
            <a:endParaRPr lang="ru-RU" sz="2400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08312" y="6500826"/>
            <a:ext cx="13609512" cy="7571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223520" algn="just">
              <a:lnSpc>
                <a:spcPct val="90000"/>
              </a:lnSpc>
              <a:tabLst>
                <a:tab pos="0" algn="ctr"/>
                <a:tab pos="2789238" algn="ctr"/>
              </a:tabLst>
            </a:pPr>
            <a:r>
              <a:rPr lang="ru-RU" sz="2400" dirty="0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Организация работы педагогов по формированию методического обеспечения рабочих программ УД и ПМ с учетом особенностей здоровья инвалидов и лиц с ОВЗ</a:t>
            </a:r>
            <a:endParaRPr lang="ru-RU" sz="2400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808312" y="7643834"/>
            <a:ext cx="13609512" cy="7571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223520" algn="just">
              <a:lnSpc>
                <a:spcPct val="90000"/>
              </a:lnSpc>
              <a:tabLst>
                <a:tab pos="0" algn="ctr"/>
                <a:tab pos="2789238" algn="ctr"/>
              </a:tabLst>
            </a:pP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Организация работы педагогов по разработке рабочих программ УД и ПМ с учетом особенностей здоровья инвалидов и лиц с ОВЗ</a:t>
            </a:r>
            <a:endParaRPr lang="ru-RU" sz="2400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28" name="8-конечная звезда 27"/>
          <p:cNvSpPr/>
          <p:nvPr/>
        </p:nvSpPr>
        <p:spPr>
          <a:xfrm>
            <a:off x="14287544" y="4500562"/>
            <a:ext cx="1424552" cy="609576"/>
          </a:xfrm>
          <a:prstGeom prst="star8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68152" y="3286116"/>
            <a:ext cx="14185576" cy="3877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tabLst>
                <a:tab pos="2789238" algn="ctr"/>
              </a:tabLst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Доля преподавателей в возрасте до 35 лет       (план на 2020 год = 22,9%)</a:t>
            </a:r>
            <a:endParaRPr lang="ru-RU" sz="2400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24" name="8-конечная звезда 23"/>
          <p:cNvSpPr/>
          <p:nvPr/>
        </p:nvSpPr>
        <p:spPr>
          <a:xfrm>
            <a:off x="14287544" y="3214678"/>
            <a:ext cx="1500198" cy="589699"/>
          </a:xfrm>
          <a:prstGeom prst="star8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3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27,5%</a:t>
            </a:r>
            <a:endParaRPr lang="ru-RU" sz="23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912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3" cstate="print"/>
          <a:srcRect b="19900"/>
          <a:stretch>
            <a:fillRect/>
          </a:stretch>
        </p:blipFill>
        <p:spPr bwMode="auto">
          <a:xfrm>
            <a:off x="368152" y="252089"/>
            <a:ext cx="2448272" cy="1176639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36304" y="175728"/>
            <a:ext cx="14041559" cy="1084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sz="3600" dirty="0" smtClean="0">
                <a:solidFill>
                  <a:srgbClr val="0000FF"/>
                </a:solidFill>
              </a:rPr>
              <a:t>Региональный проект </a:t>
            </a:r>
            <a:r>
              <a:rPr lang="ru-RU" sz="3600" dirty="0">
                <a:solidFill>
                  <a:srgbClr val="0000FF"/>
                </a:solidFill>
                <a:ea typeface="+mn-ea"/>
              </a:rPr>
              <a:t>«Молодые профессионалы»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03059321"/>
              </p:ext>
            </p:extLst>
          </p:nvPr>
        </p:nvGraphicFramePr>
        <p:xfrm>
          <a:off x="428572" y="1404218"/>
          <a:ext cx="15216294" cy="2118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29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5117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53138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Наименование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декомпозированного показателя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Период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1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декабря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 г.</a:t>
                      </a:r>
                      <a:endParaRPr lang="ru-RU" sz="24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142875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План 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2020 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9356">
                <a:tc>
                  <a:txBody>
                    <a:bodyPr/>
                    <a:lstStyle/>
                    <a:p>
                      <a:pPr algn="l"/>
                      <a:r>
                        <a:rPr kumimoji="0" lang="ru-RU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Доля обучающихся, вовлеченных в различные формы наставничества, процент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38%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28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30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7" name="Прямоугольник 36"/>
          <p:cNvSpPr/>
          <p:nvPr/>
        </p:nvSpPr>
        <p:spPr>
          <a:xfrm>
            <a:off x="4786290" y="3571868"/>
            <a:ext cx="6286544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1" tIns="45720" rIns="91441" bIns="45720">
            <a:spAutoFit/>
          </a:bodyPr>
          <a:lstStyle/>
          <a:p>
            <a:pPr algn="ctr"/>
            <a:r>
              <a:rPr lang="ru-RU" sz="2400" b="1" dirty="0" smtClean="0"/>
              <a:t>Реализация целевой модели наставничества</a:t>
            </a:r>
          </a:p>
        </p:txBody>
      </p:sp>
      <p:sp>
        <p:nvSpPr>
          <p:cNvPr id="32" name="object 5"/>
          <p:cNvSpPr txBox="1"/>
          <p:nvPr/>
        </p:nvSpPr>
        <p:spPr>
          <a:xfrm>
            <a:off x="428572" y="4214810"/>
            <a:ext cx="4714908" cy="5641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0" tIns="10022" rIns="0" bIns="0" rtlCol="0">
            <a:spAutoFit/>
          </a:bodyPr>
          <a:lstStyle/>
          <a:p>
            <a:pPr marL="11135" marR="4454"/>
            <a:r>
              <a:rPr b="1" dirty="0">
                <a:solidFill>
                  <a:srgbClr val="241D1F"/>
                </a:solidFill>
                <a:effectLst/>
                <a:cs typeface="Arial"/>
              </a:rPr>
              <a:t>Этап 1. Подготовка условий для запуска  программы наставничества</a:t>
            </a:r>
            <a:endParaRPr b="1" dirty="0">
              <a:effectLst/>
              <a:cs typeface="Arial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714984" y="4214810"/>
            <a:ext cx="457203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241D1F"/>
                </a:solidFill>
                <a:cs typeface="Arial"/>
              </a:rPr>
              <a:t>Этап 2. </a:t>
            </a:r>
            <a:r>
              <a:rPr lang="ru-RU" b="1" dirty="0" smtClean="0"/>
              <a:t>Формирование базы наставляемых</a:t>
            </a:r>
            <a:endParaRPr lang="ru-RU" b="1" dirty="0"/>
          </a:p>
        </p:txBody>
      </p:sp>
      <p:sp>
        <p:nvSpPr>
          <p:cNvPr id="46" name="object 14"/>
          <p:cNvSpPr txBox="1"/>
          <p:nvPr/>
        </p:nvSpPr>
        <p:spPr>
          <a:xfrm>
            <a:off x="5714984" y="4929190"/>
            <a:ext cx="4572032" cy="27812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1114" rIns="0" bIns="0" rtlCol="0">
            <a:spAutoFit/>
          </a:bodyPr>
          <a:lstStyle/>
          <a:p>
            <a:pPr marL="92075" marR="359115" algn="l"/>
            <a:r>
              <a:rPr lang="ru-RU" dirty="0" smtClean="0">
                <a:solidFill>
                  <a:schemeClr val="accent2">
                    <a:lumMod val="10000"/>
                  </a:schemeClr>
                </a:solidFill>
                <a:effectLst/>
                <a:cs typeface="Arial"/>
              </a:rPr>
              <a:t>С</a:t>
            </a:r>
            <a:r>
              <a:rPr dirty="0" err="1" smtClean="0">
                <a:solidFill>
                  <a:schemeClr val="accent2">
                    <a:lumMod val="10000"/>
                  </a:schemeClr>
                </a:solidFill>
                <a:effectLst/>
                <a:cs typeface="Arial"/>
              </a:rPr>
              <a:t>оставлен</a:t>
            </a:r>
            <a:r>
              <a:rPr lang="ru-RU" dirty="0" smtClean="0">
                <a:solidFill>
                  <a:schemeClr val="accent2">
                    <a:lumMod val="10000"/>
                  </a:schemeClr>
                </a:solidFill>
                <a:effectLst/>
                <a:cs typeface="Arial"/>
              </a:rPr>
              <a:t> </a:t>
            </a:r>
            <a:r>
              <a:rPr dirty="0" err="1" smtClean="0">
                <a:solidFill>
                  <a:schemeClr val="accent2">
                    <a:lumMod val="10000"/>
                  </a:schemeClr>
                </a:solidFill>
                <a:effectLst/>
                <a:cs typeface="Trebuchet MS"/>
              </a:rPr>
              <a:t>список</a:t>
            </a:r>
            <a:r>
              <a:rPr dirty="0" smtClean="0">
                <a:solidFill>
                  <a:schemeClr val="accent2">
                    <a:lumMod val="10000"/>
                  </a:schemeClr>
                </a:solidFill>
                <a:effectLst/>
                <a:cs typeface="Trebuchet MS"/>
              </a:rPr>
              <a:t> </a:t>
            </a:r>
            <a:r>
              <a:rPr dirty="0" err="1" smtClean="0">
                <a:solidFill>
                  <a:schemeClr val="accent2">
                    <a:lumMod val="10000"/>
                  </a:schemeClr>
                </a:solidFill>
                <a:effectLst/>
                <a:cs typeface="Trebuchet MS"/>
              </a:rPr>
              <a:t>наставляемых</a:t>
            </a:r>
            <a:endParaRPr lang="ru-RU" dirty="0" smtClean="0">
              <a:solidFill>
                <a:schemeClr val="accent2">
                  <a:lumMod val="10000"/>
                </a:schemeClr>
              </a:solidFill>
              <a:effectLst/>
              <a:cs typeface="Trebuchet MS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0858520" y="4214810"/>
            <a:ext cx="471490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241D1F"/>
                </a:solidFill>
                <a:cs typeface="Arial"/>
              </a:rPr>
              <a:t>Этап 3. </a:t>
            </a:r>
            <a:r>
              <a:rPr lang="ru-RU" b="1" dirty="0" smtClean="0"/>
              <a:t>Формирование базы наставников</a:t>
            </a:r>
            <a:endParaRPr lang="ru-RU" b="1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10858520" y="4929190"/>
            <a:ext cx="471490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1135"/>
            <a:r>
              <a:rPr lang="ru-RU" dirty="0" err="1" smtClean="0">
                <a:solidFill>
                  <a:schemeClr val="accent2">
                    <a:lumMod val="10000"/>
                  </a:schemeClr>
                </a:solidFill>
                <a:cs typeface="Arial"/>
              </a:rPr>
              <a:t>Cоставлен</a:t>
            </a:r>
            <a:r>
              <a:rPr lang="ru-RU" dirty="0" smtClean="0">
                <a:solidFill>
                  <a:schemeClr val="accent2">
                    <a:lumMod val="10000"/>
                  </a:schemeClr>
                </a:solidFill>
                <a:cs typeface="Arial"/>
              </a:rPr>
              <a:t> список наставников по формам наставничества</a:t>
            </a:r>
            <a:endParaRPr lang="ru-RU" dirty="0">
              <a:solidFill>
                <a:schemeClr val="accent2">
                  <a:lumMod val="10000"/>
                </a:schemeClr>
              </a:solidFill>
              <a:cs typeface="Arial"/>
            </a:endParaRPr>
          </a:p>
        </p:txBody>
      </p:sp>
      <p:sp>
        <p:nvSpPr>
          <p:cNvPr id="68" name="object 14"/>
          <p:cNvSpPr txBox="1"/>
          <p:nvPr/>
        </p:nvSpPr>
        <p:spPr>
          <a:xfrm>
            <a:off x="10858520" y="5786446"/>
            <a:ext cx="4714908" cy="27812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1114" rIns="0" bIns="0" rtlCol="0">
            <a:spAutoFit/>
          </a:bodyPr>
          <a:lstStyle/>
          <a:p>
            <a:pPr marL="92075" marR="359115" algn="l"/>
            <a:r>
              <a:rPr lang="ru-RU" dirty="0" smtClean="0">
                <a:solidFill>
                  <a:schemeClr val="accent2">
                    <a:lumMod val="10000"/>
                  </a:schemeClr>
                </a:solidFill>
                <a:cs typeface="Arial"/>
              </a:rPr>
              <a:t>Начато формирование базы наставников</a:t>
            </a:r>
            <a:endParaRPr dirty="0">
              <a:solidFill>
                <a:schemeClr val="accent2">
                  <a:lumMod val="10000"/>
                </a:schemeClr>
              </a:solidFill>
              <a:effectLst/>
              <a:cs typeface="Arial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8786819" y="6858016"/>
            <a:ext cx="403065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241D1F"/>
                </a:solidFill>
                <a:cs typeface="Arial"/>
              </a:rPr>
              <a:t>Этап 4. </a:t>
            </a:r>
            <a:r>
              <a:rPr lang="ru-RU" b="1" dirty="0" smtClean="0"/>
              <a:t>Отбор и обучение наставников</a:t>
            </a:r>
            <a:endParaRPr lang="ru-RU" b="1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8786818" y="7358082"/>
            <a:ext cx="635798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91528" marR="39531" indent="-180950">
              <a:tabLst>
                <a:tab pos="192085" algn="l"/>
              </a:tabLst>
            </a:pPr>
            <a:r>
              <a:rPr lang="ru-RU" dirty="0" smtClean="0">
                <a:solidFill>
                  <a:schemeClr val="accent2">
                    <a:lumMod val="10000"/>
                  </a:schemeClr>
                </a:solidFill>
                <a:cs typeface="Arial"/>
              </a:rPr>
              <a:t>Проведено  анкетирование наставников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8786818" y="7929586"/>
            <a:ext cx="635798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91528" marR="23941" indent="-180950">
              <a:tabLst>
                <a:tab pos="192085" algn="l"/>
              </a:tabLst>
            </a:pPr>
            <a:r>
              <a:rPr lang="ru-RU" dirty="0" smtClean="0">
                <a:solidFill>
                  <a:schemeClr val="accent2">
                    <a:lumMod val="10000"/>
                  </a:schemeClr>
                </a:solidFill>
                <a:cs typeface="Arial"/>
              </a:rPr>
              <a:t>Составлена программа обучения наставников</a:t>
            </a:r>
            <a:endParaRPr lang="ru-RU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8786818" y="8429652"/>
            <a:ext cx="635798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91528" marR="23941" indent="-180950">
              <a:tabLst>
                <a:tab pos="192085" algn="l"/>
              </a:tabLst>
            </a:pPr>
            <a:r>
              <a:rPr lang="ru-RU" dirty="0" smtClean="0">
                <a:solidFill>
                  <a:schemeClr val="accent2">
                    <a:lumMod val="10000"/>
                  </a:schemeClr>
                </a:solidFill>
                <a:cs typeface="Arial"/>
              </a:rPr>
              <a:t>Начато обучение наставников с привлечением психолога</a:t>
            </a:r>
            <a:endParaRPr lang="ru-RU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428572" y="5857884"/>
            <a:ext cx="4714908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Разработана нормативно-правовая база (с шаблонами документов) для внедрения  программы </a:t>
            </a:r>
            <a:endParaRPr lang="ru-RU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428572" y="7000892"/>
            <a:ext cx="471490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Разработана дорожная карта внедрения программы в  колледже </a:t>
            </a:r>
            <a:endParaRPr lang="ru-RU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428573" y="5000628"/>
            <a:ext cx="471490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err="1" smtClean="0"/>
              <a:t>Cоздана</a:t>
            </a:r>
            <a:r>
              <a:rPr lang="ru-RU" dirty="0" smtClean="0"/>
              <a:t> рабочая группа  по внедрению  целевой модели  наставничества </a:t>
            </a:r>
            <a:endParaRPr lang="ru-RU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5714984" y="5929322"/>
            <a:ext cx="457203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Начато формирование базы наставляемых </a:t>
            </a:r>
            <a:endParaRPr lang="ru-RU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5714984" y="5357818"/>
            <a:ext cx="457203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Сформирован  запрос на наставничество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448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152" y="252089"/>
            <a:ext cx="2448272" cy="14689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2368" y="27539"/>
            <a:ext cx="12745416" cy="1088648"/>
          </a:xfrm>
        </p:spPr>
        <p:txBody>
          <a:bodyPr>
            <a:noAutofit/>
          </a:bodyPr>
          <a:lstStyle/>
          <a:p>
            <a:pPr algn="ctr"/>
            <a:r>
              <a:rPr lang="ru-RU" sz="5000" b="1" dirty="0">
                <a:solidFill>
                  <a:srgbClr val="0000FF"/>
                </a:solidFill>
              </a:rPr>
              <a:t>Национальный проект «Образование»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71712" y="1214414"/>
            <a:ext cx="12991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Указ Президента РФ от 21 июля 2020 г. № 474 “О национальных целях развития Российской Федерации на период до 2030 года”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34" y="2214546"/>
            <a:ext cx="1490565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Федеральные проекты НП «Образование»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7500934" y="3348434"/>
            <a:ext cx="7429552" cy="4462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1" tIns="45720" rIns="91441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Современная школа</a:t>
            </a:r>
            <a:r>
              <a:rPr lang="ru-RU" sz="23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endParaRPr lang="ru-RU" sz="2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7500934" y="4140522"/>
            <a:ext cx="7429552" cy="4462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1" tIns="45720" rIns="91441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Успех каждого ребенка</a:t>
            </a:r>
            <a:r>
              <a:rPr lang="ru-RU" sz="2300" b="1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endParaRPr lang="ru-RU" sz="2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7500934" y="5076626"/>
            <a:ext cx="7429552" cy="4462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1" tIns="45720" rIns="91441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Цифровая образовательная среда</a:t>
            </a:r>
            <a:endParaRPr lang="ru-RU" sz="2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7500934" y="5940722"/>
            <a:ext cx="7429552" cy="4462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1" tIns="45720" rIns="91441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Поддержка семей, имеющих детей</a:t>
            </a:r>
            <a:endParaRPr lang="ru-RU" sz="2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7500934" y="6804818"/>
            <a:ext cx="7429552" cy="4462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1" tIns="45720" rIns="91441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Социальная активность</a:t>
            </a:r>
            <a:endParaRPr lang="ru-RU" sz="2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7500934" y="7524898"/>
            <a:ext cx="7429552" cy="4462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1" tIns="45720" rIns="91441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Учитель будущего</a:t>
            </a:r>
            <a:r>
              <a:rPr lang="ru-RU" sz="2300" b="1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7500934" y="8244978"/>
            <a:ext cx="7429552" cy="4462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1" tIns="45720" rIns="91441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/>
            <a:r>
              <a:rPr lang="ru-RU" sz="23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Молодые профессионалы  </a:t>
            </a:r>
            <a:r>
              <a:rPr lang="ru-RU" sz="2300" b="1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  </a:t>
            </a:r>
            <a:endParaRPr lang="ru-RU" sz="2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57209" y="5072065"/>
            <a:ext cx="3143271" cy="152349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1" tIns="45720" rIns="91441" bIns="45720">
            <a:spAutoFit/>
          </a:bodyPr>
          <a:lstStyle/>
          <a:p>
            <a:pPr algn="ctr"/>
            <a:r>
              <a:rPr lang="ru-RU" sz="3100" b="1" dirty="0">
                <a:solidFill>
                  <a:srgbClr val="C00000"/>
                </a:solidFill>
              </a:rPr>
              <a:t>Национальный проект «Образование» </a:t>
            </a:r>
          </a:p>
        </p:txBody>
      </p:sp>
      <p:cxnSp>
        <p:nvCxnSpPr>
          <p:cNvPr id="32" name="Прямая со стрелкой 31"/>
          <p:cNvCxnSpPr>
            <a:stCxn id="31" idx="3"/>
          </p:cNvCxnSpPr>
          <p:nvPr/>
        </p:nvCxnSpPr>
        <p:spPr>
          <a:xfrm flipV="1">
            <a:off x="4000480" y="5508674"/>
            <a:ext cx="3496464" cy="32513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3968552" y="3852490"/>
            <a:ext cx="3496464" cy="198132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31" idx="3"/>
            <a:endCxn id="27" idx="1"/>
          </p:cNvCxnSpPr>
          <p:nvPr/>
        </p:nvCxnSpPr>
        <p:spPr>
          <a:xfrm>
            <a:off x="4000480" y="5833812"/>
            <a:ext cx="3500454" cy="33004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31" idx="3"/>
          </p:cNvCxnSpPr>
          <p:nvPr/>
        </p:nvCxnSpPr>
        <p:spPr>
          <a:xfrm flipV="1">
            <a:off x="4000480" y="4644578"/>
            <a:ext cx="3496464" cy="118923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31" idx="3"/>
          </p:cNvCxnSpPr>
          <p:nvPr/>
        </p:nvCxnSpPr>
        <p:spPr>
          <a:xfrm>
            <a:off x="4000480" y="5833812"/>
            <a:ext cx="3496464" cy="140305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1" idx="3"/>
          </p:cNvCxnSpPr>
          <p:nvPr/>
        </p:nvCxnSpPr>
        <p:spPr>
          <a:xfrm>
            <a:off x="4000480" y="5833812"/>
            <a:ext cx="3496464" cy="212313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31" idx="3"/>
          </p:cNvCxnSpPr>
          <p:nvPr/>
        </p:nvCxnSpPr>
        <p:spPr>
          <a:xfrm>
            <a:off x="4000480" y="5833812"/>
            <a:ext cx="3496464" cy="284321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7182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Прямая со стрелкой 80"/>
          <p:cNvCxnSpPr/>
          <p:nvPr/>
        </p:nvCxnSpPr>
        <p:spPr>
          <a:xfrm>
            <a:off x="8143876" y="2026460"/>
            <a:ext cx="207170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Скругленный прямоугольник 95"/>
          <p:cNvSpPr/>
          <p:nvPr/>
        </p:nvSpPr>
        <p:spPr>
          <a:xfrm>
            <a:off x="3714720" y="7215206"/>
            <a:ext cx="11930146" cy="1500198"/>
          </a:xfrm>
          <a:prstGeom prst="roundRect">
            <a:avLst/>
          </a:prstGeom>
          <a:solidFill>
            <a:srgbClr val="E5FF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18" y="285720"/>
            <a:ext cx="14144724" cy="108864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00FF"/>
                </a:solidFill>
              </a:rPr>
              <a:t>Алгоритм достижения показателей </a:t>
            </a:r>
            <a:br>
              <a:rPr lang="ru-RU" sz="4800" b="1" dirty="0" smtClean="0">
                <a:solidFill>
                  <a:srgbClr val="0000FF"/>
                </a:solidFill>
              </a:rPr>
            </a:br>
            <a:r>
              <a:rPr lang="ru-RU" sz="4800" b="1" dirty="0" smtClean="0">
                <a:solidFill>
                  <a:srgbClr val="0000FF"/>
                </a:solidFill>
              </a:rPr>
              <a:t>Национального </a:t>
            </a:r>
            <a:r>
              <a:rPr lang="ru-RU" sz="4800" b="1" dirty="0">
                <a:solidFill>
                  <a:srgbClr val="0000FF"/>
                </a:solidFill>
              </a:rPr>
              <a:t>проекта «Образование»</a:t>
            </a:r>
          </a:p>
        </p:txBody>
      </p:sp>
      <p:pic>
        <p:nvPicPr>
          <p:cNvPr id="95236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48272" cy="1468963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357134" y="1669270"/>
            <a:ext cx="3107362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Национальный  проект «Образование»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000604" y="1669270"/>
            <a:ext cx="3571900" cy="95410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Региональные проекты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0215578" y="1669270"/>
            <a:ext cx="5357850" cy="52322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C00000"/>
                </a:solidFill>
              </a:rPr>
              <a:t>МОиН</a:t>
            </a:r>
            <a:r>
              <a:rPr lang="ru-RU" sz="2800" b="1" dirty="0">
                <a:solidFill>
                  <a:srgbClr val="C00000"/>
                </a:solidFill>
              </a:rPr>
              <a:t> Самарской области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857992" y="5364088"/>
            <a:ext cx="535785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/>
              <a:t>Территориальные управления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704856" y="7072330"/>
            <a:ext cx="575152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FFFF"/>
                </a:solidFill>
              </a:rPr>
              <a:t>Образовательные учреждения СПО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929034" y="7858148"/>
            <a:ext cx="235745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/>
              <a:t>Директор ОО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072306" y="7858148"/>
            <a:ext cx="431307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/>
              <a:t>Заместители директора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2465496" y="7858148"/>
            <a:ext cx="285752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/>
              <a:t>Рабочие группы</a:t>
            </a:r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3464496" y="1980282"/>
            <a:ext cx="1536108" cy="215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>
            <a:off x="9193635" y="6879827"/>
            <a:ext cx="473838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>
            <a:off x="12215842" y="4500562"/>
            <a:ext cx="1440159" cy="93610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35" idx="3"/>
            <a:endCxn id="38" idx="1"/>
          </p:cNvCxnSpPr>
          <p:nvPr/>
        </p:nvCxnSpPr>
        <p:spPr>
          <a:xfrm>
            <a:off x="11385376" y="8119758"/>
            <a:ext cx="108012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5500670" y="4714876"/>
            <a:ext cx="1357322" cy="64294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10215578" y="3357554"/>
            <a:ext cx="4929166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Ключевые показатели эффективности деятельности образовательных организаций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3929034" y="3143240"/>
            <a:ext cx="5000660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Декомпозированные показатели и результаты реализации национального проекта "Образование"</a:t>
            </a:r>
          </a:p>
        </p:txBody>
      </p:sp>
      <p:cxnSp>
        <p:nvCxnSpPr>
          <p:cNvPr id="61" name="Прямая со стрелкой 60"/>
          <p:cNvCxnSpPr>
            <a:stCxn id="33" idx="3"/>
            <a:endCxn id="35" idx="1"/>
          </p:cNvCxnSpPr>
          <p:nvPr/>
        </p:nvCxnSpPr>
        <p:spPr>
          <a:xfrm>
            <a:off x="6286488" y="8119758"/>
            <a:ext cx="78581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6643678" y="5929322"/>
            <a:ext cx="5857916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Распоряжение ТУ </a:t>
            </a:r>
            <a:r>
              <a:rPr lang="ru-RU" sz="2000" dirty="0" err="1" smtClean="0"/>
              <a:t>МОиН</a:t>
            </a:r>
            <a:r>
              <a:rPr lang="ru-RU" sz="2000" dirty="0" smtClean="0"/>
              <a:t> СО от 20.03.2020 № 83-р</a:t>
            </a:r>
          </a:p>
          <a:p>
            <a:pPr algn="ctr"/>
            <a:r>
              <a:rPr lang="ru-RU" sz="2000" dirty="0" smtClean="0"/>
              <a:t>Распоряжение ТУ </a:t>
            </a:r>
            <a:r>
              <a:rPr lang="ru-RU" sz="2000" dirty="0" err="1" smtClean="0"/>
              <a:t>МОиН</a:t>
            </a:r>
            <a:r>
              <a:rPr lang="ru-RU" sz="2000" dirty="0" smtClean="0"/>
              <a:t> СО от 16.04.2020 №102/1-р</a:t>
            </a:r>
            <a:endParaRPr lang="ru-RU" sz="20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10215578" y="2214546"/>
            <a:ext cx="535785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 smtClean="0"/>
              <a:t>Распоряжение </a:t>
            </a:r>
            <a:r>
              <a:rPr lang="ru-RU" sz="2000" dirty="0" err="1" smtClean="0"/>
              <a:t>МОиН</a:t>
            </a:r>
            <a:r>
              <a:rPr lang="ru-RU" sz="2000" dirty="0" smtClean="0"/>
              <a:t> СО от   5.0З.2020  №254-р</a:t>
            </a:r>
          </a:p>
          <a:p>
            <a:pPr>
              <a:lnSpc>
                <a:spcPct val="90000"/>
              </a:lnSpc>
            </a:pPr>
            <a:r>
              <a:rPr lang="ru-RU" sz="2000" dirty="0" smtClean="0"/>
              <a:t>Распоряжение </a:t>
            </a:r>
            <a:r>
              <a:rPr lang="ru-RU" sz="2000" dirty="0" err="1" smtClean="0"/>
              <a:t>МОиН</a:t>
            </a:r>
            <a:r>
              <a:rPr lang="ru-RU" sz="2000" dirty="0" smtClean="0"/>
              <a:t> СО от 14.05.2020  №406-р</a:t>
            </a:r>
            <a:endParaRPr lang="ru-RU" sz="2000" dirty="0"/>
          </a:p>
        </p:txBody>
      </p:sp>
      <p:cxnSp>
        <p:nvCxnSpPr>
          <p:cNvPr id="40" name="Прямая со стрелкой 39"/>
          <p:cNvCxnSpPr>
            <a:stCxn id="36" idx="2"/>
          </p:cNvCxnSpPr>
          <p:nvPr/>
        </p:nvCxnSpPr>
        <p:spPr>
          <a:xfrm rot="5400000">
            <a:off x="10770918" y="1019654"/>
            <a:ext cx="282363" cy="396480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36" idx="2"/>
          </p:cNvCxnSpPr>
          <p:nvPr/>
        </p:nvCxnSpPr>
        <p:spPr>
          <a:xfrm rot="5400000">
            <a:off x="12045774" y="2530880"/>
            <a:ext cx="518733" cy="117872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7182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Прямая соединительная линия 73"/>
          <p:cNvCxnSpPr/>
          <p:nvPr/>
        </p:nvCxnSpPr>
        <p:spPr>
          <a:xfrm>
            <a:off x="4904656" y="6156746"/>
            <a:ext cx="936104" cy="0"/>
          </a:xfrm>
          <a:prstGeom prst="line">
            <a:avLst/>
          </a:prstGeom>
          <a:ln w="28575">
            <a:solidFill>
              <a:srgbClr val="000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4904656" y="4860602"/>
            <a:ext cx="720080" cy="648072"/>
          </a:xfrm>
          <a:prstGeom prst="line">
            <a:avLst/>
          </a:prstGeom>
          <a:ln w="28575">
            <a:solidFill>
              <a:srgbClr val="000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9009112" y="4716586"/>
            <a:ext cx="0" cy="2160240"/>
          </a:xfrm>
          <a:prstGeom prst="line">
            <a:avLst/>
          </a:prstGeom>
          <a:ln w="28575">
            <a:solidFill>
              <a:srgbClr val="000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8361040" y="6156746"/>
            <a:ext cx="648072" cy="0"/>
          </a:xfrm>
          <a:prstGeom prst="line">
            <a:avLst/>
          </a:prstGeom>
          <a:ln w="28575">
            <a:solidFill>
              <a:srgbClr val="000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8361040" y="6876826"/>
            <a:ext cx="648072" cy="0"/>
          </a:xfrm>
          <a:prstGeom prst="line">
            <a:avLst/>
          </a:prstGeom>
          <a:ln w="28575">
            <a:solidFill>
              <a:srgbClr val="000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8361040" y="5292650"/>
            <a:ext cx="648072" cy="0"/>
          </a:xfrm>
          <a:prstGeom prst="line">
            <a:avLst/>
          </a:prstGeom>
          <a:ln w="28575">
            <a:solidFill>
              <a:srgbClr val="000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7568952" y="3564458"/>
            <a:ext cx="0" cy="7920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18" y="285720"/>
            <a:ext cx="14144724" cy="83046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</a:rPr>
              <a:t>Показатели Национального проекта «Образование»</a:t>
            </a:r>
          </a:p>
        </p:txBody>
      </p:sp>
      <p:pic>
        <p:nvPicPr>
          <p:cNvPr id="95236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48272" cy="1468963"/>
          </a:xfrm>
          <a:prstGeom prst="rect">
            <a:avLst/>
          </a:prstGeom>
          <a:noFill/>
        </p:spPr>
      </p:pic>
      <p:sp>
        <p:nvSpPr>
          <p:cNvPr id="52" name="Прямоугольник 51"/>
          <p:cNvSpPr/>
          <p:nvPr/>
        </p:nvSpPr>
        <p:spPr>
          <a:xfrm>
            <a:off x="14121680" y="2988394"/>
            <a:ext cx="923330" cy="43204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vert270" wrap="square">
            <a:spAutoFit/>
          </a:bodyPr>
          <a:lstStyle/>
          <a:p>
            <a:pPr lvl="0" algn="ctr" fontAlgn="base"/>
            <a:r>
              <a:rPr lang="ru-RU" sz="2400" b="1" spc="100" dirty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Показатели эффективности</a:t>
            </a:r>
          </a:p>
          <a:p>
            <a:pPr lvl="0" algn="ctr" fontAlgn="base"/>
            <a:r>
              <a:rPr lang="ru-RU" sz="2400" b="1" spc="100" dirty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работы </a:t>
            </a:r>
            <a:r>
              <a:rPr lang="ru-RU" sz="2400" b="1" spc="100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руководителя</a:t>
            </a:r>
            <a:endParaRPr lang="ru-RU" sz="2400" b="1" spc="100" dirty="0">
              <a:solidFill>
                <a:srgbClr val="C00000"/>
              </a:solidFill>
              <a:cs typeface="Arial" pitchFamily="34" charset="0"/>
            </a:endParaRPr>
          </a:p>
        </p:txBody>
      </p:sp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357134" y="1643042"/>
          <a:ext cx="15073419" cy="630936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7366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785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145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598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9196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99196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252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№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Декомпозированные</a:t>
                      </a:r>
                      <a:r>
                        <a:rPr lang="ru-RU" sz="1800" baseline="0" dirty="0"/>
                        <a:t> </a:t>
                      </a:r>
                      <a:r>
                        <a:rPr lang="ru-RU" sz="1800" dirty="0"/>
                        <a:t>показатели и результаты реализации национального проекта "Образование"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Период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Образовательная организация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г.о.Тольятти (ТУ +</a:t>
                      </a:r>
                      <a:r>
                        <a:rPr lang="ru-RU" sz="1800" baseline="0" dirty="0"/>
                        <a:t> департамент</a:t>
                      </a:r>
                      <a:r>
                        <a:rPr lang="ru-RU" sz="1800" dirty="0"/>
                        <a:t>)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Значение</a:t>
                      </a:r>
                      <a:r>
                        <a:rPr lang="ru-RU" sz="1800" baseline="0" dirty="0"/>
                        <a:t> по области (план)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1" name="Таблица 40"/>
          <p:cNvGraphicFramePr>
            <a:graphicFrameLocks noGrp="1"/>
          </p:cNvGraphicFramePr>
          <p:nvPr/>
        </p:nvGraphicFramePr>
        <p:xfrm>
          <a:off x="357134" y="8028954"/>
          <a:ext cx="15073419" cy="630936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7366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499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85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169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9196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99196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705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№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Ключевые показатели эффективности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Период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Образовательная организация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г.о.Тольятти (ТУ +</a:t>
                      </a:r>
                      <a:r>
                        <a:rPr lang="ru-RU" sz="1800" baseline="0" dirty="0"/>
                        <a:t> департамент</a:t>
                      </a:r>
                      <a:r>
                        <a:rPr lang="ru-RU" sz="1800" dirty="0"/>
                        <a:t>)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Значение</a:t>
                      </a:r>
                      <a:r>
                        <a:rPr lang="ru-RU" sz="1800" baseline="0" dirty="0"/>
                        <a:t> по области (план)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5" name="Прямоугольник 44"/>
          <p:cNvSpPr/>
          <p:nvPr/>
        </p:nvSpPr>
        <p:spPr>
          <a:xfrm>
            <a:off x="512168" y="3852490"/>
            <a:ext cx="4392488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tx1"/>
                </a:solidFill>
              </a:rPr>
              <a:t>Лист  оценки результативности и качества работы (эффективности труда)   педагогических работников</a:t>
            </a:r>
            <a:endParaRPr lang="ru-RU" sz="20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12168" y="6948834"/>
            <a:ext cx="4392488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</a:rPr>
              <a:t>Отчёт руководителя </a:t>
            </a:r>
            <a:r>
              <a:rPr lang="ru-RU" sz="2000" b="1" dirty="0">
                <a:solidFill>
                  <a:schemeClr val="tx1"/>
                </a:solidFill>
              </a:rPr>
              <a:t>методического объединения</a:t>
            </a:r>
            <a:endParaRPr lang="ru-RU" sz="2000" b="1" dirty="0">
              <a:solidFill>
                <a:schemeClr val="tx1"/>
              </a:solidFill>
              <a:cs typeface="Arial" pitchFamily="34" charset="0"/>
            </a:endParaRPr>
          </a:p>
        </p:txBody>
      </p:sp>
      <p:cxnSp>
        <p:nvCxnSpPr>
          <p:cNvPr id="68" name="Прямая со стрелкой 67"/>
          <p:cNvCxnSpPr/>
          <p:nvPr/>
        </p:nvCxnSpPr>
        <p:spPr>
          <a:xfrm flipH="1" flipV="1">
            <a:off x="9729192" y="3636466"/>
            <a:ext cx="864096" cy="108012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0377264" y="4716586"/>
            <a:ext cx="3312368" cy="584775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Руководитель </a:t>
            </a:r>
            <a:r>
              <a:rPr lang="ru-RU" sz="3200" b="1" dirty="0">
                <a:solidFill>
                  <a:srgbClr val="FF0000"/>
                </a:solidFill>
              </a:rPr>
              <a:t>ОО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480720" y="2772370"/>
            <a:ext cx="4218832" cy="830997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Заместители директора по направлениям деятельности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624736" y="5076626"/>
            <a:ext cx="2858660" cy="4738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Преподаватели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624736" y="5868714"/>
            <a:ext cx="285752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Руководители групп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200800" y="4212530"/>
            <a:ext cx="2880320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/>
              <a:t>Рабочие группы</a:t>
            </a:r>
          </a:p>
        </p:txBody>
      </p:sp>
      <p:cxnSp>
        <p:nvCxnSpPr>
          <p:cNvPr id="23" name="Прямая со стрелкой 22"/>
          <p:cNvCxnSpPr>
            <a:stCxn id="15" idx="3"/>
          </p:cNvCxnSpPr>
          <p:nvPr/>
        </p:nvCxnSpPr>
        <p:spPr>
          <a:xfrm flipV="1">
            <a:off x="13689632" y="5004619"/>
            <a:ext cx="432048" cy="435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624736" y="6660802"/>
            <a:ext cx="285752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Руководители МО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12168" y="5364658"/>
            <a:ext cx="4392488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</a:rPr>
              <a:t>Отчёт педагогического </a:t>
            </a:r>
            <a:r>
              <a:rPr lang="ru-RU" sz="2000" b="1" dirty="0">
                <a:solidFill>
                  <a:schemeClr val="tx1"/>
                </a:solidFill>
              </a:rPr>
              <a:t>работника </a:t>
            </a:r>
            <a:r>
              <a:rPr lang="ru-RU" sz="2000" b="1" dirty="0" smtClean="0">
                <a:solidFill>
                  <a:schemeClr val="tx1"/>
                </a:solidFill>
              </a:rPr>
              <a:t>о результатах работы </a:t>
            </a:r>
            <a:r>
              <a:rPr lang="ru-RU" sz="2000" b="1" dirty="0">
                <a:solidFill>
                  <a:schemeClr val="tx1"/>
                </a:solidFill>
              </a:rPr>
              <a:t>с родителями в закрепленных группах</a:t>
            </a:r>
            <a:endParaRPr lang="ru-RU" sz="2000" b="1" dirty="0">
              <a:solidFill>
                <a:schemeClr val="tx1"/>
              </a:solidFill>
              <a:cs typeface="Arial" pitchFamily="34" charset="0"/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 flipV="1">
            <a:off x="4904656" y="7092850"/>
            <a:ext cx="720080" cy="576064"/>
          </a:xfrm>
          <a:prstGeom prst="line">
            <a:avLst/>
          </a:prstGeom>
          <a:ln w="28575">
            <a:solidFill>
              <a:srgbClr val="000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9930620" y="3500430"/>
            <a:ext cx="2428892" cy="1588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9752819" y="6679421"/>
            <a:ext cx="2786082" cy="1588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7182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2" cstate="print"/>
          <a:srcRect t="24510" b="16667"/>
          <a:stretch>
            <a:fillRect/>
          </a:stretch>
        </p:blipFill>
        <p:spPr bwMode="auto">
          <a:xfrm>
            <a:off x="368152" y="252090"/>
            <a:ext cx="2448272" cy="864096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715116" y="4071934"/>
          <a:ext cx="9072626" cy="4745736"/>
        </p:xfrm>
        <a:graphic>
          <a:graphicData uri="http://schemas.openxmlformats.org/drawingml/2006/table">
            <a:tbl>
              <a:tblPr/>
              <a:tblGrid>
                <a:gridCol w="57942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783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116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Лист  оценки результативности и качества работы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(эффективности труда) педагогических </a:t>
                      </a:r>
                      <a:r>
                        <a:rPr lang="ru-RU" sz="16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работников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(Положение о заработной плате работников колледжа, утвержденное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приказом директора от 31.08.2020 № 03-05/335)</a:t>
                      </a:r>
                      <a:endParaRPr lang="ru-RU" sz="1400" b="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8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74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Критерий оценивания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8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Значение по критерию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Наличие не менее двух реализованных социально-значимых проектов, выполненных обучающимися под руководством педагогического работника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8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3балла </a:t>
                      </a: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за каждый реализованный проект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Доля обучающихся, вовлеченных в социально-значимые проекты, волонтерское движение, наставничество, клубное, студенческое движение и иную творческую деятельность, более 30%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8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Реализация мероприятий, направленных на вовлечение более 30% обучающихся </a:t>
                      </a: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группы </a:t>
                      </a: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волонтерское движение, наставничество, творческую </a:t>
                      </a: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деятельность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Увеличение (сохранение) доли обучающихся, занимающихся в кружках, секциях (и т.д.) образовательного учреждения, на базе образовательного учреждения дополнительного образования, спортивной школе и иное, составляет не менее 90%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8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4балла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715116" y="785786"/>
          <a:ext cx="9072626" cy="3073400"/>
        </p:xfrm>
        <a:graphic>
          <a:graphicData uri="http://schemas.openxmlformats.org/drawingml/2006/table">
            <a:tbl>
              <a:tblPr/>
              <a:tblGrid>
                <a:gridCol w="69183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543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11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План работы руководителя </a:t>
                      </a:r>
                      <a:r>
                        <a:rPr lang="ru-RU" sz="1600" b="1" kern="1200" dirty="0">
                          <a:solidFill>
                            <a:srgbClr val="0000A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методического объединения</a:t>
                      </a:r>
                      <a:r>
                        <a:rPr lang="ru-RU" sz="1600" b="1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D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Критерий оценивания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D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Значение по критерию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Организация работы преподавателей, закреплённых за МО, по реализации социально-значимых проектов, выполненных обучающимися под руководством педагогического работника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D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 проекта 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Доля студентов, вовлеченных в различные формы наставничества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28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30 % обучающихся в группе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DBD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just" defTabSz="1428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Организация работы преподавателей, закреплённых за МО, по реализации мероприятий, направленных на популяризацию и вовлечение обучающихся специальности/профессии в движение «Молодые профессионалы (Ворлдскиллс Россия)»  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D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24% от общего количества  обучающихся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D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57135" y="2071670"/>
          <a:ext cx="6072229" cy="6827520"/>
        </p:xfrm>
        <a:graphic>
          <a:graphicData uri="http://schemas.openxmlformats.org/drawingml/2006/table">
            <a:tbl>
              <a:tblPr/>
              <a:tblGrid>
                <a:gridCol w="40274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447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6001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План работы </a:t>
                      </a:r>
                      <a:r>
                        <a:rPr lang="ru-RU" sz="1600" b="1" kern="1200" dirty="0">
                          <a:solidFill>
                            <a:srgbClr val="0000A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педагогического работника по работе с родителями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00A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закрепленных группах</a:t>
                      </a:r>
                      <a:r>
                        <a:rPr lang="ru-RU" sz="1600" b="1" i="1" kern="1200" dirty="0">
                          <a:solidFill>
                            <a:srgbClr val="0000A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06" marR="4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81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Критерии оценивания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Значение по критерию </a:t>
                      </a:r>
                      <a:endParaRPr lang="ru-RU" sz="160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06" marR="4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9972">
                <a:tc>
                  <a:txBody>
                    <a:bodyPr/>
                    <a:lstStyle/>
                    <a:p>
                      <a:pPr marL="85725" indent="-317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277610" algn="l"/>
                        </a:tabLst>
                      </a:pPr>
                      <a:r>
                        <a:rPr lang="ru-RU" sz="1600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Работа с родителями по организации участия закрепленной  группы в мероприятиях вне колледжа    (в том числе </a:t>
                      </a:r>
                      <a:r>
                        <a:rPr lang="ru-RU" sz="1600" dirty="0" err="1" smtClean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онлайн</a:t>
                      </a:r>
                      <a:r>
                        <a:rPr lang="ru-RU" sz="1600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 </a:t>
                      </a: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 мероприятия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4341">
                <a:tc>
                  <a:txBody>
                    <a:bodyPr/>
                    <a:lstStyle/>
                    <a:p>
                      <a:pPr marL="85725" indent="-317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277610" algn="l"/>
                        </a:tabLst>
                      </a:pPr>
                      <a:r>
                        <a:rPr lang="ru-RU" sz="1600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Работа с родителями по организации вовлечения обучающихся в волонтерскую деятельность (мероприятия)</a:t>
                      </a: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tc>
                  <a:txBody>
                    <a:bodyPr/>
                    <a:lstStyle/>
                    <a:p>
                      <a:pPr marL="7302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15% обучающихся в закрепленных группах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54341">
                <a:tc>
                  <a:txBody>
                    <a:bodyPr/>
                    <a:lstStyle/>
                    <a:p>
                      <a:pPr marL="85725" indent="-317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277610" algn="l"/>
                        </a:tabLst>
                      </a:pPr>
                      <a:r>
                        <a:rPr lang="ru-RU" sz="1600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Работа с родителями по организации и участию обучающихся  в публикации статей в газете «Ровесник»</a:t>
                      </a: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 обучающийся от закрепленной группы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28728">
                <a:tc>
                  <a:txBody>
                    <a:bodyPr/>
                    <a:lstStyle/>
                    <a:p>
                      <a:pPr marL="85725" indent="-317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277610" algn="l"/>
                        </a:tabLst>
                      </a:pPr>
                      <a:r>
                        <a:rPr lang="ru-RU" sz="1600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Работа с родителями по организации освоения обучающимися дополнительных образовательных программ.</a:t>
                      </a: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tc>
                  <a:txBody>
                    <a:bodyPr/>
                    <a:lstStyle/>
                    <a:p>
                      <a:pPr marL="7302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90</a:t>
                      </a:r>
                      <a:r>
                        <a:rPr lang="ru-RU" sz="1600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 </a:t>
                      </a:r>
                      <a:r>
                        <a:rPr lang="ru-RU" sz="16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обучающихся группы осваивают</a:t>
                      </a:r>
                      <a:r>
                        <a:rPr lang="ru-RU" sz="1600" baseline="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д</a:t>
                      </a:r>
                      <a:r>
                        <a:rPr lang="ru-RU" sz="16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ополнительные образовательные программы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72455">
                <a:tc>
                  <a:txBody>
                    <a:bodyPr/>
                    <a:lstStyle/>
                    <a:p>
                      <a:pPr marL="85725" indent="-317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277610" algn="l"/>
                        </a:tabLst>
                      </a:pPr>
                      <a:r>
                        <a:rPr lang="ru-RU" sz="1600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Работа с родителями по организации </a:t>
                      </a:r>
                      <a:r>
                        <a:rPr lang="ru-RU" sz="1600" dirty="0" err="1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внеучебной</a:t>
                      </a:r>
                      <a:r>
                        <a:rPr lang="ru-RU" sz="1600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деятельности обучающихся (кружки, секции, клубы и т.п.) </a:t>
                      </a: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tc>
                  <a:txBody>
                    <a:bodyPr/>
                    <a:lstStyle/>
                    <a:p>
                      <a:pPr marL="7302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50% обучающихся группы занимаются </a:t>
                      </a:r>
                      <a:r>
                        <a:rPr lang="ru-RU" sz="1600" dirty="0" err="1" smtClean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внеучебной</a:t>
                      </a:r>
                      <a:r>
                        <a:rPr lang="ru-RU" sz="16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деятельностью</a:t>
                      </a:r>
                      <a:endParaRPr lang="ru-RU" sz="1600" dirty="0">
                        <a:solidFill>
                          <a:srgbClr val="0000A8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60207">
                <a:tc>
                  <a:txBody>
                    <a:bodyPr/>
                    <a:lstStyle/>
                    <a:p>
                      <a:pPr marL="85725" indent="-317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277610" algn="l"/>
                        </a:tabLst>
                      </a:pPr>
                      <a:r>
                        <a:rPr lang="ru-RU" sz="1600" dirty="0">
                          <a:solidFill>
                            <a:srgbClr val="0000A8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Работа с родителями по организации вовлечения обучающихся в различные формы наставничества</a:t>
                      </a: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28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0000A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30 % обучающихся в закрепленных группах </a:t>
                      </a:r>
                    </a:p>
                  </a:txBody>
                  <a:tcPr marL="4306" marR="43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1600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76975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34" y="1071538"/>
            <a:ext cx="5929354" cy="707886"/>
          </a:xfrm>
          <a:prstGeom prst="rect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A8"/>
                </a:solidFill>
                <a:latin typeface="Arial" pitchFamily="34" charset="0"/>
                <a:cs typeface="Arial" pitchFamily="34" charset="0"/>
              </a:rPr>
              <a:t>Показатели региональных проектов в деятельности педагогических работников</a:t>
            </a:r>
            <a:endParaRPr lang="ru-RU" sz="2000" b="1" dirty="0">
              <a:solidFill>
                <a:srgbClr val="0000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8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736304" y="175728"/>
            <a:ext cx="14041559" cy="1610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sz="3600" dirty="0" smtClean="0">
                <a:solidFill>
                  <a:srgbClr val="0000FF"/>
                </a:solidFill>
              </a:rPr>
              <a:t>Региональный проект </a:t>
            </a:r>
            <a:r>
              <a:rPr lang="ru-RU" sz="3600" dirty="0">
                <a:solidFill>
                  <a:srgbClr val="0000FF"/>
                </a:solidFill>
                <a:ea typeface="+mn-ea"/>
              </a:rPr>
              <a:t>«Молодые профессионалы» </a:t>
            </a:r>
          </a:p>
        </p:txBody>
      </p:sp>
      <p:pic>
        <p:nvPicPr>
          <p:cNvPr id="9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152" y="252089"/>
            <a:ext cx="2448272" cy="1468963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68152" y="1857356"/>
            <a:ext cx="7358114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Демонстрационный экзамен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9283464" y="1908274"/>
            <a:ext cx="5842908" cy="590931"/>
          </a:xfrm>
          <a:prstGeom prst="rect">
            <a:avLst/>
          </a:prstGeom>
          <a:solidFill>
            <a:srgbClr val="D5FFEA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/>
              <a:t>54.02.01 Дизайн (по отраслям) по компетенции Графический дизайн (в рамках ГИА)</a:t>
            </a:r>
          </a:p>
        </p:txBody>
      </p:sp>
      <p:sp>
        <p:nvSpPr>
          <p:cNvPr id="30" name="Блок-схема: альтернативный процесс 29"/>
          <p:cNvSpPr/>
          <p:nvPr/>
        </p:nvSpPr>
        <p:spPr>
          <a:xfrm>
            <a:off x="14416552" y="2052290"/>
            <a:ext cx="1210350" cy="408623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ea typeface="Calibri" pitchFamily="34" charset="0"/>
                <a:cs typeface="Times New Roman" pitchFamily="18" charset="0"/>
              </a:rPr>
              <a:t>7 чел</a:t>
            </a:r>
            <a:endParaRPr lang="ru-RU" b="1" dirty="0"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286884" y="2772370"/>
            <a:ext cx="5842908" cy="840230"/>
          </a:xfrm>
          <a:prstGeom prst="rect">
            <a:avLst/>
          </a:prstGeom>
          <a:solidFill>
            <a:srgbClr val="D5FFEA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/>
              <a:t>08.02.25 Мастер отделочных строительных и декоративных работ по компетенции Малярные и декоративные работы (в рамках ГИА)</a:t>
            </a:r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14413132" y="3204418"/>
            <a:ext cx="1210350" cy="408623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ea typeface="Calibri" pitchFamily="34" charset="0"/>
                <a:cs typeface="Times New Roman" pitchFamily="18" charset="0"/>
              </a:rPr>
              <a:t>16 чел</a:t>
            </a:r>
            <a:endParaRPr lang="ru-RU" b="1" dirty="0"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286884" y="3852490"/>
            <a:ext cx="5842908" cy="840230"/>
          </a:xfrm>
          <a:prstGeom prst="rect">
            <a:avLst/>
          </a:prstGeom>
          <a:solidFill>
            <a:srgbClr val="D5FFEA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/>
              <a:t>08.02.01 Строительство и эксплуатация зданий и сооружений по компетенции Малярные и декоративные работы (в рамках квалификационного экзамена)</a:t>
            </a:r>
          </a:p>
        </p:txBody>
      </p:sp>
      <p:sp>
        <p:nvSpPr>
          <p:cNvPr id="34" name="Блок-схема: альтернативный процесс 33"/>
          <p:cNvSpPr/>
          <p:nvPr/>
        </p:nvSpPr>
        <p:spPr>
          <a:xfrm>
            <a:off x="14337704" y="4284538"/>
            <a:ext cx="1210350" cy="408623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ea typeface="Calibri" pitchFamily="34" charset="0"/>
                <a:cs typeface="Times New Roman" pitchFamily="18" charset="0"/>
              </a:rPr>
              <a:t>25 чел</a:t>
            </a:r>
            <a:endParaRPr lang="ru-RU" b="1" dirty="0">
              <a:cs typeface="Arial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643810" y="5292650"/>
            <a:ext cx="8003337" cy="80021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1" tIns="45720" rIns="91441" bIns="45720">
            <a:spAutoFit/>
          </a:bodyPr>
          <a:lstStyle/>
          <a:p>
            <a:pPr algn="r"/>
            <a:r>
              <a:rPr lang="ru-RU" sz="2300" b="1" dirty="0"/>
              <a:t>Повышение квалификации преподавателей по программам Союза Ворлдскиллс Россия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143663" y="5929322"/>
            <a:ext cx="4841113" cy="646331"/>
          </a:xfrm>
          <a:prstGeom prst="rect">
            <a:avLst/>
          </a:prstGeom>
          <a:solidFill>
            <a:srgbClr val="F6DDFF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lIns="91441" tIns="45720" rIns="91441" bIns="45720">
            <a:spAutoFit/>
          </a:bodyPr>
          <a:lstStyle/>
          <a:p>
            <a:pPr algn="r"/>
            <a:r>
              <a:rPr lang="ru-RU" dirty="0" smtClean="0"/>
              <a:t>Прошли обучение экспертов с правом проведения регионального чемпионата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1142952" y="6715140"/>
            <a:ext cx="4862532" cy="646331"/>
          </a:xfrm>
          <a:prstGeom prst="rect">
            <a:avLst/>
          </a:prstGeom>
          <a:solidFill>
            <a:srgbClr val="F6DDFF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lIns="91441" tIns="45720" rIns="91441" bIns="45720">
            <a:spAutoFit/>
          </a:bodyPr>
          <a:lstStyle/>
          <a:p>
            <a:pPr algn="r"/>
            <a:r>
              <a:rPr lang="ru-RU" dirty="0"/>
              <a:t>Прошли процедуру сертификации в качестве эксперта с правом оценки ДЭ</a:t>
            </a:r>
          </a:p>
        </p:txBody>
      </p:sp>
      <p:sp>
        <p:nvSpPr>
          <p:cNvPr id="52" name="Блок-схема: альтернативный процесс 51"/>
          <p:cNvSpPr/>
          <p:nvPr/>
        </p:nvSpPr>
        <p:spPr>
          <a:xfrm>
            <a:off x="368152" y="5857314"/>
            <a:ext cx="1210351" cy="408623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txBody>
          <a:bodyPr wrap="square" lIns="91441" tIns="45720" rIns="91441" bIns="4572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ea typeface="Calibri" pitchFamily="34" charset="0"/>
                <a:cs typeface="Times New Roman" pitchFamily="18" charset="0"/>
              </a:rPr>
              <a:t>3</a:t>
            </a:r>
            <a:r>
              <a:rPr lang="ru-RU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b="1" dirty="0">
              <a:cs typeface="Arial" pitchFamily="34" charset="0"/>
            </a:endParaRPr>
          </a:p>
        </p:txBody>
      </p:sp>
      <p:sp>
        <p:nvSpPr>
          <p:cNvPr id="53" name="Блок-схема: альтернативный процесс 52"/>
          <p:cNvSpPr/>
          <p:nvPr/>
        </p:nvSpPr>
        <p:spPr>
          <a:xfrm>
            <a:off x="357134" y="7000892"/>
            <a:ext cx="1210351" cy="408623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txBody>
          <a:bodyPr wrap="square" lIns="91441" tIns="45720" rIns="91441" bIns="4572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ea typeface="Calibri" pitchFamily="34" charset="0"/>
                <a:cs typeface="Times New Roman" pitchFamily="18" charset="0"/>
              </a:rPr>
              <a:t>8 чел</a:t>
            </a:r>
            <a:endParaRPr lang="ru-RU" b="1" dirty="0">
              <a:cs typeface="Arial" pitchFamily="34" charset="0"/>
            </a:endParaRPr>
          </a:p>
        </p:txBody>
      </p:sp>
      <p:graphicFrame>
        <p:nvGraphicFramePr>
          <p:cNvPr id="81" name="Таблица 80"/>
          <p:cNvGraphicFramePr>
            <a:graphicFrameLocks noGrp="1"/>
          </p:cNvGraphicFramePr>
          <p:nvPr/>
        </p:nvGraphicFramePr>
        <p:xfrm>
          <a:off x="296144" y="2412330"/>
          <a:ext cx="863355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29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237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68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475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Наименование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декомпозированного показателя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декабря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 г.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2020 г.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5365">
                <a:tc>
                  <a:txBody>
                    <a:bodyPr/>
                    <a:lstStyle/>
                    <a:p>
                      <a:pPr algn="l"/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Доля обучающихся, завершающих обучение  по образовательным программам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СПО,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прошедших аттестацию с использованием механизма демонстрационного экзамена, в общей численности обучающихся, завершающих обучение по образовательным программам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СПО,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проценты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28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23,4% = 48чел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13,7% = 28чел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2" name="Таблица 81"/>
          <p:cNvGraphicFramePr>
            <a:graphicFrameLocks noGrp="1"/>
          </p:cNvGraphicFramePr>
          <p:nvPr/>
        </p:nvGraphicFramePr>
        <p:xfrm>
          <a:off x="6272808" y="6300762"/>
          <a:ext cx="9361041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824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893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93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475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Наименование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декомпозированного показателя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декабря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 г..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2020 г.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5365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Общая численность преподавателей (мастеров производственного обучения), прошедших повышение квалификации по программам, основанным на опыте Союза </a:t>
                      </a:r>
                      <a:r>
                        <a:rPr lang="ru-RU" sz="1800" b="0" dirty="0" err="1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Ворлдскиллс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Россия, человек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11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чел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8 чел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5365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Из них преподаватели (мастера производственного обучения) сертифицированы в качестве эксперта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28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8 чел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 чел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1143663" y="5143504"/>
            <a:ext cx="4841113" cy="646331"/>
          </a:xfrm>
          <a:prstGeom prst="rect">
            <a:avLst/>
          </a:prstGeom>
          <a:solidFill>
            <a:srgbClr val="F6DDFF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lIns="91441" tIns="45720" rIns="91441" bIns="45720">
            <a:spAutoFit/>
          </a:bodyPr>
          <a:lstStyle/>
          <a:p>
            <a:pPr algn="r"/>
            <a:r>
              <a:rPr lang="ru-RU" dirty="0" smtClean="0"/>
              <a:t>Прошли обучение по программе «5000 мастеров»</a:t>
            </a:r>
            <a:endParaRPr lang="ru-RU" dirty="0"/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368152" y="5071496"/>
            <a:ext cx="1210351" cy="425648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txBody>
          <a:bodyPr wrap="square" lIns="91441" tIns="45720" rIns="91441" bIns="4572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ea typeface="Calibri" pitchFamily="34" charset="0"/>
                <a:cs typeface="Times New Roman" pitchFamily="18" charset="0"/>
              </a:rPr>
              <a:t>8 чел</a:t>
            </a:r>
            <a:endParaRPr lang="ru-RU" b="1" dirty="0"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42952" y="7572396"/>
            <a:ext cx="4862532" cy="923330"/>
          </a:xfrm>
          <a:prstGeom prst="rect">
            <a:avLst/>
          </a:prstGeom>
          <a:solidFill>
            <a:srgbClr val="F6DDFF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lIns="91441" tIns="45720" rIns="91441" bIns="45720">
            <a:spAutoFit/>
          </a:bodyPr>
          <a:lstStyle/>
          <a:p>
            <a:pPr algn="r"/>
            <a:r>
              <a:rPr lang="ru-RU" dirty="0" smtClean="0"/>
              <a:t>Планируется  к сертификации </a:t>
            </a:r>
            <a:r>
              <a:rPr lang="ru-RU" dirty="0"/>
              <a:t>в качестве эксперта с правом </a:t>
            </a:r>
            <a:r>
              <a:rPr lang="ru-RU" dirty="0" smtClean="0"/>
              <a:t> проведения регионального чемпионата Ворлдскиллс Россия</a:t>
            </a:r>
            <a:endParaRPr lang="ru-RU" dirty="0"/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357134" y="8143900"/>
            <a:ext cx="1210351" cy="408623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txBody>
          <a:bodyPr wrap="square" lIns="91441" tIns="45720" rIns="91441" bIns="4572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ea typeface="Calibri" pitchFamily="34" charset="0"/>
                <a:cs typeface="Times New Roman" pitchFamily="18" charset="0"/>
              </a:rPr>
              <a:t>1 </a:t>
            </a:r>
            <a:r>
              <a:rPr lang="ru-RU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8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714456" y="0"/>
            <a:ext cx="14041559" cy="125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sz="3600" dirty="0" smtClean="0">
                <a:solidFill>
                  <a:srgbClr val="0000FF"/>
                </a:solidFill>
              </a:rPr>
              <a:t>Региональный проект </a:t>
            </a:r>
            <a:r>
              <a:rPr lang="ru-RU" sz="3600" dirty="0">
                <a:solidFill>
                  <a:srgbClr val="0000FF"/>
                </a:solidFill>
                <a:ea typeface="+mn-ea"/>
              </a:rPr>
              <a:t>«Молодые профессионалы» </a:t>
            </a:r>
          </a:p>
        </p:txBody>
      </p:sp>
      <p:pic>
        <p:nvPicPr>
          <p:cNvPr id="9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58" y="0"/>
            <a:ext cx="2448272" cy="1468963"/>
          </a:xfrm>
          <a:prstGeom prst="rect">
            <a:avLst/>
          </a:prstGeom>
          <a:noFill/>
        </p:spPr>
      </p:pic>
      <p:sp>
        <p:nvSpPr>
          <p:cNvPr id="48" name="Прямоугольник 47"/>
          <p:cNvSpPr/>
          <p:nvPr/>
        </p:nvSpPr>
        <p:spPr>
          <a:xfrm>
            <a:off x="285696" y="1357290"/>
            <a:ext cx="9491376" cy="769441"/>
          </a:xfrm>
          <a:prstGeom prst="rect">
            <a:avLst/>
          </a:prstGeom>
          <a:solidFill>
            <a:srgbClr val="B9FFF2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/>
              <a:t>Обучение по наиболее востребованным и перспективным профессиям  в соответствии со  стандартами </a:t>
            </a:r>
            <a:r>
              <a:rPr lang="ru-RU" sz="2200" b="1" dirty="0" err="1"/>
              <a:t>Ворлдскиллс</a:t>
            </a:r>
            <a:endParaRPr lang="ru-RU" sz="2200" b="1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6286488" y="3929058"/>
            <a:ext cx="2714644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Реализовано </a:t>
            </a:r>
            <a:r>
              <a:rPr lang="ru-RU" dirty="0"/>
              <a:t>программ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6286488" y="4429124"/>
            <a:ext cx="2698111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/>
              <a:t>Количество обучающихся</a:t>
            </a:r>
          </a:p>
        </p:txBody>
      </p:sp>
      <p:sp>
        <p:nvSpPr>
          <p:cNvPr id="51" name="Блок-схема: альтернативный процесс 50"/>
          <p:cNvSpPr/>
          <p:nvPr/>
        </p:nvSpPr>
        <p:spPr>
          <a:xfrm>
            <a:off x="4126248" y="3853060"/>
            <a:ext cx="1143008" cy="408623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ea typeface="Calibri" pitchFamily="34" charset="0"/>
                <a:cs typeface="Times New Roman" pitchFamily="18" charset="0"/>
              </a:rPr>
              <a:t>5</a:t>
            </a:r>
            <a:endParaRPr lang="ru-RU" b="1" dirty="0">
              <a:cs typeface="Arial" pitchFamily="34" charset="0"/>
            </a:endParaRPr>
          </a:p>
        </p:txBody>
      </p:sp>
      <p:sp>
        <p:nvSpPr>
          <p:cNvPr id="55" name="Блок-схема: альтернативный процесс 54"/>
          <p:cNvSpPr/>
          <p:nvPr/>
        </p:nvSpPr>
        <p:spPr>
          <a:xfrm>
            <a:off x="4126248" y="4353126"/>
            <a:ext cx="1143008" cy="408623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ea typeface="Calibri" pitchFamily="34" charset="0"/>
                <a:cs typeface="Times New Roman" pitchFamily="18" charset="0"/>
              </a:rPr>
              <a:t>143 </a:t>
            </a:r>
            <a:r>
              <a:rPr lang="ru-RU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b="1" dirty="0">
              <a:cs typeface="Arial" pitchFamily="34" charset="0"/>
            </a:endParaRPr>
          </a:p>
        </p:txBody>
      </p:sp>
      <p:sp>
        <p:nvSpPr>
          <p:cNvPr id="56" name="Блок-схема: альтернативный процесс 55"/>
          <p:cNvSpPr/>
          <p:nvPr/>
        </p:nvSpPr>
        <p:spPr>
          <a:xfrm>
            <a:off x="10102912" y="3857050"/>
            <a:ext cx="1143008" cy="408623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ea typeface="Calibri" pitchFamily="34" charset="0"/>
                <a:cs typeface="Times New Roman" pitchFamily="18" charset="0"/>
              </a:rPr>
              <a:t>2</a:t>
            </a:r>
            <a:endParaRPr lang="ru-RU" b="1" dirty="0">
              <a:cs typeface="Arial" pitchFamily="34" charset="0"/>
            </a:endParaRPr>
          </a:p>
        </p:txBody>
      </p:sp>
      <p:sp>
        <p:nvSpPr>
          <p:cNvPr id="57" name="Блок-схема: альтернативный процесс 56"/>
          <p:cNvSpPr/>
          <p:nvPr/>
        </p:nvSpPr>
        <p:spPr>
          <a:xfrm>
            <a:off x="10102912" y="4357116"/>
            <a:ext cx="1143008" cy="408623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ea typeface="Calibri" pitchFamily="34" charset="0"/>
                <a:cs typeface="Times New Roman" pitchFamily="18" charset="0"/>
              </a:rPr>
              <a:t>156</a:t>
            </a:r>
            <a:r>
              <a:rPr lang="en-US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b="1" dirty="0">
              <a:cs typeface="Arial" pitchFamily="34" charset="0"/>
            </a:endParaRPr>
          </a:p>
        </p:txBody>
      </p:sp>
      <p:sp>
        <p:nvSpPr>
          <p:cNvPr id="58" name="Блок-схема: альтернативный процесс 57"/>
          <p:cNvSpPr/>
          <p:nvPr/>
        </p:nvSpPr>
        <p:spPr>
          <a:xfrm>
            <a:off x="1461952" y="4141092"/>
            <a:ext cx="1643074" cy="408623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ea typeface="Calibri" pitchFamily="34" charset="0"/>
                <a:cs typeface="Times New Roman" pitchFamily="18" charset="0"/>
              </a:rPr>
              <a:t>I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Calibri" pitchFamily="34" charset="0"/>
                <a:cs typeface="Times New Roman" pitchFamily="18" charset="0"/>
              </a:rPr>
              <a:t> полугодие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</p:txBody>
      </p:sp>
      <p:graphicFrame>
        <p:nvGraphicFramePr>
          <p:cNvPr id="80" name="Таблица 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3059321"/>
              </p:ext>
            </p:extLst>
          </p:nvPr>
        </p:nvGraphicFramePr>
        <p:xfrm>
          <a:off x="214258" y="2214546"/>
          <a:ext cx="15553728" cy="1883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279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62909"/>
                <a:gridCol w="12629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Наименование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декомпозированного показателя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декабря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 г.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План 2020г</a:t>
                      </a:r>
                      <a:endParaRPr lang="ru-RU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8009">
                <a:tc>
                  <a:txBody>
                    <a:bodyPr/>
                    <a:lstStyle/>
                    <a:p>
                      <a:pPr marL="0" marR="0" indent="0" algn="l" defTabSz="142875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Общая численность обученных по программам профессионального обучения (без предъявления требований к уровню образования) по наиболее востребованным и перспективным профессиям на уровне, соответствующем стандартам Ворлдскиллс, с учетом продолжительности программ не более 6 месяцев (действующий персонал предприятий/организаций, незанятое население, студенты и обучающиеся)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280чел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280 чел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4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3" name="Таблица 82"/>
          <p:cNvGraphicFramePr>
            <a:graphicFrameLocks noGrp="1"/>
          </p:cNvGraphicFramePr>
          <p:nvPr/>
        </p:nvGraphicFramePr>
        <p:xfrm>
          <a:off x="285696" y="4929190"/>
          <a:ext cx="7072362" cy="368960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9163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60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24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Компетенция Ворлдскиллс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Кол-во студентов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Машинное обучение и большие </a:t>
                      </a:r>
                      <a:r>
                        <a:rPr lang="ru-RU" sz="1800" dirty="0" smtClean="0"/>
                        <a:t>данные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60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Полиграфические </a:t>
                      </a:r>
                      <a:r>
                        <a:rPr lang="ru-RU" sz="1800" dirty="0" smtClean="0"/>
                        <a:t>технологии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Сварочные технологии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Дополнительная профессиональная программа повышения квалификации для лиц в возрасте 50-ти лет и старше, а также лиц </a:t>
                      </a:r>
                      <a:r>
                        <a:rPr lang="ru-RU" sz="1800" dirty="0" err="1"/>
                        <a:t>предпенсионного</a:t>
                      </a:r>
                      <a:r>
                        <a:rPr lang="ru-RU" sz="1800" dirty="0"/>
                        <a:t> возраста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38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Дополнительная профессиональная  программа "Практика и методика подготовки кадров по профессии "Мастер декоративных работ" с учетом стандарта  Ворлдскиллс Россия по компетенции "Малярные и декоративные работы"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15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84" name="Таблица 83"/>
          <p:cNvGraphicFramePr>
            <a:graphicFrameLocks noGrp="1"/>
          </p:cNvGraphicFramePr>
          <p:nvPr/>
        </p:nvGraphicFramePr>
        <p:xfrm>
          <a:off x="9786950" y="7572396"/>
          <a:ext cx="5976664" cy="1179576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44673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09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24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Компетенция Ворлдскиллс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Кол-во студентов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Машинное обучение и большие </a:t>
                      </a:r>
                      <a:r>
                        <a:rPr lang="ru-RU" sz="1800" dirty="0" smtClean="0"/>
                        <a:t>данные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93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Полиграфические </a:t>
                      </a:r>
                      <a:r>
                        <a:rPr lang="ru-RU" sz="1800" dirty="0" smtClean="0"/>
                        <a:t>технологии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66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7643810" y="5000628"/>
          <a:ext cx="8143932" cy="168706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000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30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24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Компетенция Ворлдскиллс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Кол-во студентов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/>
                        <a:t>Проект по проведению мероприятий по организации ПО и ДПО лиц, пострадавших от последствий распространения новой </a:t>
                      </a:r>
                      <a:r>
                        <a:rPr lang="ru-RU" sz="1800" kern="1200" dirty="0" err="1" smtClean="0"/>
                        <a:t>коронавирусной</a:t>
                      </a:r>
                      <a:r>
                        <a:rPr lang="ru-RU" sz="1800" kern="1200" dirty="0" smtClean="0"/>
                        <a:t> инфекции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50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Билет в будущее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106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8001000" y="7215206"/>
            <a:ext cx="5665462" cy="36933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Реализация программ  октябрь 2020  - февраль 2021 г.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12144404" y="4141092"/>
            <a:ext cx="1643074" cy="408623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itchFamily="34" charset="0"/>
                <a:cs typeface="Times New Roman" pitchFamily="18" charset="0"/>
              </a:rPr>
              <a:t>I 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itchFamily="34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Calibri" pitchFamily="34" charset="0"/>
                <a:cs typeface="Times New Roman" pitchFamily="18" charset="0"/>
              </a:rPr>
              <a:t>полугодие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8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12738" y="5288660"/>
            <a:ext cx="14977094" cy="33163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C:\Users\Пользователь\Downloads\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41560" y="4644578"/>
            <a:ext cx="2520280" cy="3384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36304" y="175728"/>
            <a:ext cx="14041559" cy="10386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sz="3600" dirty="0" smtClean="0">
                <a:solidFill>
                  <a:srgbClr val="0000FF"/>
                </a:solidFill>
              </a:rPr>
              <a:t>Региональный проект </a:t>
            </a:r>
            <a:r>
              <a:rPr lang="ru-RU" sz="3600" dirty="0">
                <a:solidFill>
                  <a:srgbClr val="0000FF"/>
                </a:solidFill>
                <a:ea typeface="+mn-ea"/>
              </a:rPr>
              <a:t>«Молодые профессионалы» </a:t>
            </a:r>
          </a:p>
        </p:txBody>
      </p:sp>
      <p:pic>
        <p:nvPicPr>
          <p:cNvPr id="9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152" y="252089"/>
            <a:ext cx="2448272" cy="1468963"/>
          </a:xfrm>
          <a:prstGeom prst="rect">
            <a:avLst/>
          </a:prstGeom>
          <a:noFill/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3059321"/>
              </p:ext>
            </p:extLst>
          </p:nvPr>
        </p:nvGraphicFramePr>
        <p:xfrm>
          <a:off x="368152" y="1857356"/>
          <a:ext cx="15334284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76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540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039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18650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Наименование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ключевого показателя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Период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3840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декабря</a:t>
                      </a:r>
                    </a:p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 г.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2020 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054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789238" algn="ctr"/>
                        </a:tabLst>
                      </a:pP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Доля обучающихся, участвующих в движении «Молодые профессионалы» (</a:t>
                      </a:r>
                      <a:r>
                        <a:rPr lang="ru-RU" sz="2000" b="0" dirty="0" err="1">
                          <a:latin typeface="+mn-lt"/>
                          <a:ea typeface="Times New Roman"/>
                          <a:cs typeface="Times New Roman"/>
                        </a:rPr>
                        <a:t>Ворлдскилс</a:t>
                      </a: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 Россия), в общей численности обучающихся профессиональной образовательной организации.</a:t>
                      </a:r>
                      <a:endParaRPr lang="ru-RU" sz="20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5817" marR="3581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28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32,9%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868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789238" algn="ctr"/>
                        </a:tabLst>
                      </a:pP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Доля студентов, обучающихся с применением дуальной технологии, в общей численности студентов, в том числе с полным возмещением затрат на обучение (кроме обучающихся первого курса).</a:t>
                      </a:r>
                      <a:endParaRPr lang="ru-RU" sz="20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16,6%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15,1%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84176" y="4643438"/>
            <a:ext cx="6900800" cy="830997"/>
          </a:xfrm>
          <a:prstGeom prst="rect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/>
              <a:t>Участие в движении «Молодые профессионалы» </a:t>
            </a:r>
          </a:p>
          <a:p>
            <a:r>
              <a:rPr lang="ru-RU" sz="2400" b="1" dirty="0"/>
              <a:t>(</a:t>
            </a:r>
            <a:r>
              <a:rPr lang="ru-RU" sz="2400" b="1" dirty="0" err="1"/>
              <a:t>Ворлдскилс</a:t>
            </a:r>
            <a:r>
              <a:rPr lang="ru-RU" sz="2400" b="1" dirty="0"/>
              <a:t> Россия)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28638" y="5643570"/>
            <a:ext cx="7203650" cy="369332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 smtClean="0"/>
              <a:t>Участвовали </a:t>
            </a:r>
            <a:r>
              <a:rPr lang="ru-RU" sz="2000" dirty="0"/>
              <a:t>в финале Национального чемпионата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8132288" y="5643570"/>
            <a:ext cx="1143008" cy="442674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ea typeface="Calibri" pitchFamily="34" charset="0"/>
                <a:cs typeface="Times New Roman" pitchFamily="18" charset="0"/>
              </a:rPr>
              <a:t>6 чел</a:t>
            </a:r>
            <a:endParaRPr lang="ru-RU" sz="2000" b="1" dirty="0"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20" y="6858016"/>
            <a:ext cx="7419674" cy="369332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/>
              <a:t>Входят в состав команды для подготовки  и участия в чемпионатах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11134394" y="6858016"/>
            <a:ext cx="1143008" cy="442674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ea typeface="Calibri" pitchFamily="34" charset="0"/>
                <a:cs typeface="Times New Roman" pitchFamily="18" charset="0"/>
              </a:rPr>
              <a:t>50 чел</a:t>
            </a:r>
            <a:endParaRPr lang="ru-RU" sz="2000" b="1" dirty="0"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60640" y="7429520"/>
            <a:ext cx="7923730" cy="369332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/>
              <a:t>Принимают участие в качестве волонтеров на площадках ГАПОУ </a:t>
            </a:r>
            <a:r>
              <a:rPr lang="ru-RU" sz="2000" dirty="0" err="1"/>
              <a:t>КТиХО</a:t>
            </a:r>
            <a:endParaRPr lang="ru-RU" sz="2000" dirty="0"/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12684370" y="7429521"/>
            <a:ext cx="1365302" cy="442674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ea typeface="Calibri" pitchFamily="34" charset="0"/>
                <a:cs typeface="Times New Roman" pitchFamily="18" charset="0"/>
              </a:rPr>
              <a:t>&gt;</a:t>
            </a:r>
            <a:r>
              <a:rPr lang="ru-RU" sz="2000" b="1" dirty="0">
                <a:ea typeface="Calibri" pitchFamily="34" charset="0"/>
                <a:cs typeface="Times New Roman" pitchFamily="18" charset="0"/>
              </a:rPr>
              <a:t>100 чел</a:t>
            </a:r>
            <a:endParaRPr lang="ru-RU" sz="2000" b="1" dirty="0"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92888" y="8028954"/>
            <a:ext cx="7491682" cy="369332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/>
              <a:t>Посещают конкурсные площадки региональных чемпионатов</a:t>
            </a: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14265696" y="8002734"/>
            <a:ext cx="1361882" cy="442674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ea typeface="Calibri" pitchFamily="34" charset="0"/>
                <a:cs typeface="Times New Roman" pitchFamily="18" charset="0"/>
              </a:rPr>
              <a:t>&gt;</a:t>
            </a:r>
            <a:r>
              <a:rPr lang="ru-RU" sz="2000" b="1" dirty="0">
                <a:ea typeface="Calibri" pitchFamily="34" charset="0"/>
                <a:cs typeface="Times New Roman" pitchFamily="18" charset="0"/>
              </a:rPr>
              <a:t>200 чел</a:t>
            </a:r>
            <a:endParaRPr lang="ru-RU" sz="2000" b="1" dirty="0"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14522" y="6215074"/>
            <a:ext cx="7203650" cy="369332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 smtClean="0"/>
              <a:t>Получили медальоны за профессионализм</a:t>
            </a:r>
            <a:endParaRPr lang="ru-RU" sz="2000" dirty="0"/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9418172" y="6215074"/>
            <a:ext cx="1143008" cy="442674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ea typeface="Calibri" pitchFamily="34" charset="0"/>
                <a:cs typeface="Times New Roman" pitchFamily="18" charset="0"/>
              </a:rPr>
              <a:t>4</a:t>
            </a: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>
                <a:ea typeface="Calibri" pitchFamily="34" charset="0"/>
                <a:cs typeface="Times New Roman" pitchFamily="18" charset="0"/>
              </a:rPr>
              <a:t>чел</a:t>
            </a:r>
            <a:endParaRPr lang="ru-RU" sz="2000" b="1" dirty="0"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857596" y="1142976"/>
            <a:ext cx="90726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Ключевые показатели  эффективности деятельности ГАПОУ КТиХО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448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04256" y="175728"/>
            <a:ext cx="14473607" cy="14673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tabLst>
                <a:tab pos="3862388" algn="l"/>
              </a:tabLst>
              <a:defRPr/>
            </a:pPr>
            <a:r>
              <a:rPr lang="ru-RU" sz="3600" dirty="0" smtClean="0">
                <a:solidFill>
                  <a:srgbClr val="0000FF"/>
                </a:solidFill>
              </a:rPr>
              <a:t>Региональный проект</a:t>
            </a:r>
            <a:endParaRPr lang="ru-RU" sz="3600" dirty="0">
              <a:solidFill>
                <a:srgbClr val="0000FF"/>
              </a:solidFill>
            </a:endParaRPr>
          </a:p>
          <a:p>
            <a:pPr>
              <a:defRPr/>
            </a:pPr>
            <a:r>
              <a:rPr lang="ru-RU" sz="3600" dirty="0">
                <a:solidFill>
                  <a:srgbClr val="0000FF"/>
                </a:solidFill>
                <a:ea typeface="+mn-ea"/>
              </a:rPr>
              <a:t>«Поддержка семей, имеющих детей»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3059321"/>
              </p:ext>
            </p:extLst>
          </p:nvPr>
        </p:nvGraphicFramePr>
        <p:xfrm>
          <a:off x="500010" y="1714480"/>
          <a:ext cx="14905656" cy="2583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003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182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1504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Наименование декомпозированного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показателя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Период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8787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декабря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2020 г.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План 2020 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73671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Доля граждан, положительно оценивших качество услуг психолого-педагогической, методической и консультативной помощи, от общего числа обративших за получением услуги в округе, проценты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61,8%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9" name="Picture 4" descr="http://www.lipetskmedia.ru/images/news_/124/389.png"/>
          <p:cNvPicPr>
            <a:picLocks noChangeAspect="1" noChangeArrowheads="1"/>
          </p:cNvPicPr>
          <p:nvPr/>
        </p:nvPicPr>
        <p:blipFill>
          <a:blip r:embed="rId2" cstate="print"/>
          <a:srcRect l="8304" r="9995" b="19900"/>
          <a:stretch>
            <a:fillRect/>
          </a:stretch>
        </p:blipFill>
        <p:spPr bwMode="auto">
          <a:xfrm>
            <a:off x="0" y="0"/>
            <a:ext cx="2000264" cy="117663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10" y="5286380"/>
            <a:ext cx="3643338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Оценка качества условий образовательной деятельности на сайте BUS.GOV.RU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3787478" y="5286380"/>
            <a:ext cx="1801775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/>
              <a:t>Родителей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715116" y="4500562"/>
            <a:ext cx="7200689" cy="523220"/>
          </a:xfrm>
          <a:prstGeom prst="rect">
            <a:avLst/>
          </a:prstGeom>
          <a:solidFill>
            <a:srgbClr val="8BC5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/>
              <a:t>Внутренний мониторинг удовлетворенности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72042" y="5286380"/>
            <a:ext cx="172637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/>
              <a:t>Студентов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072042" y="6000760"/>
            <a:ext cx="464347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объемом заданного материала, </a:t>
            </a:r>
          </a:p>
          <a:p>
            <a:r>
              <a:rPr lang="ru-RU" dirty="0"/>
              <a:t>контроля со стороны преподавателей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72042" y="6786578"/>
            <a:ext cx="464347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педагогическим содействием в </a:t>
            </a:r>
          </a:p>
          <a:p>
            <a:r>
              <a:rPr lang="ru-RU" dirty="0"/>
              <a:t>мотивации обучения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72042" y="7643834"/>
            <a:ext cx="464347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уровнем психологического комфорта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072042" y="8143900"/>
            <a:ext cx="464347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воспринимают учебное заведение как </a:t>
            </a:r>
          </a:p>
          <a:p>
            <a:r>
              <a:rPr lang="ru-RU" dirty="0"/>
              <a:t>ценность</a:t>
            </a: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9144008" y="6000760"/>
            <a:ext cx="785818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ea typeface="Calibri" pitchFamily="34" charset="0"/>
                <a:cs typeface="Times New Roman" pitchFamily="18" charset="0"/>
              </a:rPr>
              <a:t>79%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9144008" y="6786578"/>
            <a:ext cx="785818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ea typeface="Calibri" pitchFamily="34" charset="0"/>
                <a:cs typeface="Times New Roman" pitchFamily="18" charset="0"/>
              </a:rPr>
              <a:t>83%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25" name="Блок-схема: альтернативный процесс 24"/>
          <p:cNvSpPr/>
          <p:nvPr/>
        </p:nvSpPr>
        <p:spPr>
          <a:xfrm>
            <a:off x="9144008" y="8215338"/>
            <a:ext cx="785818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ea typeface="Calibri" pitchFamily="34" charset="0"/>
                <a:cs typeface="Times New Roman" pitchFamily="18" charset="0"/>
              </a:rPr>
              <a:t>83%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26" name="Блок-схема: альтернативный процесс 25"/>
          <p:cNvSpPr/>
          <p:nvPr/>
        </p:nvSpPr>
        <p:spPr>
          <a:xfrm>
            <a:off x="9144008" y="7572396"/>
            <a:ext cx="785818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ea typeface="Calibri" pitchFamily="34" charset="0"/>
                <a:cs typeface="Times New Roman" pitchFamily="18" charset="0"/>
              </a:rPr>
              <a:t>87%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0501330" y="6000760"/>
            <a:ext cx="507209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степень педагогического содействия студентам в мотивации обучения на высоком и среднем уровне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0501330" y="7072330"/>
            <a:ext cx="507209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На высоком и среднем уровне удовлетворенность качеством образования</a:t>
            </a:r>
          </a:p>
          <a:p>
            <a:r>
              <a:rPr lang="ru-RU" dirty="0"/>
              <a:t>в колледже</a:t>
            </a: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15001924" y="7500958"/>
            <a:ext cx="785818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ea typeface="Calibri" pitchFamily="34" charset="0"/>
                <a:cs typeface="Times New Roman" pitchFamily="18" charset="0"/>
              </a:rPr>
              <a:t>96%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15001924" y="6429388"/>
            <a:ext cx="785818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ea typeface="Calibri" pitchFamily="34" charset="0"/>
                <a:cs typeface="Times New Roman" pitchFamily="18" charset="0"/>
              </a:rPr>
              <a:t>91%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42" name="Блок-схема: альтернативный процесс 41"/>
          <p:cNvSpPr/>
          <p:nvPr/>
        </p:nvSpPr>
        <p:spPr>
          <a:xfrm>
            <a:off x="3214654" y="5929322"/>
            <a:ext cx="1143008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cs typeface="Arial" pitchFamily="34" charset="0"/>
              </a:rPr>
              <a:t>14 чел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00010" y="4500562"/>
            <a:ext cx="3500462" cy="523220"/>
          </a:xfrm>
          <a:prstGeom prst="rect">
            <a:avLst/>
          </a:prstGeom>
          <a:solidFill>
            <a:srgbClr val="8BC5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Независимая оценка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00010" y="6643702"/>
            <a:ext cx="3643338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err="1" smtClean="0"/>
              <a:t>Онлайн</a:t>
            </a:r>
            <a:r>
              <a:rPr lang="ru-RU" dirty="0" smtClean="0"/>
              <a:t> </a:t>
            </a:r>
            <a:r>
              <a:rPr lang="ru-RU" dirty="0"/>
              <a:t>мониторинг качества услуг психолого-педагогической, методической и  консультативной </a:t>
            </a:r>
            <a:r>
              <a:rPr lang="ru-RU" dirty="0" smtClean="0"/>
              <a:t>помощи</a:t>
            </a:r>
          </a:p>
          <a:p>
            <a:r>
              <a:rPr lang="en-US" dirty="0" smtClean="0">
                <a:hlinkClick r:id="rId3"/>
              </a:rPr>
              <a:t>https://forms.gle/7iC4Nuvywp9D29fW9</a:t>
            </a:r>
            <a:endParaRPr lang="ru-RU" dirty="0"/>
          </a:p>
        </p:txBody>
      </p:sp>
      <p:sp>
        <p:nvSpPr>
          <p:cNvPr id="28" name="Блок-схема: альтернативный процесс 27"/>
          <p:cNvSpPr/>
          <p:nvPr/>
        </p:nvSpPr>
        <p:spPr>
          <a:xfrm>
            <a:off x="3214654" y="8072462"/>
            <a:ext cx="1143008" cy="510778"/>
          </a:xfrm>
          <a:prstGeom prst="flowChartAlternateProcess">
            <a:avLst/>
          </a:prstGeom>
          <a:solidFill>
            <a:srgbClr val="8BC5FF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cs typeface="Arial" pitchFamily="34" charset="0"/>
              </a:rPr>
              <a:t>96 чел</a:t>
            </a:r>
          </a:p>
        </p:txBody>
      </p:sp>
    </p:spTree>
    <p:extLst>
      <p:ext uri="{BB962C8B-B14F-4D97-AF65-F5344CB8AC3E}">
        <p14:creationId xmlns:p14="http://schemas.microsoft.com/office/powerpoint/2010/main" xmlns="" val="4448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5858</TotalTime>
  <Words>1983</Words>
  <Application>Microsoft Office PowerPoint</Application>
  <PresentationFormat>Произвольный</PresentationFormat>
  <Paragraphs>371</Paragraphs>
  <Slides>16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Национальный проект «Образование»</vt:lpstr>
      <vt:lpstr>Алгоритм достижения показателей  Национального проекта «Образование»</vt:lpstr>
      <vt:lpstr>Показатели Национального проекта «Образование»</vt:lpstr>
      <vt:lpstr>Слайд 5</vt:lpstr>
      <vt:lpstr>Слайд 6</vt:lpstr>
      <vt:lpstr>Слайд 7</vt:lpstr>
      <vt:lpstr>Слайд 8</vt:lpstr>
      <vt:lpstr>Слайд 9</vt:lpstr>
      <vt:lpstr>Региональный проект «Учитель будущего»</vt:lpstr>
      <vt:lpstr>Слайд 11</vt:lpstr>
      <vt:lpstr>Слайд 12</vt:lpstr>
      <vt:lpstr>Региональный проект «Успех каждого ребёнка»</vt:lpstr>
      <vt:lpstr>Ключевые показатели  эффективности деятельности ГАПОУ КТиХО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628</cp:revision>
  <dcterms:created xsi:type="dcterms:W3CDTF">2020-03-18T06:38:15Z</dcterms:created>
  <dcterms:modified xsi:type="dcterms:W3CDTF">2021-03-02T07:01:56Z</dcterms:modified>
</cp:coreProperties>
</file>