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2"/>
  </p:notesMasterIdLst>
  <p:sldIdLst>
    <p:sldId id="256" r:id="rId2"/>
    <p:sldId id="30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269" r:id="rId12"/>
    <p:sldId id="311" r:id="rId13"/>
    <p:sldId id="312" r:id="rId14"/>
    <p:sldId id="313" r:id="rId15"/>
    <p:sldId id="314" r:id="rId16"/>
    <p:sldId id="265" r:id="rId17"/>
    <p:sldId id="301" r:id="rId18"/>
    <p:sldId id="296" r:id="rId19"/>
    <p:sldId id="297" r:id="rId20"/>
    <p:sldId id="315" r:id="rId21"/>
    <p:sldId id="316" r:id="rId22"/>
    <p:sldId id="317" r:id="rId23"/>
    <p:sldId id="295" r:id="rId24"/>
    <p:sldId id="318" r:id="rId25"/>
    <p:sldId id="319" r:id="rId26"/>
    <p:sldId id="320" r:id="rId27"/>
    <p:sldId id="321" r:id="rId28"/>
    <p:sldId id="322" r:id="rId29"/>
    <p:sldId id="323" r:id="rId30"/>
    <p:sldId id="286" r:id="rId31"/>
  </p:sldIdLst>
  <p:sldSz cx="9144000" cy="5143500" type="screen16x9"/>
  <p:notesSz cx="6797675" cy="9926638"/>
  <p:embeddedFontLst>
    <p:embeddedFont>
      <p:font typeface="Arial Narrow" panose="020B0606020202030204" pitchFamily="34" charset="0"/>
      <p:regular r:id="rId33"/>
      <p:bold r:id="rId34"/>
      <p:italic r:id="rId35"/>
      <p:boldItalic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PT Sans Narrow" panose="020B0604020202020204" charset="-52"/>
      <p:regular r:id="rId41"/>
      <p:bold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705E9EB-15C4-4294-969D-7D612976262E}">
          <p14:sldIdLst>
            <p14:sldId id="256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269"/>
            <p14:sldId id="311"/>
            <p14:sldId id="312"/>
            <p14:sldId id="313"/>
            <p14:sldId id="314"/>
            <p14:sldId id="265"/>
            <p14:sldId id="301"/>
            <p14:sldId id="296"/>
            <p14:sldId id="297"/>
            <p14:sldId id="315"/>
            <p14:sldId id="316"/>
            <p14:sldId id="317"/>
            <p14:sldId id="295"/>
            <p14:sldId id="318"/>
            <p14:sldId id="319"/>
            <p14:sldId id="320"/>
            <p14:sldId id="321"/>
            <p14:sldId id="322"/>
            <p14:sldId id="323"/>
            <p14:sldId id="28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6CBD"/>
    <a:srgbClr val="278176"/>
    <a:srgbClr val="9AA325"/>
    <a:srgbClr val="1B5B53"/>
    <a:srgbClr val="019ECF"/>
    <a:srgbClr val="D55D90"/>
    <a:srgbClr val="00359E"/>
    <a:srgbClr val="DC76A2"/>
    <a:srgbClr val="D91D57"/>
    <a:srgbClr val="A741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03" autoAdjust="0"/>
  </p:normalViewPr>
  <p:slideViewPr>
    <p:cSldViewPr snapToGrid="0">
      <p:cViewPr varScale="1">
        <p:scale>
          <a:sx n="143" d="100"/>
          <a:sy n="143" d="100"/>
        </p:scale>
        <p:origin x="68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9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52A807-1537-442E-8B09-3B10A25EFDCF}" type="doc">
      <dgm:prSet loTypeId="urn:microsoft.com/office/officeart/2005/8/layout/chevron2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FE9D0598-04CE-4746-802F-1B2DA263E76D}">
      <dgm:prSet phldrT="[Текст]" custT="1"/>
      <dgm:spPr/>
      <dgm:t>
        <a:bodyPr/>
        <a:lstStyle/>
        <a:p>
          <a:pPr marL="7200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1.</a:t>
          </a:r>
        </a:p>
      </dgm:t>
    </dgm:pt>
    <dgm:pt modelId="{7E495958-BDCB-46DF-B191-31AC2B1C50EA}" type="parTrans" cxnId="{4C7FD570-BEA4-4AE8-8F67-9C96362FB0E8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4D00EF-6A87-47E4-BADA-A8173D3F1C14}" type="sibTrans" cxnId="{4C7FD570-BEA4-4AE8-8F67-9C96362FB0E8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543D3E-0ADA-4866-B3F8-749F93718361}">
      <dgm:prSet phldrT="[Текст]" custT="1"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  Наставничество по волонтерскому направлению</a:t>
          </a:r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40D7F0-5601-42AA-9FB7-5F7C823BA76B}" type="parTrans" cxnId="{1597FA35-B46B-4A40-B093-9C7C5A2D04E2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E1DC29-927C-45A3-AEE0-508AF4039553}" type="sibTrans" cxnId="{1597FA35-B46B-4A40-B093-9C7C5A2D04E2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2271BC-0CDC-419E-A6BB-B5D2B2DC91EF}">
      <dgm:prSet phldrT="[Текст]" custT="1"/>
      <dgm:spPr/>
      <dgm:t>
        <a:bodyPr/>
        <a:lstStyle/>
        <a:p>
          <a:pPr marL="7200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2.</a:t>
          </a:r>
        </a:p>
      </dgm:t>
    </dgm:pt>
    <dgm:pt modelId="{DB4A198E-FA59-4CA4-8B93-992181C859BE}" type="parTrans" cxnId="{0AF9FC2B-31F7-46B3-81AC-73B00A000014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05D43CD-8305-4E02-B39E-57F44F7C7CE9}" type="sibTrans" cxnId="{0AF9FC2B-31F7-46B3-81AC-73B00A000014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EBACA4-FCFA-4A0B-B469-77568B86F734}">
      <dgm:prSet phldrT="[Текст]" custT="1"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  Наставничество по направлению «Социальная активность»</a:t>
          </a:r>
        </a:p>
      </dgm:t>
    </dgm:pt>
    <dgm:pt modelId="{150D478C-15B2-4D24-BEC4-FA6B8234868B}" type="parTrans" cxnId="{CB699D8A-A817-4E86-9507-DC54FBFDB565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4357A7-D6E5-4EF6-A30D-34C95EF053F5}" type="sibTrans" cxnId="{CB699D8A-A817-4E86-9507-DC54FBFDB565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4698C8-BDAA-4596-9F22-BD70DA0B4C03}">
      <dgm:prSet custT="1"/>
      <dgm:spPr/>
      <dgm:t>
        <a:bodyPr/>
        <a:lstStyle/>
        <a:p>
          <a:pPr marL="7200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3.</a:t>
          </a:r>
        </a:p>
      </dgm:t>
    </dgm:pt>
    <dgm:pt modelId="{12DD47F2-8D5A-4CA2-8540-F1ADF76CE22E}" type="parTrans" cxnId="{8F2CD213-8B33-4CFD-8D8C-1BAB31A0EE88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AD671DF-C37A-48DF-A2FE-30189901B593}" type="sibTrans" cxnId="{8F2CD213-8B33-4CFD-8D8C-1BAB31A0EE88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A1936C-15D8-4085-B5ED-9673C5AB10C6}">
      <dgm:prSet custT="1"/>
      <dgm:spPr/>
      <dgm:t>
        <a:bodyPr/>
        <a:lstStyle/>
        <a:p>
          <a:pPr marL="7200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4.</a:t>
          </a:r>
        </a:p>
      </dgm:t>
    </dgm:pt>
    <dgm:pt modelId="{5AC378DB-0136-40C2-B9F0-2865920AB1DB}" type="parTrans" cxnId="{01290523-1E99-46E6-ACD9-C959AC6779F6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1A0B3C-32F8-4164-81A3-C5D8AA157CB7}" type="sibTrans" cxnId="{01290523-1E99-46E6-ACD9-C959AC6779F6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0FD977-746F-4DE6-975A-FF37B1B6D8FF}">
      <dgm:prSet custT="1"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  Наставничество по спортивному направлению</a:t>
          </a:r>
        </a:p>
      </dgm:t>
    </dgm:pt>
    <dgm:pt modelId="{6748D981-38D3-4B3D-A75C-C5E7F00F3974}" type="parTrans" cxnId="{328ED5B7-7A1D-4DE6-AFF7-FEDE361DCCE7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1C75B4-66AE-45F5-804E-EBAE6CB8C180}" type="sibTrans" cxnId="{328ED5B7-7A1D-4DE6-AFF7-FEDE361DCCE7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8BEC60-8316-41DE-BA3B-86161971A0E9}">
      <dgm:prSet custT="1"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  Наставничество по направлению «Художественная самодеятельность»</a:t>
          </a:r>
        </a:p>
      </dgm:t>
    </dgm:pt>
    <dgm:pt modelId="{DCDDDE5D-C74D-42CF-80B6-D5FDB4CE186B}" type="sibTrans" cxnId="{16F6EEB3-C9C7-47D8-92A4-5CE65BB5D54E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D0C553-8480-4652-950B-ED0D26673014}" type="parTrans" cxnId="{16F6EEB3-C9C7-47D8-92A4-5CE65BB5D54E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573B7A-046F-4495-A6FD-65F1D4C2D625}" type="pres">
      <dgm:prSet presAssocID="{BB52A807-1537-442E-8B09-3B10A25EFDCF}" presName="linearFlow" presStyleCnt="0">
        <dgm:presLayoutVars>
          <dgm:dir/>
          <dgm:animLvl val="lvl"/>
          <dgm:resizeHandles val="exact"/>
        </dgm:presLayoutVars>
      </dgm:prSet>
      <dgm:spPr/>
    </dgm:pt>
    <dgm:pt modelId="{1BD01493-7BB2-4164-8209-68B496BB9C57}" type="pres">
      <dgm:prSet presAssocID="{FE9D0598-04CE-4746-802F-1B2DA263E76D}" presName="composite" presStyleCnt="0"/>
      <dgm:spPr/>
    </dgm:pt>
    <dgm:pt modelId="{90A621CA-96AE-47C7-95E2-34729396557C}" type="pres">
      <dgm:prSet presAssocID="{FE9D0598-04CE-4746-802F-1B2DA263E76D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CFF559F4-0A72-4C9E-9CFF-86680357895C}" type="pres">
      <dgm:prSet presAssocID="{FE9D0598-04CE-4746-802F-1B2DA263E76D}" presName="descendantText" presStyleLbl="alignAcc1" presStyleIdx="0" presStyleCnt="4" custScaleY="119805">
        <dgm:presLayoutVars>
          <dgm:bulletEnabled val="1"/>
        </dgm:presLayoutVars>
      </dgm:prSet>
      <dgm:spPr/>
    </dgm:pt>
    <dgm:pt modelId="{CDC81DA3-DF69-4F3F-871C-D4C5738999AA}" type="pres">
      <dgm:prSet presAssocID="{4A4D00EF-6A87-47E4-BADA-A8173D3F1C14}" presName="sp" presStyleCnt="0"/>
      <dgm:spPr/>
    </dgm:pt>
    <dgm:pt modelId="{E593AB9C-49F8-4753-8232-34626D3E64A0}" type="pres">
      <dgm:prSet presAssocID="{8C2271BC-0CDC-419E-A6BB-B5D2B2DC91EF}" presName="composite" presStyleCnt="0"/>
      <dgm:spPr/>
    </dgm:pt>
    <dgm:pt modelId="{4DBE88B5-8755-4E51-88CB-4AF926F7850E}" type="pres">
      <dgm:prSet presAssocID="{8C2271BC-0CDC-419E-A6BB-B5D2B2DC91EF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DAD0BE32-BEB7-49DD-B334-ABA41DBFA854}" type="pres">
      <dgm:prSet presAssocID="{8C2271BC-0CDC-419E-A6BB-B5D2B2DC91EF}" presName="descendantText" presStyleLbl="alignAcc1" presStyleIdx="1" presStyleCnt="4" custScaleY="112867">
        <dgm:presLayoutVars>
          <dgm:bulletEnabled val="1"/>
        </dgm:presLayoutVars>
      </dgm:prSet>
      <dgm:spPr/>
    </dgm:pt>
    <dgm:pt modelId="{DD1D3D3A-F5D8-4395-BC12-DF031AB04D16}" type="pres">
      <dgm:prSet presAssocID="{305D43CD-8305-4E02-B39E-57F44F7C7CE9}" presName="sp" presStyleCnt="0"/>
      <dgm:spPr/>
    </dgm:pt>
    <dgm:pt modelId="{134068BB-9730-486A-B672-DBD7F6F4D0B3}" type="pres">
      <dgm:prSet presAssocID="{F94698C8-BDAA-4596-9F22-BD70DA0B4C03}" presName="composite" presStyleCnt="0"/>
      <dgm:spPr/>
    </dgm:pt>
    <dgm:pt modelId="{4036ECBE-A428-40BF-A958-A3654A3DA4CD}" type="pres">
      <dgm:prSet presAssocID="{F94698C8-BDAA-4596-9F22-BD70DA0B4C03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6D1D61ED-1388-488C-8896-9D8FB7DF498F}" type="pres">
      <dgm:prSet presAssocID="{F94698C8-BDAA-4596-9F22-BD70DA0B4C03}" presName="descendantText" presStyleLbl="alignAcc1" presStyleIdx="2" presStyleCnt="4">
        <dgm:presLayoutVars>
          <dgm:bulletEnabled val="1"/>
        </dgm:presLayoutVars>
      </dgm:prSet>
      <dgm:spPr/>
    </dgm:pt>
    <dgm:pt modelId="{1909F361-D81A-4AE7-80C5-51F77EBECF1B}" type="pres">
      <dgm:prSet presAssocID="{FAD671DF-C37A-48DF-A2FE-30189901B593}" presName="sp" presStyleCnt="0"/>
      <dgm:spPr/>
    </dgm:pt>
    <dgm:pt modelId="{86CBF1AE-99F4-4A01-8FF9-2B288AD55ABF}" type="pres">
      <dgm:prSet presAssocID="{E0A1936C-15D8-4085-B5ED-9673C5AB10C6}" presName="composite" presStyleCnt="0"/>
      <dgm:spPr/>
    </dgm:pt>
    <dgm:pt modelId="{2F5DD770-FC86-4945-ACDD-A930CC57C6EC}" type="pres">
      <dgm:prSet presAssocID="{E0A1936C-15D8-4085-B5ED-9673C5AB10C6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642B1F48-A251-47CA-B2A2-1B6DC92867C4}" type="pres">
      <dgm:prSet presAssocID="{E0A1936C-15D8-4085-B5ED-9673C5AB10C6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2C1A3012-CDF0-418C-987E-3FFB1F7560D8}" type="presOf" srcId="{E98BEC60-8316-41DE-BA3B-86161971A0E9}" destId="{642B1F48-A251-47CA-B2A2-1B6DC92867C4}" srcOrd="0" destOrd="0" presId="urn:microsoft.com/office/officeart/2005/8/layout/chevron2"/>
    <dgm:cxn modelId="{8F2CD213-8B33-4CFD-8D8C-1BAB31A0EE88}" srcId="{BB52A807-1537-442E-8B09-3B10A25EFDCF}" destId="{F94698C8-BDAA-4596-9F22-BD70DA0B4C03}" srcOrd="2" destOrd="0" parTransId="{12DD47F2-8D5A-4CA2-8540-F1ADF76CE22E}" sibTransId="{FAD671DF-C37A-48DF-A2FE-30189901B593}"/>
    <dgm:cxn modelId="{01290523-1E99-46E6-ACD9-C959AC6779F6}" srcId="{BB52A807-1537-442E-8B09-3B10A25EFDCF}" destId="{E0A1936C-15D8-4085-B5ED-9673C5AB10C6}" srcOrd="3" destOrd="0" parTransId="{5AC378DB-0136-40C2-B9F0-2865920AB1DB}" sibTransId="{5F1A0B3C-32F8-4164-81A3-C5D8AA157CB7}"/>
    <dgm:cxn modelId="{0AF9FC2B-31F7-46B3-81AC-73B00A000014}" srcId="{BB52A807-1537-442E-8B09-3B10A25EFDCF}" destId="{8C2271BC-0CDC-419E-A6BB-B5D2B2DC91EF}" srcOrd="1" destOrd="0" parTransId="{DB4A198E-FA59-4CA4-8B93-992181C859BE}" sibTransId="{305D43CD-8305-4E02-B39E-57F44F7C7CE9}"/>
    <dgm:cxn modelId="{2F950431-8566-4685-BF79-4CC2E7232AE5}" type="presOf" srcId="{E0A1936C-15D8-4085-B5ED-9673C5AB10C6}" destId="{2F5DD770-FC86-4945-ACDD-A930CC57C6EC}" srcOrd="0" destOrd="0" presId="urn:microsoft.com/office/officeart/2005/8/layout/chevron2"/>
    <dgm:cxn modelId="{1597FA35-B46B-4A40-B093-9C7C5A2D04E2}" srcId="{FE9D0598-04CE-4746-802F-1B2DA263E76D}" destId="{74543D3E-0ADA-4866-B3F8-749F93718361}" srcOrd="0" destOrd="0" parTransId="{8540D7F0-5601-42AA-9FB7-5F7C823BA76B}" sibTransId="{81E1DC29-927C-45A3-AEE0-508AF4039553}"/>
    <dgm:cxn modelId="{8F51396E-2DA3-4A64-9966-5A1DC2CDAA73}" type="presOf" srcId="{F94698C8-BDAA-4596-9F22-BD70DA0B4C03}" destId="{4036ECBE-A428-40BF-A958-A3654A3DA4CD}" srcOrd="0" destOrd="0" presId="urn:microsoft.com/office/officeart/2005/8/layout/chevron2"/>
    <dgm:cxn modelId="{4C7FD570-BEA4-4AE8-8F67-9C96362FB0E8}" srcId="{BB52A807-1537-442E-8B09-3B10A25EFDCF}" destId="{FE9D0598-04CE-4746-802F-1B2DA263E76D}" srcOrd="0" destOrd="0" parTransId="{7E495958-BDCB-46DF-B191-31AC2B1C50EA}" sibTransId="{4A4D00EF-6A87-47E4-BADA-A8173D3F1C14}"/>
    <dgm:cxn modelId="{CB699D8A-A817-4E86-9507-DC54FBFDB565}" srcId="{8C2271BC-0CDC-419E-A6BB-B5D2B2DC91EF}" destId="{08EBACA4-FCFA-4A0B-B469-77568B86F734}" srcOrd="0" destOrd="0" parTransId="{150D478C-15B2-4D24-BEC4-FA6B8234868B}" sibTransId="{D24357A7-D6E5-4EF6-A30D-34C95EF053F5}"/>
    <dgm:cxn modelId="{9BD3DBA3-4737-4508-A110-F84AAC589AF0}" type="presOf" srcId="{A30FD977-746F-4DE6-975A-FF37B1B6D8FF}" destId="{6D1D61ED-1388-488C-8896-9D8FB7DF498F}" srcOrd="0" destOrd="0" presId="urn:microsoft.com/office/officeart/2005/8/layout/chevron2"/>
    <dgm:cxn modelId="{16F6EEB3-C9C7-47D8-92A4-5CE65BB5D54E}" srcId="{E0A1936C-15D8-4085-B5ED-9673C5AB10C6}" destId="{E98BEC60-8316-41DE-BA3B-86161971A0E9}" srcOrd="0" destOrd="0" parTransId="{03D0C553-8480-4652-950B-ED0D26673014}" sibTransId="{DCDDDE5D-C74D-42CF-80B6-D5FDB4CE186B}"/>
    <dgm:cxn modelId="{58672DB6-7838-4AD4-9BFB-FBD6654415DA}" type="presOf" srcId="{BB52A807-1537-442E-8B09-3B10A25EFDCF}" destId="{D3573B7A-046F-4495-A6FD-65F1D4C2D625}" srcOrd="0" destOrd="0" presId="urn:microsoft.com/office/officeart/2005/8/layout/chevron2"/>
    <dgm:cxn modelId="{328ED5B7-7A1D-4DE6-AFF7-FEDE361DCCE7}" srcId="{F94698C8-BDAA-4596-9F22-BD70DA0B4C03}" destId="{A30FD977-746F-4DE6-975A-FF37B1B6D8FF}" srcOrd="0" destOrd="0" parTransId="{6748D981-38D3-4B3D-A75C-C5E7F00F3974}" sibTransId="{181C75B4-66AE-45F5-804E-EBAE6CB8C180}"/>
    <dgm:cxn modelId="{163C68D6-D668-4105-9BAB-6AF742AAA494}" type="presOf" srcId="{08EBACA4-FCFA-4A0B-B469-77568B86F734}" destId="{DAD0BE32-BEB7-49DD-B334-ABA41DBFA854}" srcOrd="0" destOrd="0" presId="urn:microsoft.com/office/officeart/2005/8/layout/chevron2"/>
    <dgm:cxn modelId="{25699EEC-41CB-451F-8201-8397B37B48ED}" type="presOf" srcId="{FE9D0598-04CE-4746-802F-1B2DA263E76D}" destId="{90A621CA-96AE-47C7-95E2-34729396557C}" srcOrd="0" destOrd="0" presId="urn:microsoft.com/office/officeart/2005/8/layout/chevron2"/>
    <dgm:cxn modelId="{087A14EE-A893-49F0-AE8C-8066020E63DC}" type="presOf" srcId="{74543D3E-0ADA-4866-B3F8-749F93718361}" destId="{CFF559F4-0A72-4C9E-9CFF-86680357895C}" srcOrd="0" destOrd="0" presId="urn:microsoft.com/office/officeart/2005/8/layout/chevron2"/>
    <dgm:cxn modelId="{134157F0-319F-46A6-9968-EA01CA01A6EB}" type="presOf" srcId="{8C2271BC-0CDC-419E-A6BB-B5D2B2DC91EF}" destId="{4DBE88B5-8755-4E51-88CB-4AF926F7850E}" srcOrd="0" destOrd="0" presId="urn:microsoft.com/office/officeart/2005/8/layout/chevron2"/>
    <dgm:cxn modelId="{4A968C64-AA11-4870-98AE-A11EFEE5CB77}" type="presParOf" srcId="{D3573B7A-046F-4495-A6FD-65F1D4C2D625}" destId="{1BD01493-7BB2-4164-8209-68B496BB9C57}" srcOrd="0" destOrd="0" presId="urn:microsoft.com/office/officeart/2005/8/layout/chevron2"/>
    <dgm:cxn modelId="{3865D9B1-831B-4655-99AD-F83E4A745F20}" type="presParOf" srcId="{1BD01493-7BB2-4164-8209-68B496BB9C57}" destId="{90A621CA-96AE-47C7-95E2-34729396557C}" srcOrd="0" destOrd="0" presId="urn:microsoft.com/office/officeart/2005/8/layout/chevron2"/>
    <dgm:cxn modelId="{5131EF83-C963-4430-8528-B0A603F9B457}" type="presParOf" srcId="{1BD01493-7BB2-4164-8209-68B496BB9C57}" destId="{CFF559F4-0A72-4C9E-9CFF-86680357895C}" srcOrd="1" destOrd="0" presId="urn:microsoft.com/office/officeart/2005/8/layout/chevron2"/>
    <dgm:cxn modelId="{D10776A7-C66D-4005-A3B1-077AD7AB3690}" type="presParOf" srcId="{D3573B7A-046F-4495-A6FD-65F1D4C2D625}" destId="{CDC81DA3-DF69-4F3F-871C-D4C5738999AA}" srcOrd="1" destOrd="0" presId="urn:microsoft.com/office/officeart/2005/8/layout/chevron2"/>
    <dgm:cxn modelId="{6A5FFD75-1D3F-4F0B-A463-6A30FBA8FCE4}" type="presParOf" srcId="{D3573B7A-046F-4495-A6FD-65F1D4C2D625}" destId="{E593AB9C-49F8-4753-8232-34626D3E64A0}" srcOrd="2" destOrd="0" presId="urn:microsoft.com/office/officeart/2005/8/layout/chevron2"/>
    <dgm:cxn modelId="{8DD415D0-3957-4663-8449-B284F81E6B45}" type="presParOf" srcId="{E593AB9C-49F8-4753-8232-34626D3E64A0}" destId="{4DBE88B5-8755-4E51-88CB-4AF926F7850E}" srcOrd="0" destOrd="0" presId="urn:microsoft.com/office/officeart/2005/8/layout/chevron2"/>
    <dgm:cxn modelId="{E8396327-574D-43F9-99E7-E3533225C217}" type="presParOf" srcId="{E593AB9C-49F8-4753-8232-34626D3E64A0}" destId="{DAD0BE32-BEB7-49DD-B334-ABA41DBFA854}" srcOrd="1" destOrd="0" presId="urn:microsoft.com/office/officeart/2005/8/layout/chevron2"/>
    <dgm:cxn modelId="{628F8717-60ED-497D-8D50-B0F3D1C0A029}" type="presParOf" srcId="{D3573B7A-046F-4495-A6FD-65F1D4C2D625}" destId="{DD1D3D3A-F5D8-4395-BC12-DF031AB04D16}" srcOrd="3" destOrd="0" presId="urn:microsoft.com/office/officeart/2005/8/layout/chevron2"/>
    <dgm:cxn modelId="{4BB7A49F-C571-4048-A11D-77200B181EFA}" type="presParOf" srcId="{D3573B7A-046F-4495-A6FD-65F1D4C2D625}" destId="{134068BB-9730-486A-B672-DBD7F6F4D0B3}" srcOrd="4" destOrd="0" presId="urn:microsoft.com/office/officeart/2005/8/layout/chevron2"/>
    <dgm:cxn modelId="{5CF89811-D068-41A0-9486-BD98D19F412C}" type="presParOf" srcId="{134068BB-9730-486A-B672-DBD7F6F4D0B3}" destId="{4036ECBE-A428-40BF-A958-A3654A3DA4CD}" srcOrd="0" destOrd="0" presId="urn:microsoft.com/office/officeart/2005/8/layout/chevron2"/>
    <dgm:cxn modelId="{86E016C1-DA6B-4963-A2CE-7D749886E589}" type="presParOf" srcId="{134068BB-9730-486A-B672-DBD7F6F4D0B3}" destId="{6D1D61ED-1388-488C-8896-9D8FB7DF498F}" srcOrd="1" destOrd="0" presId="urn:microsoft.com/office/officeart/2005/8/layout/chevron2"/>
    <dgm:cxn modelId="{DF343DA3-6B70-4900-B6E8-361F9C8A14A8}" type="presParOf" srcId="{D3573B7A-046F-4495-A6FD-65F1D4C2D625}" destId="{1909F361-D81A-4AE7-80C5-51F77EBECF1B}" srcOrd="5" destOrd="0" presId="urn:microsoft.com/office/officeart/2005/8/layout/chevron2"/>
    <dgm:cxn modelId="{36EBD651-2535-4E71-A8CE-13D5EBDFC9A3}" type="presParOf" srcId="{D3573B7A-046F-4495-A6FD-65F1D4C2D625}" destId="{86CBF1AE-99F4-4A01-8FF9-2B288AD55ABF}" srcOrd="6" destOrd="0" presId="urn:microsoft.com/office/officeart/2005/8/layout/chevron2"/>
    <dgm:cxn modelId="{B5A54081-AB03-4546-BF11-CA77AF21BA66}" type="presParOf" srcId="{86CBF1AE-99F4-4A01-8FF9-2B288AD55ABF}" destId="{2F5DD770-FC86-4945-ACDD-A930CC57C6EC}" srcOrd="0" destOrd="0" presId="urn:microsoft.com/office/officeart/2005/8/layout/chevron2"/>
    <dgm:cxn modelId="{A66196C6-E5E6-4F5C-BBAB-4A2218A81B56}" type="presParOf" srcId="{86CBF1AE-99F4-4A01-8FF9-2B288AD55ABF}" destId="{642B1F48-A251-47CA-B2A2-1B6DC92867C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52A807-1537-442E-8B09-3B10A25EFDCF}" type="doc">
      <dgm:prSet loTypeId="urn:microsoft.com/office/officeart/2005/8/layout/chevron2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FE9D0598-04CE-4746-802F-1B2DA263E76D}">
      <dgm:prSet phldrT="[Текст]" custT="1"/>
      <dgm:spPr>
        <a:solidFill>
          <a:srgbClr val="D55D90"/>
        </a:solidFill>
        <a:ln>
          <a:solidFill>
            <a:srgbClr val="D55D90"/>
          </a:solidFill>
        </a:ln>
      </dgm:spPr>
      <dgm:t>
        <a:bodyPr/>
        <a:lstStyle/>
        <a:p>
          <a:pPr marL="7200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5.</a:t>
          </a:r>
        </a:p>
      </dgm:t>
    </dgm:pt>
    <dgm:pt modelId="{7E495958-BDCB-46DF-B191-31AC2B1C50EA}" type="parTrans" cxnId="{4C7FD570-BEA4-4AE8-8F67-9C96362FB0E8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4D00EF-6A87-47E4-BADA-A8173D3F1C14}" type="sibTrans" cxnId="{4C7FD570-BEA4-4AE8-8F67-9C96362FB0E8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543D3E-0ADA-4866-B3F8-749F93718361}">
      <dgm:prSet phldrT="[Текст]" custT="1"/>
      <dgm:spPr>
        <a:ln>
          <a:solidFill>
            <a:srgbClr val="D55D90"/>
          </a:solidFill>
        </a:ln>
      </dgm:spPr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  Наставничество по средствам СМИ</a:t>
          </a:r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40D7F0-5601-42AA-9FB7-5F7C823BA76B}" type="parTrans" cxnId="{1597FA35-B46B-4A40-B093-9C7C5A2D04E2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E1DC29-927C-45A3-AEE0-508AF4039553}" type="sibTrans" cxnId="{1597FA35-B46B-4A40-B093-9C7C5A2D04E2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2271BC-0CDC-419E-A6BB-B5D2B2DC91EF}">
      <dgm:prSet phldrT="[Текст]" custT="1"/>
      <dgm:spPr>
        <a:solidFill>
          <a:srgbClr val="FFC000"/>
        </a:solidFill>
        <a:ln>
          <a:solidFill>
            <a:srgbClr val="FFC000"/>
          </a:solidFill>
        </a:ln>
      </dgm:spPr>
      <dgm:t>
        <a:bodyPr/>
        <a:lstStyle/>
        <a:p>
          <a:pPr marL="7200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6.</a:t>
          </a:r>
        </a:p>
      </dgm:t>
    </dgm:pt>
    <dgm:pt modelId="{DB4A198E-FA59-4CA4-8B93-992181C859BE}" type="parTrans" cxnId="{0AF9FC2B-31F7-46B3-81AC-73B00A000014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05D43CD-8305-4E02-B39E-57F44F7C7CE9}" type="sibTrans" cxnId="{0AF9FC2B-31F7-46B3-81AC-73B00A000014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EBACA4-FCFA-4A0B-B469-77568B86F734}">
      <dgm:prSet phldrT="[Текст]" custT="1"/>
      <dgm:spPr>
        <a:ln>
          <a:solidFill>
            <a:srgbClr val="FFC000"/>
          </a:solidFill>
        </a:ln>
      </dgm:spPr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  Наставничество неуспевающих студентов</a:t>
          </a:r>
        </a:p>
      </dgm:t>
    </dgm:pt>
    <dgm:pt modelId="{150D478C-15B2-4D24-BEC4-FA6B8234868B}" type="parTrans" cxnId="{CB699D8A-A817-4E86-9507-DC54FBFDB565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4357A7-D6E5-4EF6-A30D-34C95EF053F5}" type="sibTrans" cxnId="{CB699D8A-A817-4E86-9507-DC54FBFDB565}">
      <dgm:prSet/>
      <dgm:spPr/>
      <dgm:t>
        <a:bodyPr/>
        <a:lstStyle/>
        <a:p>
          <a:pPr marL="72000"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248C9C9-4479-40AD-A8F9-0E78C9C96BF6}">
      <dgm:prSet custT="1"/>
      <dgm:spPr>
        <a:solidFill>
          <a:srgbClr val="019ECF"/>
        </a:solidFill>
        <a:ln>
          <a:solidFill>
            <a:srgbClr val="019ECF"/>
          </a:solidFill>
        </a:ln>
      </dgm:spPr>
      <dgm:t>
        <a:bodyPr/>
        <a:lstStyle/>
        <a:p>
          <a:pPr algn="ctr"/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7.</a:t>
          </a:r>
        </a:p>
      </dgm:t>
    </dgm:pt>
    <dgm:pt modelId="{B645E133-F6FD-4BF1-B76B-B25D6CF415CC}" type="parTrans" cxnId="{119030F1-B802-4300-B58A-2A9D93F8B4BB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8066E0-D25E-49A5-8B6F-AC1324933BA3}" type="sibTrans" cxnId="{119030F1-B802-4300-B58A-2A9D93F8B4BB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C4A475-C7DE-4422-BB3A-6FBEC2622123}">
      <dgm:prSet custT="1"/>
      <dgm:spPr>
        <a:ln>
          <a:solidFill>
            <a:srgbClr val="019ECF"/>
          </a:solidFill>
        </a:ln>
      </dgm:spPr>
      <dgm:t>
        <a:bodyPr/>
        <a:lstStyle/>
        <a:p>
          <a:pPr>
            <a:buNone/>
          </a:pPr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  Наставничество в конкурсах профессионального мастерства</a:t>
          </a:r>
        </a:p>
      </dgm:t>
    </dgm:pt>
    <dgm:pt modelId="{8D2310D0-9EA1-4927-8B85-D5FF24E1906B}" type="parTrans" cxnId="{9FCA89B5-296B-45FC-B967-5A8D3C212008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2460A2-E4C8-4701-992B-6594405064F1}" type="sibTrans" cxnId="{9FCA89B5-296B-45FC-B967-5A8D3C212008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573B7A-046F-4495-A6FD-65F1D4C2D625}" type="pres">
      <dgm:prSet presAssocID="{BB52A807-1537-442E-8B09-3B10A25EFDCF}" presName="linearFlow" presStyleCnt="0">
        <dgm:presLayoutVars>
          <dgm:dir/>
          <dgm:animLvl val="lvl"/>
          <dgm:resizeHandles val="exact"/>
        </dgm:presLayoutVars>
      </dgm:prSet>
      <dgm:spPr/>
    </dgm:pt>
    <dgm:pt modelId="{1BD01493-7BB2-4164-8209-68B496BB9C57}" type="pres">
      <dgm:prSet presAssocID="{FE9D0598-04CE-4746-802F-1B2DA263E76D}" presName="composite" presStyleCnt="0"/>
      <dgm:spPr/>
    </dgm:pt>
    <dgm:pt modelId="{90A621CA-96AE-47C7-95E2-34729396557C}" type="pres">
      <dgm:prSet presAssocID="{FE9D0598-04CE-4746-802F-1B2DA263E76D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CFF559F4-0A72-4C9E-9CFF-86680357895C}" type="pres">
      <dgm:prSet presAssocID="{FE9D0598-04CE-4746-802F-1B2DA263E76D}" presName="descendantText" presStyleLbl="alignAcc1" presStyleIdx="0" presStyleCnt="3" custScaleY="119805" custLinFactNeighborX="0" custLinFactNeighborY="-8224">
        <dgm:presLayoutVars>
          <dgm:bulletEnabled val="1"/>
        </dgm:presLayoutVars>
      </dgm:prSet>
      <dgm:spPr/>
    </dgm:pt>
    <dgm:pt modelId="{CDC81DA3-DF69-4F3F-871C-D4C5738999AA}" type="pres">
      <dgm:prSet presAssocID="{4A4D00EF-6A87-47E4-BADA-A8173D3F1C14}" presName="sp" presStyleCnt="0"/>
      <dgm:spPr/>
    </dgm:pt>
    <dgm:pt modelId="{E593AB9C-49F8-4753-8232-34626D3E64A0}" type="pres">
      <dgm:prSet presAssocID="{8C2271BC-0CDC-419E-A6BB-B5D2B2DC91EF}" presName="composite" presStyleCnt="0"/>
      <dgm:spPr/>
    </dgm:pt>
    <dgm:pt modelId="{4DBE88B5-8755-4E51-88CB-4AF926F7850E}" type="pres">
      <dgm:prSet presAssocID="{8C2271BC-0CDC-419E-A6BB-B5D2B2DC91EF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DAD0BE32-BEB7-49DD-B334-ABA41DBFA854}" type="pres">
      <dgm:prSet presAssocID="{8C2271BC-0CDC-419E-A6BB-B5D2B2DC91EF}" presName="descendantText" presStyleLbl="alignAcc1" presStyleIdx="1" presStyleCnt="3" custScaleY="130512">
        <dgm:presLayoutVars>
          <dgm:bulletEnabled val="1"/>
        </dgm:presLayoutVars>
      </dgm:prSet>
      <dgm:spPr/>
    </dgm:pt>
    <dgm:pt modelId="{40479EB1-0546-4FAC-8679-9A3F6A54BAC3}" type="pres">
      <dgm:prSet presAssocID="{305D43CD-8305-4E02-B39E-57F44F7C7CE9}" presName="sp" presStyleCnt="0"/>
      <dgm:spPr/>
    </dgm:pt>
    <dgm:pt modelId="{46F856BF-8783-4B3C-BD71-2153ADFC6AA8}" type="pres">
      <dgm:prSet presAssocID="{9248C9C9-4479-40AD-A8F9-0E78C9C96BF6}" presName="composite" presStyleCnt="0"/>
      <dgm:spPr/>
    </dgm:pt>
    <dgm:pt modelId="{29FBDC79-A4BC-4ACF-8AC8-F9626951E624}" type="pres">
      <dgm:prSet presAssocID="{9248C9C9-4479-40AD-A8F9-0E78C9C96BF6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57D13333-B3D8-4BB3-8BCF-892D5F8553B7}" type="pres">
      <dgm:prSet presAssocID="{9248C9C9-4479-40AD-A8F9-0E78C9C96BF6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0AF9FC2B-31F7-46B3-81AC-73B00A000014}" srcId="{BB52A807-1537-442E-8B09-3B10A25EFDCF}" destId="{8C2271BC-0CDC-419E-A6BB-B5D2B2DC91EF}" srcOrd="1" destOrd="0" parTransId="{DB4A198E-FA59-4CA4-8B93-992181C859BE}" sibTransId="{305D43CD-8305-4E02-B39E-57F44F7C7CE9}"/>
    <dgm:cxn modelId="{1597FA35-B46B-4A40-B093-9C7C5A2D04E2}" srcId="{FE9D0598-04CE-4746-802F-1B2DA263E76D}" destId="{74543D3E-0ADA-4866-B3F8-749F93718361}" srcOrd="0" destOrd="0" parTransId="{8540D7F0-5601-42AA-9FB7-5F7C823BA76B}" sibTransId="{81E1DC29-927C-45A3-AEE0-508AF4039553}"/>
    <dgm:cxn modelId="{4C7FD570-BEA4-4AE8-8F67-9C96362FB0E8}" srcId="{BB52A807-1537-442E-8B09-3B10A25EFDCF}" destId="{FE9D0598-04CE-4746-802F-1B2DA263E76D}" srcOrd="0" destOrd="0" parTransId="{7E495958-BDCB-46DF-B191-31AC2B1C50EA}" sibTransId="{4A4D00EF-6A87-47E4-BADA-A8173D3F1C14}"/>
    <dgm:cxn modelId="{CB699D8A-A817-4E86-9507-DC54FBFDB565}" srcId="{8C2271BC-0CDC-419E-A6BB-B5D2B2DC91EF}" destId="{08EBACA4-FCFA-4A0B-B469-77568B86F734}" srcOrd="0" destOrd="0" parTransId="{150D478C-15B2-4D24-BEC4-FA6B8234868B}" sibTransId="{D24357A7-D6E5-4EF6-A30D-34C95EF053F5}"/>
    <dgm:cxn modelId="{9FCA89B5-296B-45FC-B967-5A8D3C212008}" srcId="{9248C9C9-4479-40AD-A8F9-0E78C9C96BF6}" destId="{73C4A475-C7DE-4422-BB3A-6FBEC2622123}" srcOrd="0" destOrd="0" parTransId="{8D2310D0-9EA1-4927-8B85-D5FF24E1906B}" sibTransId="{7F2460A2-E4C8-4701-992B-6594405064F1}"/>
    <dgm:cxn modelId="{58672DB6-7838-4AD4-9BFB-FBD6654415DA}" type="presOf" srcId="{BB52A807-1537-442E-8B09-3B10A25EFDCF}" destId="{D3573B7A-046F-4495-A6FD-65F1D4C2D625}" srcOrd="0" destOrd="0" presId="urn:microsoft.com/office/officeart/2005/8/layout/chevron2"/>
    <dgm:cxn modelId="{163C68D6-D668-4105-9BAB-6AF742AAA494}" type="presOf" srcId="{08EBACA4-FCFA-4A0B-B469-77568B86F734}" destId="{DAD0BE32-BEB7-49DD-B334-ABA41DBFA854}" srcOrd="0" destOrd="0" presId="urn:microsoft.com/office/officeart/2005/8/layout/chevron2"/>
    <dgm:cxn modelId="{AB114BDF-88E8-4FEF-B2A8-6957EDA403F1}" type="presOf" srcId="{9248C9C9-4479-40AD-A8F9-0E78C9C96BF6}" destId="{29FBDC79-A4BC-4ACF-8AC8-F9626951E624}" srcOrd="0" destOrd="0" presId="urn:microsoft.com/office/officeart/2005/8/layout/chevron2"/>
    <dgm:cxn modelId="{25699EEC-41CB-451F-8201-8397B37B48ED}" type="presOf" srcId="{FE9D0598-04CE-4746-802F-1B2DA263E76D}" destId="{90A621CA-96AE-47C7-95E2-34729396557C}" srcOrd="0" destOrd="0" presId="urn:microsoft.com/office/officeart/2005/8/layout/chevron2"/>
    <dgm:cxn modelId="{087A14EE-A893-49F0-AE8C-8066020E63DC}" type="presOf" srcId="{74543D3E-0ADA-4866-B3F8-749F93718361}" destId="{CFF559F4-0A72-4C9E-9CFF-86680357895C}" srcOrd="0" destOrd="0" presId="urn:microsoft.com/office/officeart/2005/8/layout/chevron2"/>
    <dgm:cxn modelId="{134157F0-319F-46A6-9968-EA01CA01A6EB}" type="presOf" srcId="{8C2271BC-0CDC-419E-A6BB-B5D2B2DC91EF}" destId="{4DBE88B5-8755-4E51-88CB-4AF926F7850E}" srcOrd="0" destOrd="0" presId="urn:microsoft.com/office/officeart/2005/8/layout/chevron2"/>
    <dgm:cxn modelId="{119030F1-B802-4300-B58A-2A9D93F8B4BB}" srcId="{BB52A807-1537-442E-8B09-3B10A25EFDCF}" destId="{9248C9C9-4479-40AD-A8F9-0E78C9C96BF6}" srcOrd="2" destOrd="0" parTransId="{B645E133-F6FD-4BF1-B76B-B25D6CF415CC}" sibTransId="{4F8066E0-D25E-49A5-8B6F-AC1324933BA3}"/>
    <dgm:cxn modelId="{A88B8BFF-DE9D-44C2-96A1-386DF2A14F10}" type="presOf" srcId="{73C4A475-C7DE-4422-BB3A-6FBEC2622123}" destId="{57D13333-B3D8-4BB3-8BCF-892D5F8553B7}" srcOrd="0" destOrd="0" presId="urn:microsoft.com/office/officeart/2005/8/layout/chevron2"/>
    <dgm:cxn modelId="{4A968C64-AA11-4870-98AE-A11EFEE5CB77}" type="presParOf" srcId="{D3573B7A-046F-4495-A6FD-65F1D4C2D625}" destId="{1BD01493-7BB2-4164-8209-68B496BB9C57}" srcOrd="0" destOrd="0" presId="urn:microsoft.com/office/officeart/2005/8/layout/chevron2"/>
    <dgm:cxn modelId="{3865D9B1-831B-4655-99AD-F83E4A745F20}" type="presParOf" srcId="{1BD01493-7BB2-4164-8209-68B496BB9C57}" destId="{90A621CA-96AE-47C7-95E2-34729396557C}" srcOrd="0" destOrd="0" presId="urn:microsoft.com/office/officeart/2005/8/layout/chevron2"/>
    <dgm:cxn modelId="{5131EF83-C963-4430-8528-B0A603F9B457}" type="presParOf" srcId="{1BD01493-7BB2-4164-8209-68B496BB9C57}" destId="{CFF559F4-0A72-4C9E-9CFF-86680357895C}" srcOrd="1" destOrd="0" presId="urn:microsoft.com/office/officeart/2005/8/layout/chevron2"/>
    <dgm:cxn modelId="{D10776A7-C66D-4005-A3B1-077AD7AB3690}" type="presParOf" srcId="{D3573B7A-046F-4495-A6FD-65F1D4C2D625}" destId="{CDC81DA3-DF69-4F3F-871C-D4C5738999AA}" srcOrd="1" destOrd="0" presId="urn:microsoft.com/office/officeart/2005/8/layout/chevron2"/>
    <dgm:cxn modelId="{6A5FFD75-1D3F-4F0B-A463-6A30FBA8FCE4}" type="presParOf" srcId="{D3573B7A-046F-4495-A6FD-65F1D4C2D625}" destId="{E593AB9C-49F8-4753-8232-34626D3E64A0}" srcOrd="2" destOrd="0" presId="urn:microsoft.com/office/officeart/2005/8/layout/chevron2"/>
    <dgm:cxn modelId="{8DD415D0-3957-4663-8449-B284F81E6B45}" type="presParOf" srcId="{E593AB9C-49F8-4753-8232-34626D3E64A0}" destId="{4DBE88B5-8755-4E51-88CB-4AF926F7850E}" srcOrd="0" destOrd="0" presId="urn:microsoft.com/office/officeart/2005/8/layout/chevron2"/>
    <dgm:cxn modelId="{E8396327-574D-43F9-99E7-E3533225C217}" type="presParOf" srcId="{E593AB9C-49F8-4753-8232-34626D3E64A0}" destId="{DAD0BE32-BEB7-49DD-B334-ABA41DBFA854}" srcOrd="1" destOrd="0" presId="urn:microsoft.com/office/officeart/2005/8/layout/chevron2"/>
    <dgm:cxn modelId="{4B434368-6C6C-4701-B519-EEA89F9F7F95}" type="presParOf" srcId="{D3573B7A-046F-4495-A6FD-65F1D4C2D625}" destId="{40479EB1-0546-4FAC-8679-9A3F6A54BAC3}" srcOrd="3" destOrd="0" presId="urn:microsoft.com/office/officeart/2005/8/layout/chevron2"/>
    <dgm:cxn modelId="{FA589EB5-DC41-4444-B555-FCCDD9E21B10}" type="presParOf" srcId="{D3573B7A-046F-4495-A6FD-65F1D4C2D625}" destId="{46F856BF-8783-4B3C-BD71-2153ADFC6AA8}" srcOrd="4" destOrd="0" presId="urn:microsoft.com/office/officeart/2005/8/layout/chevron2"/>
    <dgm:cxn modelId="{D961EDCD-4F6A-477B-A4FF-0119CEB17D46}" type="presParOf" srcId="{46F856BF-8783-4B3C-BD71-2153ADFC6AA8}" destId="{29FBDC79-A4BC-4ACF-8AC8-F9626951E624}" srcOrd="0" destOrd="0" presId="urn:microsoft.com/office/officeart/2005/8/layout/chevron2"/>
    <dgm:cxn modelId="{56F114CB-E557-471A-95DD-6D8BFFD43DEC}" type="presParOf" srcId="{46F856BF-8783-4B3C-BD71-2153ADFC6AA8}" destId="{57D13333-B3D8-4BB3-8BCF-892D5F8553B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A621CA-96AE-47C7-95E2-34729396557C}">
      <dsp:nvSpPr>
        <dsp:cNvPr id="0" name=""/>
        <dsp:cNvSpPr/>
      </dsp:nvSpPr>
      <dsp:spPr>
        <a:xfrm rot="5400000">
          <a:off x="-95365" y="137583"/>
          <a:ext cx="635768" cy="445037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7200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1.</a:t>
          </a:r>
        </a:p>
      </dsp:txBody>
      <dsp:txXfrm rot="-5400000">
        <a:off x="1" y="264737"/>
        <a:ext cx="445037" cy="190731"/>
      </dsp:txXfrm>
    </dsp:sp>
    <dsp:sp modelId="{CFF559F4-0A72-4C9E-9CFF-86680357895C}">
      <dsp:nvSpPr>
        <dsp:cNvPr id="0" name=""/>
        <dsp:cNvSpPr/>
      </dsp:nvSpPr>
      <dsp:spPr>
        <a:xfrm rot="5400000">
          <a:off x="2302365" y="-1856032"/>
          <a:ext cx="495093" cy="420974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72000" lvl="1" indent="-11430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 Наставничество по волонтерскому направлению</a:t>
          </a:r>
          <a:endParaRPr lang="ru-RU" sz="1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445037" y="25464"/>
        <a:ext cx="4185581" cy="446757"/>
      </dsp:txXfrm>
    </dsp:sp>
    <dsp:sp modelId="{4DBE88B5-8755-4E51-88CB-4AF926F7850E}">
      <dsp:nvSpPr>
        <dsp:cNvPr id="0" name=""/>
        <dsp:cNvSpPr/>
      </dsp:nvSpPr>
      <dsp:spPr>
        <a:xfrm rot="5400000">
          <a:off x="-95365" y="640384"/>
          <a:ext cx="635768" cy="445037"/>
        </a:xfrm>
        <a:prstGeom prst="chevron">
          <a:avLst/>
        </a:prstGeom>
        <a:solidFill>
          <a:schemeClr val="accent3">
            <a:hueOff val="-3327773"/>
            <a:satOff val="28205"/>
            <a:lumOff val="2810"/>
            <a:alphaOff val="0"/>
          </a:schemeClr>
        </a:solidFill>
        <a:ln w="25400" cap="flat" cmpd="sng" algn="ctr">
          <a:solidFill>
            <a:schemeClr val="accent3">
              <a:hueOff val="-3327773"/>
              <a:satOff val="28205"/>
              <a:lumOff val="281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7200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2.</a:t>
          </a:r>
        </a:p>
      </dsp:txBody>
      <dsp:txXfrm rot="-5400000">
        <a:off x="1" y="767538"/>
        <a:ext cx="445037" cy="190731"/>
      </dsp:txXfrm>
    </dsp:sp>
    <dsp:sp modelId="{DAD0BE32-BEB7-49DD-B334-ABA41DBFA854}">
      <dsp:nvSpPr>
        <dsp:cNvPr id="0" name=""/>
        <dsp:cNvSpPr/>
      </dsp:nvSpPr>
      <dsp:spPr>
        <a:xfrm rot="5400000">
          <a:off x="2316701" y="-1353230"/>
          <a:ext cx="466421" cy="420974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-3327773"/>
              <a:satOff val="28205"/>
              <a:lumOff val="281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72000" lvl="1" indent="-11430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 Наставничество по направлению «Социальная активность»</a:t>
          </a:r>
        </a:p>
      </dsp:txBody>
      <dsp:txXfrm rot="-5400000">
        <a:off x="445038" y="541202"/>
        <a:ext cx="4186980" cy="420883"/>
      </dsp:txXfrm>
    </dsp:sp>
    <dsp:sp modelId="{4036ECBE-A428-40BF-A958-A3654A3DA4CD}">
      <dsp:nvSpPr>
        <dsp:cNvPr id="0" name=""/>
        <dsp:cNvSpPr/>
      </dsp:nvSpPr>
      <dsp:spPr>
        <a:xfrm rot="5400000">
          <a:off x="-95365" y="1116599"/>
          <a:ext cx="635768" cy="445037"/>
        </a:xfrm>
        <a:prstGeom prst="chevron">
          <a:avLst/>
        </a:prstGeom>
        <a:solidFill>
          <a:schemeClr val="accent3">
            <a:hueOff val="-6655546"/>
            <a:satOff val="56410"/>
            <a:lumOff val="5621"/>
            <a:alphaOff val="0"/>
          </a:schemeClr>
        </a:solidFill>
        <a:ln w="25400" cap="flat" cmpd="sng" algn="ctr">
          <a:solidFill>
            <a:schemeClr val="accent3">
              <a:hueOff val="-6655546"/>
              <a:satOff val="56410"/>
              <a:lumOff val="56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7200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3.</a:t>
          </a:r>
        </a:p>
      </dsp:txBody>
      <dsp:txXfrm rot="-5400000">
        <a:off x="1" y="1243753"/>
        <a:ext cx="445037" cy="190731"/>
      </dsp:txXfrm>
    </dsp:sp>
    <dsp:sp modelId="{6D1D61ED-1388-488C-8896-9D8FB7DF498F}">
      <dsp:nvSpPr>
        <dsp:cNvPr id="0" name=""/>
        <dsp:cNvSpPr/>
      </dsp:nvSpPr>
      <dsp:spPr>
        <a:xfrm rot="5400000">
          <a:off x="2343287" y="-877015"/>
          <a:ext cx="413249" cy="420974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-6655546"/>
              <a:satOff val="56410"/>
              <a:lumOff val="56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72000" lvl="1" indent="-11430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 Наставничество по спортивному направлению</a:t>
          </a:r>
        </a:p>
      </dsp:txBody>
      <dsp:txXfrm rot="-5400000">
        <a:off x="445038" y="1041407"/>
        <a:ext cx="4189576" cy="372903"/>
      </dsp:txXfrm>
    </dsp:sp>
    <dsp:sp modelId="{2F5DD770-FC86-4945-ACDD-A930CC57C6EC}">
      <dsp:nvSpPr>
        <dsp:cNvPr id="0" name=""/>
        <dsp:cNvSpPr/>
      </dsp:nvSpPr>
      <dsp:spPr>
        <a:xfrm rot="5400000">
          <a:off x="-95365" y="1592814"/>
          <a:ext cx="635768" cy="445037"/>
        </a:xfrm>
        <a:prstGeom prst="chevron">
          <a:avLst/>
        </a:prstGeom>
        <a:solidFill>
          <a:schemeClr val="accent3">
            <a:hueOff val="-9983318"/>
            <a:satOff val="84615"/>
            <a:lumOff val="8431"/>
            <a:alphaOff val="0"/>
          </a:schemeClr>
        </a:solidFill>
        <a:ln w="25400" cap="flat" cmpd="sng" algn="ctr">
          <a:solidFill>
            <a:schemeClr val="accent3">
              <a:hueOff val="-9983318"/>
              <a:satOff val="84615"/>
              <a:lumOff val="84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7200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4.</a:t>
          </a:r>
        </a:p>
      </dsp:txBody>
      <dsp:txXfrm rot="-5400000">
        <a:off x="1" y="1719968"/>
        <a:ext cx="445037" cy="190731"/>
      </dsp:txXfrm>
    </dsp:sp>
    <dsp:sp modelId="{642B1F48-A251-47CA-B2A2-1B6DC92867C4}">
      <dsp:nvSpPr>
        <dsp:cNvPr id="0" name=""/>
        <dsp:cNvSpPr/>
      </dsp:nvSpPr>
      <dsp:spPr>
        <a:xfrm rot="5400000">
          <a:off x="2343287" y="-400801"/>
          <a:ext cx="413249" cy="420974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-9983318"/>
              <a:satOff val="84615"/>
              <a:lumOff val="84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72000" lvl="1" indent="-11430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 Наставничество по направлению «Художественная самодеятельность»</a:t>
          </a:r>
        </a:p>
      </dsp:txBody>
      <dsp:txXfrm rot="-5400000">
        <a:off x="445038" y="1517621"/>
        <a:ext cx="4189576" cy="3729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A621CA-96AE-47C7-95E2-34729396557C}">
      <dsp:nvSpPr>
        <dsp:cNvPr id="0" name=""/>
        <dsp:cNvSpPr/>
      </dsp:nvSpPr>
      <dsp:spPr>
        <a:xfrm rot="5400000">
          <a:off x="-94683" y="136702"/>
          <a:ext cx="631223" cy="441856"/>
        </a:xfrm>
        <a:prstGeom prst="chevron">
          <a:avLst/>
        </a:prstGeom>
        <a:solidFill>
          <a:srgbClr val="D55D90"/>
        </a:solidFill>
        <a:ln w="25400" cap="flat" cmpd="sng" algn="ctr">
          <a:solidFill>
            <a:srgbClr val="D55D9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7200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5.</a:t>
          </a:r>
        </a:p>
      </dsp:txBody>
      <dsp:txXfrm rot="-5400000">
        <a:off x="1" y="262946"/>
        <a:ext cx="441856" cy="189367"/>
      </dsp:txXfrm>
    </dsp:sp>
    <dsp:sp modelId="{CFF559F4-0A72-4C9E-9CFF-86680357895C}">
      <dsp:nvSpPr>
        <dsp:cNvPr id="0" name=""/>
        <dsp:cNvSpPr/>
      </dsp:nvSpPr>
      <dsp:spPr>
        <a:xfrm rot="5400000">
          <a:off x="2302415" y="-1860558"/>
          <a:ext cx="491812" cy="42129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D55D9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72000" lvl="1" indent="-11430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 Наставничество по средствам СМИ</a:t>
          </a:r>
          <a:endParaRPr lang="ru-RU" sz="1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441856" y="24009"/>
        <a:ext cx="4188922" cy="443796"/>
      </dsp:txXfrm>
    </dsp:sp>
    <dsp:sp modelId="{4DBE88B5-8755-4E51-88CB-4AF926F7850E}">
      <dsp:nvSpPr>
        <dsp:cNvPr id="0" name=""/>
        <dsp:cNvSpPr/>
      </dsp:nvSpPr>
      <dsp:spPr>
        <a:xfrm rot="5400000">
          <a:off x="-94683" y="614942"/>
          <a:ext cx="631223" cy="441856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7200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6.</a:t>
          </a:r>
        </a:p>
      </dsp:txBody>
      <dsp:txXfrm rot="-5400000">
        <a:off x="1" y="741186"/>
        <a:ext cx="441856" cy="189367"/>
      </dsp:txXfrm>
    </dsp:sp>
    <dsp:sp modelId="{DAD0BE32-BEB7-49DD-B334-ABA41DBFA854}">
      <dsp:nvSpPr>
        <dsp:cNvPr id="0" name=""/>
        <dsp:cNvSpPr/>
      </dsp:nvSpPr>
      <dsp:spPr>
        <a:xfrm rot="5400000">
          <a:off x="2280579" y="-1381058"/>
          <a:ext cx="535484" cy="42129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72000" lvl="1" indent="-11430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 Наставничество неуспевающих студентов</a:t>
          </a:r>
        </a:p>
      </dsp:txBody>
      <dsp:txXfrm rot="-5400000">
        <a:off x="441856" y="483805"/>
        <a:ext cx="4186790" cy="483204"/>
      </dsp:txXfrm>
    </dsp:sp>
    <dsp:sp modelId="{29FBDC79-A4BC-4ACF-8AC8-F9626951E624}">
      <dsp:nvSpPr>
        <dsp:cNvPr id="0" name=""/>
        <dsp:cNvSpPr/>
      </dsp:nvSpPr>
      <dsp:spPr>
        <a:xfrm rot="5400000">
          <a:off x="-94683" y="1030587"/>
          <a:ext cx="631223" cy="441856"/>
        </a:xfrm>
        <a:prstGeom prst="chevron">
          <a:avLst/>
        </a:prstGeom>
        <a:solidFill>
          <a:srgbClr val="019ECF"/>
        </a:solidFill>
        <a:ln w="25400" cap="flat" cmpd="sng" algn="ctr">
          <a:solidFill>
            <a:srgbClr val="019EC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7.</a:t>
          </a:r>
        </a:p>
      </dsp:txBody>
      <dsp:txXfrm rot="-5400000">
        <a:off x="1" y="1156831"/>
        <a:ext cx="441856" cy="189367"/>
      </dsp:txXfrm>
    </dsp:sp>
    <dsp:sp modelId="{57D13333-B3D8-4BB3-8BCF-892D5F8553B7}">
      <dsp:nvSpPr>
        <dsp:cNvPr id="0" name=""/>
        <dsp:cNvSpPr/>
      </dsp:nvSpPr>
      <dsp:spPr>
        <a:xfrm rot="5400000">
          <a:off x="2343174" y="-965413"/>
          <a:ext cx="410295" cy="42129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9EC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 Наставничество в конкурсах профессионального мастерства</a:t>
          </a:r>
        </a:p>
      </dsp:txBody>
      <dsp:txXfrm rot="-5400000">
        <a:off x="441857" y="955933"/>
        <a:ext cx="4192901" cy="3702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3156773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6e9846e4f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6e9846e4f3_0_0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387465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395866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6e9846e4f3_1_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6e9846e4f3_1_12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836652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015817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278102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052115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855545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6e9846e4f3_1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4813" y="687388"/>
            <a:ext cx="6108700" cy="34353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6e9846e4f3_1_27:notes"/>
          <p:cNvSpPr txBox="1">
            <a:spLocks noGrp="1"/>
          </p:cNvSpPr>
          <p:nvPr>
            <p:ph type="body" idx="1"/>
          </p:nvPr>
        </p:nvSpPr>
        <p:spPr>
          <a:xfrm>
            <a:off x="691886" y="4352430"/>
            <a:ext cx="5535088" cy="4123354"/>
          </a:xfrm>
          <a:prstGeom prst="rect">
            <a:avLst/>
          </a:prstGeom>
        </p:spPr>
        <p:txBody>
          <a:bodyPr spcFirstLastPara="1" wrap="square" lIns="91864" tIns="91864" rIns="91864" bIns="91864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982451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6e9846e4f3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2713" y="746125"/>
            <a:ext cx="6632575" cy="3730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6e9846e4f3_0_17:notes"/>
          <p:cNvSpPr txBox="1">
            <a:spLocks noGrp="1"/>
          </p:cNvSpPr>
          <p:nvPr>
            <p:ph type="body" idx="1"/>
          </p:nvPr>
        </p:nvSpPr>
        <p:spPr>
          <a:xfrm>
            <a:off x="685801" y="4724956"/>
            <a:ext cx="5486400" cy="4476274"/>
          </a:xfrm>
          <a:prstGeom prst="rect">
            <a:avLst/>
          </a:prstGeom>
        </p:spPr>
        <p:txBody>
          <a:bodyPr spcFirstLastPara="1" wrap="square" lIns="91864" tIns="91864" rIns="91864" bIns="91864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181089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6e9846e4f3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2713" y="746125"/>
            <a:ext cx="6632575" cy="3730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6e9846e4f3_0_17:notes"/>
          <p:cNvSpPr txBox="1">
            <a:spLocks noGrp="1"/>
          </p:cNvSpPr>
          <p:nvPr>
            <p:ph type="body" idx="1"/>
          </p:nvPr>
        </p:nvSpPr>
        <p:spPr>
          <a:xfrm>
            <a:off x="685801" y="4724956"/>
            <a:ext cx="5486400" cy="4476274"/>
          </a:xfrm>
          <a:prstGeom prst="rect">
            <a:avLst/>
          </a:prstGeom>
        </p:spPr>
        <p:txBody>
          <a:bodyPr spcFirstLastPara="1" wrap="square" lIns="91864" tIns="91864" rIns="91864" bIns="91864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973581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6e9846e4f3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2713" y="746125"/>
            <a:ext cx="6632575" cy="3730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6e9846e4f3_0_17:notes"/>
          <p:cNvSpPr txBox="1">
            <a:spLocks noGrp="1"/>
          </p:cNvSpPr>
          <p:nvPr>
            <p:ph type="body" idx="1"/>
          </p:nvPr>
        </p:nvSpPr>
        <p:spPr>
          <a:xfrm>
            <a:off x="685801" y="4724956"/>
            <a:ext cx="5486400" cy="4476274"/>
          </a:xfrm>
          <a:prstGeom prst="rect">
            <a:avLst/>
          </a:prstGeom>
        </p:spPr>
        <p:txBody>
          <a:bodyPr spcFirstLastPara="1" wrap="square" lIns="91864" tIns="91864" rIns="91864" bIns="91864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52675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535319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526823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419541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477225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047421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207878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404752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651597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970624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243200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76211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829057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6e9846e4f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6e9846e4f3_0_0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39631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6e9846e4f3_1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6e9846e4f3_1_57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44092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2392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838200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151874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012470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e9846e4f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e9846e4f3_0_9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04458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hyperlink" Target="http://www.samgk.ru" TargetMode="External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0" Type="http://schemas.openxmlformats.org/officeDocument/2006/relationships/diagramData" Target="../diagrams/data2.xml"/><Relationship Id="rId4" Type="http://schemas.openxmlformats.org/officeDocument/2006/relationships/image" Target="../media/image1.png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/" TargetMode="External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/" TargetMode="External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1.jp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samgk.ru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gk.ru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hyperlink" Target="http://www.samgk.ru" TargetMode="Externa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10" Type="http://schemas.microsoft.com/office/2007/relationships/hdphoto" Target="../media/hdphoto3.wdp"/><Relationship Id="rId4" Type="http://schemas.openxmlformats.org/officeDocument/2006/relationships/image" Target="../media/image1.png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/>
        </p:nvSpPr>
        <p:spPr>
          <a:xfrm>
            <a:off x="482156" y="1585463"/>
            <a:ext cx="7836600" cy="18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24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Достижение декомпозированных показателей и результатов национальных проектов «Образование» и «Демография» </a:t>
            </a:r>
          </a:p>
          <a:p>
            <a:pPr lvl="0"/>
            <a:r>
              <a:rPr lang="ru-RU" sz="24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ГАПОУ «СГК» на 2021 г.</a:t>
            </a:r>
            <a:endParaRPr sz="44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8850" y="0"/>
            <a:ext cx="1718925" cy="12147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2409477" y="3769726"/>
            <a:ext cx="6421515" cy="660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Краснопевцева Наталья Анатольевна</a:t>
            </a: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5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заместитель д</a:t>
            </a:r>
            <a:r>
              <a:rPr lang="ru" sz="15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иректора по развитию и инновационной деятельности</a:t>
            </a:r>
            <a:endParaRPr sz="15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 b="1" dirty="0">
              <a:solidFill>
                <a:srgbClr val="2A399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324212"/>
              </p:ext>
            </p:extLst>
          </p:nvPr>
        </p:nvGraphicFramePr>
        <p:xfrm>
          <a:off x="956978" y="1928550"/>
          <a:ext cx="7022698" cy="11902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701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32034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обучающихся в профессиональных образовательных организациях, вовлеченных в различные формы наставничества, процент</a:t>
                      </a: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881110" y="1089750"/>
            <a:ext cx="644574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Работа по выявлению, поддержке и развитию одаренности, профориентационная работа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02CC18-4798-4B74-B6ED-58CC4A79F9B9}"/>
              </a:ext>
            </a:extLst>
          </p:cNvPr>
          <p:cNvSpPr txBox="1"/>
          <p:nvPr/>
        </p:nvSpPr>
        <p:spPr>
          <a:xfrm>
            <a:off x="3484064" y="3406233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2020 г . – 30%</a:t>
            </a:r>
            <a:endParaRPr lang="ru-RU" sz="2000" b="1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9306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6"/>
          <p:cNvSpPr txBox="1"/>
          <p:nvPr/>
        </p:nvSpPr>
        <p:spPr>
          <a:xfrm>
            <a:off x="198850" y="4559051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234" name="Google Shape;234;p26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35" name="Google Shape;235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85136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97;p22">
            <a:extLst>
              <a:ext uri="{FF2B5EF4-FFF2-40B4-BE49-F238E27FC236}">
                <a16:creationId xmlns:a16="http://schemas.microsoft.com/office/drawing/2014/main" id="{6848C635-0F0C-41E6-925D-179649F62204}"/>
              </a:ext>
            </a:extLst>
          </p:cNvPr>
          <p:cNvSpPr txBox="1">
            <a:spLocks/>
          </p:cNvSpPr>
          <p:nvPr/>
        </p:nvSpPr>
        <p:spPr>
          <a:xfrm>
            <a:off x="2106965" y="411090"/>
            <a:ext cx="7505700" cy="71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ru-RU" sz="1800" b="1" dirty="0">
                <a:solidFill>
                  <a:srgbClr val="00359E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Наставничество</a:t>
            </a: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8C90DC4D-F15E-4F02-95F7-852D5BA7AA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6658953"/>
              </p:ext>
            </p:extLst>
          </p:nvPr>
        </p:nvGraphicFramePr>
        <p:xfrm>
          <a:off x="1981876" y="871038"/>
          <a:ext cx="4654787" cy="2134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521DDFD1-1D92-4BE1-976A-CD99043913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9770540"/>
              </p:ext>
            </p:extLst>
          </p:nvPr>
        </p:nvGraphicFramePr>
        <p:xfrm>
          <a:off x="1981876" y="2840708"/>
          <a:ext cx="4654787" cy="1568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545708"/>
              </p:ext>
            </p:extLst>
          </p:nvPr>
        </p:nvGraphicFramePr>
        <p:xfrm>
          <a:off x="956978" y="1928550"/>
          <a:ext cx="7022698" cy="11902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701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32034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Регистрация </a:t>
                      </a:r>
                      <a:r>
                        <a:rPr lang="ru-RU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участников на Молодежный форум Приволжского федерального округа «Иволга» 2021 года, человек</a:t>
                      </a: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881110" y="1089750"/>
            <a:ext cx="644574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Работа по выявлению, поддержке и развитию одаренности, профориентационная работа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</p:spTree>
    <p:extLst>
      <p:ext uri="{BB962C8B-B14F-4D97-AF65-F5344CB8AC3E}">
        <p14:creationId xmlns:p14="http://schemas.microsoft.com/office/powerpoint/2010/main" val="17261456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309313"/>
              </p:ext>
            </p:extLst>
          </p:nvPr>
        </p:nvGraphicFramePr>
        <p:xfrm>
          <a:off x="956978" y="1928550"/>
          <a:ext cx="7022698" cy="15254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701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32034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студентов профессиональных образовательных организаций, принимающих участие в конкурсе по присуждению премии в области профессионального образования «Студент года» в 2021 году, от общего количества студентов очной формы обучения, процент</a:t>
                      </a: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881110" y="1089750"/>
            <a:ext cx="644574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Работа по выявлению, поддержке и развитию одаренности, профориентационная работа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02CC18-4798-4B74-B6ED-58CC4A79F9B9}"/>
              </a:ext>
            </a:extLst>
          </p:cNvPr>
          <p:cNvSpPr txBox="1"/>
          <p:nvPr/>
        </p:nvSpPr>
        <p:spPr>
          <a:xfrm>
            <a:off x="3524675" y="3674415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1% - 35 чел. </a:t>
            </a:r>
            <a:endParaRPr lang="ru-RU" sz="2000" b="1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885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319806"/>
              </p:ext>
            </p:extLst>
          </p:nvPr>
        </p:nvGraphicFramePr>
        <p:xfrm>
          <a:off x="956978" y="1928550"/>
          <a:ext cx="7022698" cy="11902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701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32034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Наличие высокоскоростного Интернет-соединения: не менее 100 Мбит/с – для городских, 50 Мбит/с – для сельских</a:t>
                      </a: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881110" y="1089750"/>
            <a:ext cx="644574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Работа по созданию цифровой образовательной среды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</p:spTree>
    <p:extLst>
      <p:ext uri="{BB962C8B-B14F-4D97-AF65-F5344CB8AC3E}">
        <p14:creationId xmlns:p14="http://schemas.microsoft.com/office/powerpoint/2010/main" val="8578060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018198"/>
              </p:ext>
            </p:extLst>
          </p:nvPr>
        </p:nvGraphicFramePr>
        <p:xfrm>
          <a:off x="970327" y="1954770"/>
          <a:ext cx="7022698" cy="13578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701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320348">
                <a:tc>
                  <a:txBody>
                    <a:bodyPr/>
                    <a:lstStyle/>
                    <a:p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Осуществление образовательной деятельности с использованием федеральной информационно-сервисной платформы цифровой образовательной среды «Элемент»</a:t>
                      </a: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881110" y="1089750"/>
            <a:ext cx="644574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Работа по созданию цифровой образовательной среды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</p:spTree>
    <p:extLst>
      <p:ext uri="{BB962C8B-B14F-4D97-AF65-F5344CB8AC3E}">
        <p14:creationId xmlns:p14="http://schemas.microsoft.com/office/powerpoint/2010/main" val="32067674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Прямоугольник 126">
            <a:extLst>
              <a:ext uri="{FF2B5EF4-FFF2-40B4-BE49-F238E27FC236}">
                <a16:creationId xmlns:a16="http://schemas.microsoft.com/office/drawing/2014/main" id="{24AC0CEB-9A82-4E95-A26F-4C6447FFC5C4}"/>
              </a:ext>
            </a:extLst>
          </p:cNvPr>
          <p:cNvSpPr/>
          <p:nvPr/>
        </p:nvSpPr>
        <p:spPr>
          <a:xfrm>
            <a:off x="6211710" y="3242045"/>
            <a:ext cx="2688770" cy="532755"/>
          </a:xfrm>
          <a:prstGeom prst="rect">
            <a:avLst/>
          </a:prstGeom>
          <a:solidFill>
            <a:srgbClr val="C5F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ик 124">
            <a:extLst>
              <a:ext uri="{FF2B5EF4-FFF2-40B4-BE49-F238E27FC236}">
                <a16:creationId xmlns:a16="http://schemas.microsoft.com/office/drawing/2014/main" id="{D14B844B-AD6B-4320-BDD0-87AD7A9FA251}"/>
              </a:ext>
            </a:extLst>
          </p:cNvPr>
          <p:cNvSpPr/>
          <p:nvPr/>
        </p:nvSpPr>
        <p:spPr>
          <a:xfrm>
            <a:off x="6469367" y="2261245"/>
            <a:ext cx="2209709" cy="532755"/>
          </a:xfrm>
          <a:prstGeom prst="rect">
            <a:avLst/>
          </a:prstGeom>
          <a:solidFill>
            <a:srgbClr val="C5F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ик 123">
            <a:extLst>
              <a:ext uri="{FF2B5EF4-FFF2-40B4-BE49-F238E27FC236}">
                <a16:creationId xmlns:a16="http://schemas.microsoft.com/office/drawing/2014/main" id="{7EC21AB1-A419-4162-A313-04B84A6B015F}"/>
              </a:ext>
            </a:extLst>
          </p:cNvPr>
          <p:cNvSpPr/>
          <p:nvPr/>
        </p:nvSpPr>
        <p:spPr>
          <a:xfrm>
            <a:off x="6246087" y="1433010"/>
            <a:ext cx="2209709" cy="532755"/>
          </a:xfrm>
          <a:prstGeom prst="rect">
            <a:avLst/>
          </a:prstGeom>
          <a:solidFill>
            <a:srgbClr val="C5F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Прямоугольник 116">
            <a:extLst>
              <a:ext uri="{FF2B5EF4-FFF2-40B4-BE49-F238E27FC236}">
                <a16:creationId xmlns:a16="http://schemas.microsoft.com/office/drawing/2014/main" id="{5DB35517-2243-4C69-83E4-0EC125718479}"/>
              </a:ext>
            </a:extLst>
          </p:cNvPr>
          <p:cNvSpPr/>
          <p:nvPr/>
        </p:nvSpPr>
        <p:spPr>
          <a:xfrm>
            <a:off x="6828275" y="515288"/>
            <a:ext cx="2055626" cy="532755"/>
          </a:xfrm>
          <a:prstGeom prst="rect">
            <a:avLst/>
          </a:prstGeom>
          <a:solidFill>
            <a:srgbClr val="C5F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6" name="Google Shape;166;p22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67" name="Google Shape;167;p22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68" name="Google Shape;168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2"/>
          <p:cNvSpPr txBox="1"/>
          <p:nvPr/>
        </p:nvSpPr>
        <p:spPr>
          <a:xfrm>
            <a:off x="2068744" y="32385"/>
            <a:ext cx="3979444" cy="6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solidFill>
                  <a:srgbClr val="2A399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Использование федеральной информационно-сервисной платформы цифровой образовательной среды   </a:t>
            </a:r>
          </a:p>
        </p:txBody>
      </p:sp>
      <p:cxnSp>
        <p:nvCxnSpPr>
          <p:cNvPr id="178" name="Google Shape;178;p22"/>
          <p:cNvCxnSpPr>
            <a:cxnSpLocks/>
          </p:cNvCxnSpPr>
          <p:nvPr/>
        </p:nvCxnSpPr>
        <p:spPr>
          <a:xfrm>
            <a:off x="1573538" y="1932152"/>
            <a:ext cx="483821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180" name="Google Shape;180;p22"/>
          <p:cNvSpPr txBox="1"/>
          <p:nvPr/>
        </p:nvSpPr>
        <p:spPr>
          <a:xfrm>
            <a:off x="421897" y="1468933"/>
            <a:ext cx="1048316" cy="929667"/>
          </a:xfrm>
          <a:prstGeom prst="rect">
            <a:avLst/>
          </a:prstGeom>
          <a:ln>
            <a:solidFill>
              <a:srgbClr val="9AA32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T Sans Narrow"/>
                <a:ea typeface="PT Sans Narrow"/>
                <a:cs typeface="PT Sans Narrow"/>
                <a:sym typeface="PT Sans Narrow"/>
              </a:rPr>
              <a:t>Регистрация пользователей</a:t>
            </a:r>
            <a:endParaRPr sz="1200" b="1" dirty="0">
              <a:solidFill>
                <a:schemeClr val="tx1">
                  <a:lumMod val="85000"/>
                  <a:lumOff val="15000"/>
                </a:schemeClr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8" name="Google Shape;183;p22">
            <a:extLst>
              <a:ext uri="{FF2B5EF4-FFF2-40B4-BE49-F238E27FC236}">
                <a16:creationId xmlns:a16="http://schemas.microsoft.com/office/drawing/2014/main" id="{40196AB6-6300-4923-842B-0AEA6E6205F1}"/>
              </a:ext>
            </a:extLst>
          </p:cNvPr>
          <p:cNvSpPr txBox="1"/>
          <p:nvPr/>
        </p:nvSpPr>
        <p:spPr>
          <a:xfrm>
            <a:off x="1909040" y="2365677"/>
            <a:ext cx="2133334" cy="1409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200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</a:t>
            </a:r>
            <a:r>
              <a:rPr lang="ru-RU" sz="1200" b="1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Кураторы</a:t>
            </a:r>
            <a:r>
              <a:rPr lang="ru-RU" sz="1200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создают «учебные классы» и открывают к ним доступ студентам. Таким образом у каждого студента появляется собственный перечень обязательных курсов – так формируется </a:t>
            </a:r>
            <a:r>
              <a:rPr lang="ru-RU" sz="1200" b="1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цифровой профиль и индивидуальный план обучения</a:t>
            </a:r>
            <a:endParaRPr sz="1200" b="1" dirty="0">
              <a:solidFill>
                <a:srgbClr val="434343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10" name="Google Shape;183;p22">
            <a:extLst>
              <a:ext uri="{FF2B5EF4-FFF2-40B4-BE49-F238E27FC236}">
                <a16:creationId xmlns:a16="http://schemas.microsoft.com/office/drawing/2014/main" id="{03571E61-9007-40A4-93A8-326DC431DA6F}"/>
              </a:ext>
            </a:extLst>
          </p:cNvPr>
          <p:cNvSpPr txBox="1"/>
          <p:nvPr/>
        </p:nvSpPr>
        <p:spPr>
          <a:xfrm>
            <a:off x="4181754" y="2357665"/>
            <a:ext cx="1910044" cy="1580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- Студент проходит </a:t>
            </a:r>
            <a:r>
              <a:rPr lang="ru-RU" sz="1200" b="1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обязательные</a:t>
            </a:r>
            <a:r>
              <a:rPr lang="ru-RU" sz="1200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курсы, материалы которых загружены кураторами, а также может добровольно выбрать </a:t>
            </a:r>
            <a:r>
              <a:rPr lang="ru-RU" sz="1200" b="1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дополнительные</a:t>
            </a:r>
            <a:r>
              <a:rPr lang="ru-RU" sz="1200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курсы. Все достижения формируются в </a:t>
            </a:r>
            <a:r>
              <a:rPr lang="ru-RU" sz="1200" b="1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портфолио</a:t>
            </a:r>
            <a:r>
              <a:rPr lang="ru-RU" sz="1200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в личном кабинете</a:t>
            </a:r>
            <a:endParaRPr sz="1200" dirty="0">
              <a:solidFill>
                <a:srgbClr val="434343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39" name="Google Shape;178;p22">
            <a:extLst>
              <a:ext uri="{FF2B5EF4-FFF2-40B4-BE49-F238E27FC236}">
                <a16:creationId xmlns:a16="http://schemas.microsoft.com/office/drawing/2014/main" id="{BCB6BC92-2A62-4F95-AD4A-CE6B59E3F896}"/>
              </a:ext>
            </a:extLst>
          </p:cNvPr>
          <p:cNvCxnSpPr>
            <a:cxnSpLocks/>
          </p:cNvCxnSpPr>
          <p:nvPr/>
        </p:nvCxnSpPr>
        <p:spPr>
          <a:xfrm>
            <a:off x="3956024" y="1931894"/>
            <a:ext cx="467333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13" name="Google Shape;180;p22">
            <a:extLst>
              <a:ext uri="{FF2B5EF4-FFF2-40B4-BE49-F238E27FC236}">
                <a16:creationId xmlns:a16="http://schemas.microsoft.com/office/drawing/2014/main" id="{D2499885-2307-4EB4-889A-85B9F35BB711}"/>
              </a:ext>
            </a:extLst>
          </p:cNvPr>
          <p:cNvSpPr txBox="1"/>
          <p:nvPr/>
        </p:nvSpPr>
        <p:spPr>
          <a:xfrm>
            <a:off x="2147001" y="1468933"/>
            <a:ext cx="1728291" cy="929672"/>
          </a:xfrm>
          <a:prstGeom prst="rect">
            <a:avLst/>
          </a:prstGeom>
          <a:ln>
            <a:solidFill>
              <a:srgbClr val="9AA32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T Sans Narrow"/>
                <a:ea typeface="PT Sans Narrow"/>
                <a:cs typeface="PT Sans Narrow"/>
                <a:sym typeface="PT Sans Narrow"/>
              </a:rPr>
              <a:t>Формирование цифрового образовательного профиля и индивидуального плана обучения </a:t>
            </a:r>
            <a:endParaRPr sz="1200" b="1" dirty="0">
              <a:solidFill>
                <a:schemeClr val="tx1">
                  <a:lumMod val="85000"/>
                  <a:lumOff val="15000"/>
                </a:schemeClr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17" name="Google Shape;180;p22">
            <a:extLst>
              <a:ext uri="{FF2B5EF4-FFF2-40B4-BE49-F238E27FC236}">
                <a16:creationId xmlns:a16="http://schemas.microsoft.com/office/drawing/2014/main" id="{7F7BB7D5-4026-4A68-9E32-ADBC0EE1595C}"/>
              </a:ext>
            </a:extLst>
          </p:cNvPr>
          <p:cNvSpPr txBox="1"/>
          <p:nvPr/>
        </p:nvSpPr>
        <p:spPr>
          <a:xfrm>
            <a:off x="4512011" y="1473631"/>
            <a:ext cx="1328022" cy="929671"/>
          </a:xfrm>
          <a:prstGeom prst="rect">
            <a:avLst/>
          </a:prstGeom>
          <a:ln>
            <a:solidFill>
              <a:srgbClr val="9AA32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T Sans Narrow"/>
                <a:ea typeface="PT Sans Narrow"/>
                <a:cs typeface="PT Sans Narrow"/>
                <a:sym typeface="PT Sans Narrow"/>
              </a:rPr>
              <a:t>«Горизонтальное» обучение и неформальное образование </a:t>
            </a:r>
          </a:p>
        </p:txBody>
      </p:sp>
      <p:sp>
        <p:nvSpPr>
          <p:cNvPr id="62" name="Google Shape;182;p22">
            <a:extLst>
              <a:ext uri="{FF2B5EF4-FFF2-40B4-BE49-F238E27FC236}">
                <a16:creationId xmlns:a16="http://schemas.microsoft.com/office/drawing/2014/main" id="{F01255BD-3B52-4437-8D2D-31D237E61AB9}"/>
              </a:ext>
            </a:extLst>
          </p:cNvPr>
          <p:cNvSpPr txBox="1"/>
          <p:nvPr/>
        </p:nvSpPr>
        <p:spPr>
          <a:xfrm>
            <a:off x="5585641" y="2753208"/>
            <a:ext cx="2838277" cy="5327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dirty="0">
                <a:solidFill>
                  <a:srgbClr val="2A399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Загрузка учебных материалов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dirty="0">
                <a:solidFill>
                  <a:srgbClr val="2A399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Открытие доступа студентам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rgbClr val="2A399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30" name="Google Shape;183;p22">
            <a:extLst>
              <a:ext uri="{FF2B5EF4-FFF2-40B4-BE49-F238E27FC236}">
                <a16:creationId xmlns:a16="http://schemas.microsoft.com/office/drawing/2014/main" id="{03571E61-9007-40A4-93A8-326DC431DA6F}"/>
              </a:ext>
            </a:extLst>
          </p:cNvPr>
          <p:cNvSpPr txBox="1"/>
          <p:nvPr/>
        </p:nvSpPr>
        <p:spPr>
          <a:xfrm>
            <a:off x="390802" y="2357665"/>
            <a:ext cx="1424647" cy="13517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- </a:t>
            </a:r>
            <a:r>
              <a:rPr lang="ru-RU" sz="1200" b="1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Регистрация администратора </a:t>
            </a:r>
            <a:r>
              <a:rPr lang="ru-RU" sz="1200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площадки ПОО, назначение «помощников» – </a:t>
            </a:r>
            <a:r>
              <a:rPr lang="ru-RU" sz="1200" b="1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модераторов</a:t>
            </a:r>
            <a:r>
              <a:rPr lang="ru-RU" sz="1200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, которые открывают доступ кураторам</a:t>
            </a:r>
            <a:endParaRPr sz="1200" dirty="0">
              <a:solidFill>
                <a:srgbClr val="434343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C180D02-A262-4C15-B33B-0BB4A05A5424}"/>
              </a:ext>
            </a:extLst>
          </p:cNvPr>
          <p:cNvCxnSpPr>
            <a:cxnSpLocks/>
          </p:cNvCxnSpPr>
          <p:nvPr/>
        </p:nvCxnSpPr>
        <p:spPr>
          <a:xfrm>
            <a:off x="6550953" y="1330016"/>
            <a:ext cx="1380104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>
            <a:extLst>
              <a:ext uri="{FF2B5EF4-FFF2-40B4-BE49-F238E27FC236}">
                <a16:creationId xmlns:a16="http://schemas.microsoft.com/office/drawing/2014/main" id="{F007CEA3-C326-4D65-B824-0C9D4BCC4875}"/>
              </a:ext>
            </a:extLst>
          </p:cNvPr>
          <p:cNvCxnSpPr>
            <a:cxnSpLocks/>
          </p:cNvCxnSpPr>
          <p:nvPr/>
        </p:nvCxnSpPr>
        <p:spPr>
          <a:xfrm flipV="1">
            <a:off x="7256377" y="2215457"/>
            <a:ext cx="1199422" cy="1953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>
            <a:extLst>
              <a:ext uri="{FF2B5EF4-FFF2-40B4-BE49-F238E27FC236}">
                <a16:creationId xmlns:a16="http://schemas.microsoft.com/office/drawing/2014/main" id="{572BC7DC-06CC-42B0-B3F5-F406210744CB}"/>
              </a:ext>
            </a:extLst>
          </p:cNvPr>
          <p:cNvCxnSpPr>
            <a:cxnSpLocks/>
          </p:cNvCxnSpPr>
          <p:nvPr/>
        </p:nvCxnSpPr>
        <p:spPr>
          <a:xfrm>
            <a:off x="6550953" y="1322663"/>
            <a:ext cx="0" cy="8924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>
            <a:extLst>
              <a:ext uri="{FF2B5EF4-FFF2-40B4-BE49-F238E27FC236}">
                <a16:creationId xmlns:a16="http://schemas.microsoft.com/office/drawing/2014/main" id="{54B5D541-3E37-4CD0-8B4F-AE5B2926F7B1}"/>
              </a:ext>
            </a:extLst>
          </p:cNvPr>
          <p:cNvCxnSpPr>
            <a:cxnSpLocks/>
          </p:cNvCxnSpPr>
          <p:nvPr/>
        </p:nvCxnSpPr>
        <p:spPr>
          <a:xfrm>
            <a:off x="7917621" y="1330016"/>
            <a:ext cx="0" cy="8924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>
            <a:extLst>
              <a:ext uri="{FF2B5EF4-FFF2-40B4-BE49-F238E27FC236}">
                <a16:creationId xmlns:a16="http://schemas.microsoft.com/office/drawing/2014/main" id="{C3A315B2-0642-471F-A0B2-DF0F66B84E6E}"/>
              </a:ext>
            </a:extLst>
          </p:cNvPr>
          <p:cNvCxnSpPr>
            <a:cxnSpLocks/>
          </p:cNvCxnSpPr>
          <p:nvPr/>
        </p:nvCxnSpPr>
        <p:spPr>
          <a:xfrm>
            <a:off x="7257469" y="1339114"/>
            <a:ext cx="0" cy="8924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>
            <a:extLst>
              <a:ext uri="{FF2B5EF4-FFF2-40B4-BE49-F238E27FC236}">
                <a16:creationId xmlns:a16="http://schemas.microsoft.com/office/drawing/2014/main" id="{AAD9683C-EAA2-40BF-ADCD-209D3C34517F}"/>
              </a:ext>
            </a:extLst>
          </p:cNvPr>
          <p:cNvCxnSpPr>
            <a:cxnSpLocks/>
          </p:cNvCxnSpPr>
          <p:nvPr/>
        </p:nvCxnSpPr>
        <p:spPr>
          <a:xfrm>
            <a:off x="7448428" y="2209602"/>
            <a:ext cx="0" cy="8924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>
            <a:extLst>
              <a:ext uri="{FF2B5EF4-FFF2-40B4-BE49-F238E27FC236}">
                <a16:creationId xmlns:a16="http://schemas.microsoft.com/office/drawing/2014/main" id="{484E08D2-04D8-4051-8F63-E621A722458A}"/>
              </a:ext>
            </a:extLst>
          </p:cNvPr>
          <p:cNvCxnSpPr>
            <a:cxnSpLocks/>
          </p:cNvCxnSpPr>
          <p:nvPr/>
        </p:nvCxnSpPr>
        <p:spPr>
          <a:xfrm>
            <a:off x="8431288" y="2220802"/>
            <a:ext cx="0" cy="8924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>
            <a:extLst>
              <a:ext uri="{FF2B5EF4-FFF2-40B4-BE49-F238E27FC236}">
                <a16:creationId xmlns:a16="http://schemas.microsoft.com/office/drawing/2014/main" id="{84D1628E-DA7A-4216-B568-21AE7ED27A7B}"/>
              </a:ext>
            </a:extLst>
          </p:cNvPr>
          <p:cNvCxnSpPr>
            <a:cxnSpLocks/>
          </p:cNvCxnSpPr>
          <p:nvPr/>
        </p:nvCxnSpPr>
        <p:spPr>
          <a:xfrm>
            <a:off x="7937629" y="2220802"/>
            <a:ext cx="0" cy="8924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1" name="Google Shape;182;p22">
            <a:extLst>
              <a:ext uri="{FF2B5EF4-FFF2-40B4-BE49-F238E27FC236}">
                <a16:creationId xmlns:a16="http://schemas.microsoft.com/office/drawing/2014/main" id="{22A1C9EF-9FB8-44BA-AD61-7AAB60481C27}"/>
              </a:ext>
            </a:extLst>
          </p:cNvPr>
          <p:cNvSpPr txBox="1"/>
          <p:nvPr/>
        </p:nvSpPr>
        <p:spPr>
          <a:xfrm>
            <a:off x="7032804" y="1026030"/>
            <a:ext cx="1867680" cy="195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dirty="0">
                <a:solidFill>
                  <a:srgbClr val="2A399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Назначение модераторов</a:t>
            </a:r>
            <a:endParaRPr sz="1100" dirty="0">
              <a:solidFill>
                <a:srgbClr val="2A399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72" name="Google Shape;182;p22">
            <a:extLst>
              <a:ext uri="{FF2B5EF4-FFF2-40B4-BE49-F238E27FC236}">
                <a16:creationId xmlns:a16="http://schemas.microsoft.com/office/drawing/2014/main" id="{9D810F53-582C-4AC2-BCE2-918EB556E17D}"/>
              </a:ext>
            </a:extLst>
          </p:cNvPr>
          <p:cNvSpPr txBox="1"/>
          <p:nvPr/>
        </p:nvSpPr>
        <p:spPr>
          <a:xfrm>
            <a:off x="7094062" y="1903201"/>
            <a:ext cx="1867680" cy="3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dirty="0">
                <a:solidFill>
                  <a:srgbClr val="2A399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Открытие доступа кураторам</a:t>
            </a:r>
            <a:endParaRPr sz="1100" dirty="0">
              <a:solidFill>
                <a:srgbClr val="2A399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73" name="Прямая соединительная линия 72">
            <a:extLst>
              <a:ext uri="{FF2B5EF4-FFF2-40B4-BE49-F238E27FC236}">
                <a16:creationId xmlns:a16="http://schemas.microsoft.com/office/drawing/2014/main" id="{D0DF8067-2677-40E9-8271-88BFC2041F76}"/>
              </a:ext>
            </a:extLst>
          </p:cNvPr>
          <p:cNvCxnSpPr>
            <a:cxnSpLocks/>
          </p:cNvCxnSpPr>
          <p:nvPr/>
        </p:nvCxnSpPr>
        <p:spPr>
          <a:xfrm flipH="1">
            <a:off x="7256033" y="1058029"/>
            <a:ext cx="3112" cy="276017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>
            <a:extLst>
              <a:ext uri="{FF2B5EF4-FFF2-40B4-BE49-F238E27FC236}">
                <a16:creationId xmlns:a16="http://schemas.microsoft.com/office/drawing/2014/main" id="{3FEBB29E-481F-418D-96C9-D63E51B3CD76}"/>
              </a:ext>
            </a:extLst>
          </p:cNvPr>
          <p:cNvCxnSpPr>
            <a:cxnSpLocks/>
          </p:cNvCxnSpPr>
          <p:nvPr/>
        </p:nvCxnSpPr>
        <p:spPr>
          <a:xfrm flipH="1">
            <a:off x="7255919" y="1938610"/>
            <a:ext cx="3112" cy="276017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9" name="Google Shape;183;p22">
            <a:extLst>
              <a:ext uri="{FF2B5EF4-FFF2-40B4-BE49-F238E27FC236}">
                <a16:creationId xmlns:a16="http://schemas.microsoft.com/office/drawing/2014/main" id="{6371EDF0-BA33-4C3E-BC87-D6E49F826E44}"/>
              </a:ext>
            </a:extLst>
          </p:cNvPr>
          <p:cNvSpPr txBox="1"/>
          <p:nvPr/>
        </p:nvSpPr>
        <p:spPr>
          <a:xfrm>
            <a:off x="246662" y="4102539"/>
            <a:ext cx="4700004" cy="323149"/>
          </a:xfrm>
          <a:prstGeom prst="rect">
            <a:avLst/>
          </a:prstGeom>
          <a:solidFill>
            <a:srgbClr val="36AB9C"/>
          </a:solidFill>
          <a:ln w="19050"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>
                <a:solidFill>
                  <a:schemeClr val="bg1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! Все пользователи должны быть зарегистрированы на портале «Госуслуги»</a:t>
            </a:r>
            <a:endParaRPr sz="1200" b="1" dirty="0">
              <a:solidFill>
                <a:schemeClr val="bg1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80" name="Прямая соединительная линия 79">
            <a:extLst>
              <a:ext uri="{FF2B5EF4-FFF2-40B4-BE49-F238E27FC236}">
                <a16:creationId xmlns:a16="http://schemas.microsoft.com/office/drawing/2014/main" id="{A1D8D8E9-D1B9-4FA7-A111-E18EA0DC7CB1}"/>
              </a:ext>
            </a:extLst>
          </p:cNvPr>
          <p:cNvCxnSpPr>
            <a:cxnSpLocks/>
          </p:cNvCxnSpPr>
          <p:nvPr/>
        </p:nvCxnSpPr>
        <p:spPr>
          <a:xfrm>
            <a:off x="8449297" y="2717657"/>
            <a:ext cx="0" cy="466669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>
            <a:extLst>
              <a:ext uri="{FF2B5EF4-FFF2-40B4-BE49-F238E27FC236}">
                <a16:creationId xmlns:a16="http://schemas.microsoft.com/office/drawing/2014/main" id="{8A61C518-5F77-4287-840F-6CA50491AEF5}"/>
              </a:ext>
            </a:extLst>
          </p:cNvPr>
          <p:cNvCxnSpPr>
            <a:cxnSpLocks/>
          </p:cNvCxnSpPr>
          <p:nvPr/>
        </p:nvCxnSpPr>
        <p:spPr>
          <a:xfrm>
            <a:off x="7218271" y="3206387"/>
            <a:ext cx="1436614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>
            <a:extLst>
              <a:ext uri="{FF2B5EF4-FFF2-40B4-BE49-F238E27FC236}">
                <a16:creationId xmlns:a16="http://schemas.microsoft.com/office/drawing/2014/main" id="{AC080352-99FD-4766-90A2-C5C7F7DBFAF9}"/>
              </a:ext>
            </a:extLst>
          </p:cNvPr>
          <p:cNvCxnSpPr>
            <a:cxnSpLocks/>
          </p:cNvCxnSpPr>
          <p:nvPr/>
        </p:nvCxnSpPr>
        <p:spPr>
          <a:xfrm>
            <a:off x="7224068" y="3206387"/>
            <a:ext cx="0" cy="8924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>
            <a:extLst>
              <a:ext uri="{FF2B5EF4-FFF2-40B4-BE49-F238E27FC236}">
                <a16:creationId xmlns:a16="http://schemas.microsoft.com/office/drawing/2014/main" id="{91E68DE4-51F2-4788-9B59-8EEC830A628C}"/>
              </a:ext>
            </a:extLst>
          </p:cNvPr>
          <p:cNvCxnSpPr>
            <a:cxnSpLocks/>
          </p:cNvCxnSpPr>
          <p:nvPr/>
        </p:nvCxnSpPr>
        <p:spPr>
          <a:xfrm flipH="1">
            <a:off x="7595375" y="3206387"/>
            <a:ext cx="1" cy="8924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>
            <a:extLst>
              <a:ext uri="{FF2B5EF4-FFF2-40B4-BE49-F238E27FC236}">
                <a16:creationId xmlns:a16="http://schemas.microsoft.com/office/drawing/2014/main" id="{1611F9CA-E1ED-4130-828B-4A8CE16EF1A3}"/>
              </a:ext>
            </a:extLst>
          </p:cNvPr>
          <p:cNvCxnSpPr>
            <a:cxnSpLocks/>
          </p:cNvCxnSpPr>
          <p:nvPr/>
        </p:nvCxnSpPr>
        <p:spPr>
          <a:xfrm>
            <a:off x="8654885" y="3206387"/>
            <a:ext cx="0" cy="8924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>
            <a:extLst>
              <a:ext uri="{FF2B5EF4-FFF2-40B4-BE49-F238E27FC236}">
                <a16:creationId xmlns:a16="http://schemas.microsoft.com/office/drawing/2014/main" id="{E956CA9E-CB8E-4963-BBB1-71C3DDC19B11}"/>
              </a:ext>
            </a:extLst>
          </p:cNvPr>
          <p:cNvCxnSpPr>
            <a:cxnSpLocks/>
          </p:cNvCxnSpPr>
          <p:nvPr/>
        </p:nvCxnSpPr>
        <p:spPr>
          <a:xfrm>
            <a:off x="8311777" y="3206387"/>
            <a:ext cx="0" cy="8924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>
            <a:extLst>
              <a:ext uri="{FF2B5EF4-FFF2-40B4-BE49-F238E27FC236}">
                <a16:creationId xmlns:a16="http://schemas.microsoft.com/office/drawing/2014/main" id="{BF95CF83-E734-46BA-88E3-4050DA3C04EE}"/>
              </a:ext>
            </a:extLst>
          </p:cNvPr>
          <p:cNvCxnSpPr>
            <a:cxnSpLocks/>
          </p:cNvCxnSpPr>
          <p:nvPr/>
        </p:nvCxnSpPr>
        <p:spPr>
          <a:xfrm>
            <a:off x="7966644" y="3206387"/>
            <a:ext cx="0" cy="8924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E3734B7B-3584-4FC8-9F6A-92635685C2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1048" y="575067"/>
            <a:ext cx="609743" cy="406495"/>
          </a:xfrm>
          <a:prstGeom prst="rect">
            <a:avLst/>
          </a:prstGeom>
        </p:spPr>
      </p:pic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726C45E3-1C86-4F79-B4C1-199E3DDABA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2981" y="1536082"/>
            <a:ext cx="544822" cy="363214"/>
          </a:xfrm>
          <a:prstGeom prst="rect">
            <a:avLst/>
          </a:prstGeom>
        </p:spPr>
      </p:pic>
      <p:pic>
        <p:nvPicPr>
          <p:cNvPr id="95" name="Рисунок 94">
            <a:extLst>
              <a:ext uri="{FF2B5EF4-FFF2-40B4-BE49-F238E27FC236}">
                <a16:creationId xmlns:a16="http://schemas.microsoft.com/office/drawing/2014/main" id="{5D0FBB26-D6F1-434A-86C1-84040DA637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2846" y="1523855"/>
            <a:ext cx="574130" cy="382753"/>
          </a:xfrm>
          <a:prstGeom prst="rect">
            <a:avLst/>
          </a:prstGeom>
        </p:spPr>
      </p:pic>
      <p:pic>
        <p:nvPicPr>
          <p:cNvPr id="97" name="Рисунок 96">
            <a:extLst>
              <a:ext uri="{FF2B5EF4-FFF2-40B4-BE49-F238E27FC236}">
                <a16:creationId xmlns:a16="http://schemas.microsoft.com/office/drawing/2014/main" id="{E4E66FD5-2799-45B4-8464-E7EEFA23EC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2450" y="2365994"/>
            <a:ext cx="531956" cy="354637"/>
          </a:xfrm>
          <a:prstGeom prst="rect">
            <a:avLst/>
          </a:prstGeom>
        </p:spPr>
      </p:pic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027B7126-1D4B-4167-996D-D1941708E7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4449" y="2363020"/>
            <a:ext cx="531956" cy="354637"/>
          </a:xfrm>
          <a:prstGeom prst="rect">
            <a:avLst/>
          </a:prstGeom>
        </p:spPr>
      </p:pic>
      <p:pic>
        <p:nvPicPr>
          <p:cNvPr id="99" name="Рисунок 98">
            <a:extLst>
              <a:ext uri="{FF2B5EF4-FFF2-40B4-BE49-F238E27FC236}">
                <a16:creationId xmlns:a16="http://schemas.microsoft.com/office/drawing/2014/main" id="{5E98F623-A803-4671-86E1-4099DF9759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2128" y="2363021"/>
            <a:ext cx="531956" cy="354637"/>
          </a:xfrm>
          <a:prstGeom prst="rect">
            <a:avLst/>
          </a:prstGeom>
        </p:spPr>
      </p:pic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4A07D6E0-A875-4BA3-8F74-2BE46685E7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3957" y="3315693"/>
            <a:ext cx="471482" cy="314321"/>
          </a:xfrm>
          <a:prstGeom prst="rect">
            <a:avLst/>
          </a:prstGeom>
        </p:spPr>
      </p:pic>
      <p:pic>
        <p:nvPicPr>
          <p:cNvPr id="101" name="Рисунок 100">
            <a:extLst>
              <a:ext uri="{FF2B5EF4-FFF2-40B4-BE49-F238E27FC236}">
                <a16:creationId xmlns:a16="http://schemas.microsoft.com/office/drawing/2014/main" id="{0E064EB7-2D96-410A-A162-A3E0931C0A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9144" y="3322771"/>
            <a:ext cx="471482" cy="314321"/>
          </a:xfrm>
          <a:prstGeom prst="rect">
            <a:avLst/>
          </a:prstGeom>
        </p:spPr>
      </p:pic>
      <p:pic>
        <p:nvPicPr>
          <p:cNvPr id="102" name="Рисунок 101">
            <a:extLst>
              <a:ext uri="{FF2B5EF4-FFF2-40B4-BE49-F238E27FC236}">
                <a16:creationId xmlns:a16="http://schemas.microsoft.com/office/drawing/2014/main" id="{15A5B912-7067-4D52-BF37-01A969598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1383" y="3318052"/>
            <a:ext cx="471482" cy="314321"/>
          </a:xfrm>
          <a:prstGeom prst="rect">
            <a:avLst/>
          </a:prstGeom>
        </p:spPr>
      </p:pic>
      <p:pic>
        <p:nvPicPr>
          <p:cNvPr id="103" name="Рисунок 102">
            <a:extLst>
              <a:ext uri="{FF2B5EF4-FFF2-40B4-BE49-F238E27FC236}">
                <a16:creationId xmlns:a16="http://schemas.microsoft.com/office/drawing/2014/main" id="{0EB82F46-5390-4F26-9B39-AB5AAA3E24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0903" y="3318872"/>
            <a:ext cx="471482" cy="314321"/>
          </a:xfrm>
          <a:prstGeom prst="rect">
            <a:avLst/>
          </a:prstGeom>
        </p:spPr>
      </p:pic>
      <p:pic>
        <p:nvPicPr>
          <p:cNvPr id="104" name="Рисунок 103">
            <a:extLst>
              <a:ext uri="{FF2B5EF4-FFF2-40B4-BE49-F238E27FC236}">
                <a16:creationId xmlns:a16="http://schemas.microsoft.com/office/drawing/2014/main" id="{D2475504-65C3-4C89-AB06-BE1D04AECC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0947" y="3318872"/>
            <a:ext cx="471482" cy="314321"/>
          </a:xfrm>
          <a:prstGeom prst="rect">
            <a:avLst/>
          </a:prstGeom>
        </p:spPr>
      </p:pic>
      <p:sp>
        <p:nvSpPr>
          <p:cNvPr id="109" name="TextBox 108">
            <a:extLst>
              <a:ext uri="{FF2B5EF4-FFF2-40B4-BE49-F238E27FC236}">
                <a16:creationId xmlns:a16="http://schemas.microsoft.com/office/drawing/2014/main" id="{1EEECC97-B45E-4AC0-8D29-9B79EDA55D3D}"/>
              </a:ext>
            </a:extLst>
          </p:cNvPr>
          <p:cNvSpPr txBox="1"/>
          <p:nvPr/>
        </p:nvSpPr>
        <p:spPr>
          <a:xfrm>
            <a:off x="7431895" y="788162"/>
            <a:ext cx="139796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Администратор</a:t>
            </a:r>
            <a:endParaRPr lang="ru-RU" sz="11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F4FBF76D-4BEE-4AB3-988A-4B00D487EEE9}"/>
              </a:ext>
            </a:extLst>
          </p:cNvPr>
          <p:cNvSpPr txBox="1"/>
          <p:nvPr/>
        </p:nvSpPr>
        <p:spPr>
          <a:xfrm>
            <a:off x="7451125" y="1717632"/>
            <a:ext cx="139796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Модераторы</a:t>
            </a:r>
            <a:endParaRPr lang="ru-RU" sz="11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1CB85EFA-F881-49D3-802F-6E6D90434373}"/>
              </a:ext>
            </a:extLst>
          </p:cNvPr>
          <p:cNvSpPr txBox="1"/>
          <p:nvPr/>
        </p:nvSpPr>
        <p:spPr>
          <a:xfrm>
            <a:off x="6520976" y="2529913"/>
            <a:ext cx="139796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tx1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Куратор</a:t>
            </a:r>
            <a:r>
              <a:rPr lang="ru-RU" sz="1100" b="1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sz="11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DE30141E-D428-4D9B-80F3-C9B69748E973}"/>
              </a:ext>
            </a:extLst>
          </p:cNvPr>
          <p:cNvSpPr txBox="1"/>
          <p:nvPr/>
        </p:nvSpPr>
        <p:spPr>
          <a:xfrm>
            <a:off x="6324788" y="3441449"/>
            <a:ext cx="139796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tx1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Студенты</a:t>
            </a:r>
            <a:endParaRPr lang="ru-RU" sz="11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119" name="Рисунок 118">
            <a:extLst>
              <a:ext uri="{FF2B5EF4-FFF2-40B4-BE49-F238E27FC236}">
                <a16:creationId xmlns:a16="http://schemas.microsoft.com/office/drawing/2014/main" id="{11F5B65F-E56F-4E3B-9D63-5AEF201637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7024" y="3818274"/>
            <a:ext cx="572063" cy="809141"/>
          </a:xfrm>
          <a:prstGeom prst="rect">
            <a:avLst/>
          </a:prstGeom>
        </p:spPr>
      </p:pic>
      <p:sp>
        <p:nvSpPr>
          <p:cNvPr id="130" name="Google Shape;182;p22">
            <a:extLst>
              <a:ext uri="{FF2B5EF4-FFF2-40B4-BE49-F238E27FC236}">
                <a16:creationId xmlns:a16="http://schemas.microsoft.com/office/drawing/2014/main" id="{03429EC0-359B-43C9-AD05-4F3451B9551E}"/>
              </a:ext>
            </a:extLst>
          </p:cNvPr>
          <p:cNvSpPr txBox="1"/>
          <p:nvPr/>
        </p:nvSpPr>
        <p:spPr>
          <a:xfrm>
            <a:off x="6338003" y="3744227"/>
            <a:ext cx="2025875" cy="699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 dirty="0">
                <a:solidFill>
                  <a:srgbClr val="F14624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Обязательные учебные материалы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 dirty="0">
                <a:solidFill>
                  <a:srgbClr val="F14624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+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 dirty="0">
                <a:solidFill>
                  <a:srgbClr val="F14624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Дополнительные курсы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solidFill>
                <a:srgbClr val="F14624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0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41" name="Google Shape;141;p20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2" name="Google Shape;142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3025" y="0"/>
            <a:ext cx="1264350" cy="893475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0"/>
          <p:cNvSpPr txBox="1"/>
          <p:nvPr/>
        </p:nvSpPr>
        <p:spPr>
          <a:xfrm>
            <a:off x="1697375" y="124926"/>
            <a:ext cx="6766560" cy="52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" sz="1800" b="1" dirty="0">
                <a:solidFill>
                  <a:srgbClr val="00359E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Использование федеральной информационно-сервисной платформы </a:t>
            </a:r>
            <a:r>
              <a:rPr lang="ru-RU" sz="1800" b="1" dirty="0">
                <a:solidFill>
                  <a:srgbClr val="00359E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цифровой образовательной среды</a:t>
            </a:r>
            <a:endParaRPr sz="2400" b="1" dirty="0">
              <a:solidFill>
                <a:srgbClr val="00359E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52634A-03FC-4626-A0F1-23421D5BB58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899" t="15440" r="16737" b="4119"/>
          <a:stretch/>
        </p:blipFill>
        <p:spPr>
          <a:xfrm>
            <a:off x="433025" y="1344488"/>
            <a:ext cx="4167832" cy="284169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ADAC28-0AA5-45BB-ADAB-9C0C7A79893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630" r="85388" b="89082"/>
          <a:stretch/>
        </p:blipFill>
        <p:spPr>
          <a:xfrm>
            <a:off x="494160" y="1399840"/>
            <a:ext cx="1142080" cy="188549"/>
          </a:xfrm>
          <a:prstGeom prst="rect">
            <a:avLst/>
          </a:prstGeom>
        </p:spPr>
      </p:pic>
      <p:sp>
        <p:nvSpPr>
          <p:cNvPr id="6" name="Google Shape;95;p16">
            <a:extLst>
              <a:ext uri="{FF2B5EF4-FFF2-40B4-BE49-F238E27FC236}">
                <a16:creationId xmlns:a16="http://schemas.microsoft.com/office/drawing/2014/main" id="{CB73FCCF-91B2-4F12-B7B9-8D40DFDCA3CF}"/>
              </a:ext>
            </a:extLst>
          </p:cNvPr>
          <p:cNvSpPr txBox="1"/>
          <p:nvPr/>
        </p:nvSpPr>
        <p:spPr>
          <a:xfrm>
            <a:off x="4720275" y="1283523"/>
            <a:ext cx="2696525" cy="1403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b="1" dirty="0">
                <a:solidFill>
                  <a:srgbClr val="2B378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1. Регистрация администратора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ru-RU" b="1" dirty="0">
                <a:solidFill>
                  <a:srgbClr val="2B378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ГАПОУ «СГК»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ru-RU" b="1" dirty="0">
                <a:solidFill>
                  <a:srgbClr val="2B378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на портале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ru-RU" b="1" dirty="0">
                <a:solidFill>
                  <a:srgbClr val="2B378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 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ru-RU" b="1" dirty="0">
                <a:solidFill>
                  <a:srgbClr val="2B378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2. Назначение администратором модераторов</a:t>
            </a:r>
          </a:p>
          <a:p>
            <a:pPr lvl="0">
              <a:buClr>
                <a:schemeClr val="dk1"/>
              </a:buClr>
              <a:buSzPts val="1100"/>
            </a:pPr>
            <a:endParaRPr lang="ru-RU" b="1" dirty="0">
              <a:solidFill>
                <a:srgbClr val="2B378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  <a:p>
            <a:pPr lvl="0">
              <a:buClr>
                <a:schemeClr val="dk1"/>
              </a:buClr>
              <a:buSzPts val="1100"/>
            </a:pPr>
            <a:r>
              <a:rPr lang="ru-RU" b="1" dirty="0">
                <a:solidFill>
                  <a:srgbClr val="2B378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3. Регистрация 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ru-RU" b="1" dirty="0">
                <a:solidFill>
                  <a:srgbClr val="2B378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модераторами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ru-RU" b="1" dirty="0">
                <a:solidFill>
                  <a:srgbClr val="2B378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кураторов групп</a:t>
            </a:r>
            <a:endParaRPr lang="ru-RU" dirty="0">
              <a:solidFill>
                <a:srgbClr val="2B378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+mj-lt"/>
              <a:buAutoNum type="arabicPeriod"/>
            </a:pPr>
            <a:endParaRPr sz="1800" b="1"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70290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+mj-lt"/>
              <a:buAutoNum type="arabicPeriod"/>
            </a:pPr>
            <a:endParaRPr sz="1800" b="1"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360000" lvl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endParaRPr sz="1800" b="1"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endParaRPr sz="1800" b="1"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D5DF86F-8587-4DF4-AB5B-94ACFBFF74C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1053" r="17223" b="5437"/>
          <a:stretch/>
        </p:blipFill>
        <p:spPr>
          <a:xfrm>
            <a:off x="6286504" y="1588389"/>
            <a:ext cx="2681450" cy="2390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3196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0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41" name="Google Shape;141;p20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2" name="Google Shape;142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3025" y="0"/>
            <a:ext cx="1264350" cy="893475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0"/>
          <p:cNvSpPr txBox="1"/>
          <p:nvPr/>
        </p:nvSpPr>
        <p:spPr>
          <a:xfrm>
            <a:off x="1697375" y="-12631"/>
            <a:ext cx="6766560" cy="52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" sz="2000" b="1" dirty="0">
                <a:solidFill>
                  <a:srgbClr val="00359E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Регистрация в федеральной информационно-сервисной платформе</a:t>
            </a:r>
            <a:endParaRPr sz="2800" b="1" dirty="0">
              <a:solidFill>
                <a:srgbClr val="00359E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ADAC28-0AA5-45BB-ADAB-9C0C7A79893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630" r="85388" b="86438"/>
          <a:stretch/>
        </p:blipFill>
        <p:spPr>
          <a:xfrm>
            <a:off x="6700169" y="1445538"/>
            <a:ext cx="1142080" cy="30479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576E9F1-4B6B-4C48-A6EF-C1D91E130B4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055" t="-2136" r="836" b="8427"/>
          <a:stretch/>
        </p:blipFill>
        <p:spPr>
          <a:xfrm>
            <a:off x="4155824" y="971603"/>
            <a:ext cx="4695329" cy="26500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5AD1AF7-B2F5-4264-8F4A-5B3D5C64030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7917" t="9676" r="18056" b="9676"/>
          <a:stretch/>
        </p:blipFill>
        <p:spPr>
          <a:xfrm>
            <a:off x="589370" y="2218934"/>
            <a:ext cx="3384983" cy="208409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Google Shape;95;p16">
            <a:extLst>
              <a:ext uri="{FF2B5EF4-FFF2-40B4-BE49-F238E27FC236}">
                <a16:creationId xmlns:a16="http://schemas.microsoft.com/office/drawing/2014/main" id="{DACB2D74-A72C-4180-8125-10EE03CBDAAF}"/>
              </a:ext>
            </a:extLst>
          </p:cNvPr>
          <p:cNvSpPr txBox="1"/>
          <p:nvPr/>
        </p:nvSpPr>
        <p:spPr>
          <a:xfrm>
            <a:off x="501487" y="705063"/>
            <a:ext cx="3284340" cy="1591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spcBef>
                <a:spcPts val="1200"/>
              </a:spcBef>
              <a:buClr>
                <a:schemeClr val="dk1"/>
              </a:buClr>
              <a:buSzPts val="1100"/>
            </a:pPr>
            <a:r>
              <a:rPr lang="ru-RU" b="1" dirty="0">
                <a:solidFill>
                  <a:srgbClr val="2B378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4. Создание кураторами классов, добавление учебных материалов</a:t>
            </a:r>
          </a:p>
          <a:p>
            <a:pPr lvl="0">
              <a:spcBef>
                <a:spcPts val="1200"/>
              </a:spcBef>
              <a:buClr>
                <a:schemeClr val="dk1"/>
              </a:buClr>
              <a:buSzPts val="1100"/>
            </a:pPr>
            <a:r>
              <a:rPr lang="ru-RU" b="1" dirty="0">
                <a:solidFill>
                  <a:srgbClr val="2B378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5. Создание персональной ссылки на класс для учебной группы</a:t>
            </a:r>
          </a:p>
          <a:p>
            <a:pPr marL="342900" lvl="0" indent="-342900">
              <a:spcBef>
                <a:spcPts val="1200"/>
              </a:spcBef>
              <a:buClr>
                <a:schemeClr val="dk1"/>
              </a:buClr>
              <a:buSzPts val="1100"/>
              <a:buFont typeface="+mj-lt"/>
              <a:buAutoNum type="arabicPeriod"/>
            </a:pPr>
            <a:endParaRPr lang="ru-RU" dirty="0">
              <a:solidFill>
                <a:srgbClr val="2B378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+mj-lt"/>
              <a:buAutoNum type="arabicPeriod"/>
            </a:pPr>
            <a:endParaRPr sz="1800" b="1"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70290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+mj-lt"/>
              <a:buAutoNum type="arabicPeriod"/>
            </a:pPr>
            <a:endParaRPr sz="1800" b="1"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70290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endParaRPr sz="1800" b="1"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endParaRPr sz="1800" b="1"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495113-EE3C-42C8-A9EF-9DA93300525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630" r="91964" b="86438"/>
          <a:stretch/>
        </p:blipFill>
        <p:spPr>
          <a:xfrm>
            <a:off x="8014410" y="1414886"/>
            <a:ext cx="628103" cy="30479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4B671D0-12EC-4555-9F60-58E560C9B9EE}"/>
              </a:ext>
            </a:extLst>
          </p:cNvPr>
          <p:cNvSpPr txBox="1"/>
          <p:nvPr/>
        </p:nvSpPr>
        <p:spPr>
          <a:xfrm>
            <a:off x="4062236" y="3642308"/>
            <a:ext cx="46953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2020 г. </a:t>
            </a:r>
            <a: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Количество студентов, для которых сформирован цифровой образовательный профиль и индивидуальный план обучения с использованием федеральной информационно-сервисной платформы цифровой образовательной среды – </a:t>
            </a:r>
            <a:r>
              <a:rPr lang="ru-RU" sz="1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515 чел</a:t>
            </a:r>
            <a: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4435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0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 dirty="0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41" name="Google Shape;141;p20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2" name="Google Shape;142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3025" y="0"/>
            <a:ext cx="1264350" cy="893475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0"/>
          <p:cNvSpPr txBox="1"/>
          <p:nvPr/>
        </p:nvSpPr>
        <p:spPr>
          <a:xfrm>
            <a:off x="1843115" y="-34249"/>
            <a:ext cx="6766560" cy="52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2000" b="1" dirty="0">
                <a:solidFill>
                  <a:srgbClr val="00359E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«Горизонтальное» обучение и неформальное образование </a:t>
            </a:r>
            <a:endParaRPr sz="2800" b="1" dirty="0">
              <a:solidFill>
                <a:srgbClr val="00359E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5A7E97-9D0E-4E9A-946D-262F6B0D435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814" t="10391" r="12524" b="4170"/>
          <a:stretch/>
        </p:blipFill>
        <p:spPr>
          <a:xfrm>
            <a:off x="444977" y="837538"/>
            <a:ext cx="4176165" cy="27696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ADAC28-0AA5-45BB-ADAB-9C0C7A79893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6630" r="85388" b="86438"/>
          <a:stretch/>
        </p:blipFill>
        <p:spPr>
          <a:xfrm>
            <a:off x="3627143" y="953164"/>
            <a:ext cx="1142080" cy="304798"/>
          </a:xfrm>
          <a:prstGeom prst="rect">
            <a:avLst/>
          </a:prstGeom>
        </p:spPr>
      </p:pic>
      <p:sp>
        <p:nvSpPr>
          <p:cNvPr id="6" name="Google Shape;95;p16">
            <a:extLst>
              <a:ext uri="{FF2B5EF4-FFF2-40B4-BE49-F238E27FC236}">
                <a16:creationId xmlns:a16="http://schemas.microsoft.com/office/drawing/2014/main" id="{3867187D-D4F4-47EF-911B-5F75F4B042FA}"/>
              </a:ext>
            </a:extLst>
          </p:cNvPr>
          <p:cNvSpPr txBox="1"/>
          <p:nvPr/>
        </p:nvSpPr>
        <p:spPr>
          <a:xfrm>
            <a:off x="4896616" y="486908"/>
            <a:ext cx="3484579" cy="3318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spcBef>
                <a:spcPts val="1200"/>
              </a:spcBef>
              <a:buClr>
                <a:schemeClr val="dk1"/>
              </a:buClr>
              <a:buSzPts val="1100"/>
            </a:pPr>
            <a:r>
              <a:rPr lang="ru-RU" b="1" dirty="0">
                <a:solidFill>
                  <a:srgbClr val="2B378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6. Регистрация группы и присоединение к классу, создание личного кабинета</a:t>
            </a:r>
          </a:p>
          <a:p>
            <a:pPr lvl="0">
              <a:spcBef>
                <a:spcPts val="1200"/>
              </a:spcBef>
              <a:buClr>
                <a:schemeClr val="dk1"/>
              </a:buClr>
              <a:buSzPts val="1100"/>
            </a:pPr>
            <a:r>
              <a:rPr lang="ru-RU" b="1" dirty="0">
                <a:solidFill>
                  <a:srgbClr val="2B378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7. Изучение студентами материалов, добавленных преподавателем, выбор дополнительных курсов</a:t>
            </a:r>
          </a:p>
          <a:p>
            <a:pPr marL="342900" lvl="0" indent="-342900">
              <a:spcBef>
                <a:spcPts val="1200"/>
              </a:spcBef>
              <a:buClr>
                <a:schemeClr val="dk1"/>
              </a:buClr>
              <a:buSzPts val="1100"/>
              <a:buFont typeface="+mj-lt"/>
              <a:buAutoNum type="arabicPeriod"/>
            </a:pPr>
            <a:endParaRPr lang="ru-RU" dirty="0">
              <a:solidFill>
                <a:srgbClr val="2B378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+mj-lt"/>
              <a:buAutoNum type="arabicPeriod"/>
            </a:pPr>
            <a:endParaRPr sz="1800" b="1"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70290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+mj-lt"/>
              <a:buAutoNum type="arabicPeriod"/>
            </a:pPr>
            <a:endParaRPr sz="1800" b="1"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70290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endParaRPr sz="1800" b="1"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endParaRPr sz="1800" b="1"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91990A6-EF7E-46E5-A77F-D464913C94F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3651" t="5879" r="15153" b="14141"/>
          <a:stretch/>
        </p:blipFill>
        <p:spPr>
          <a:xfrm>
            <a:off x="4497989" y="1982148"/>
            <a:ext cx="3781717" cy="1675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6572ADF-DD16-4898-9B9E-F48ED19F67EE}"/>
              </a:ext>
            </a:extLst>
          </p:cNvPr>
          <p:cNvSpPr txBox="1"/>
          <p:nvPr/>
        </p:nvSpPr>
        <p:spPr>
          <a:xfrm>
            <a:off x="381000" y="3885538"/>
            <a:ext cx="4116989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2020 г. </a:t>
            </a:r>
            <a:r>
              <a:rPr lang="ru-RU" sz="11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Количество студентов, которые используют федеральную информационно-сервисную платформу для «горизонтального» обучения и неформального образования – </a:t>
            </a:r>
            <a:r>
              <a:rPr lang="ru-RU" sz="11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96 чел.</a:t>
            </a:r>
            <a:endParaRPr lang="ru-RU" sz="1100" b="1" dirty="0">
              <a:solidFill>
                <a:srgbClr val="002060"/>
              </a:solidFill>
            </a:endParaRPr>
          </a:p>
        </p:txBody>
      </p:sp>
      <p:sp>
        <p:nvSpPr>
          <p:cNvPr id="11" name="Google Shape;95;p16">
            <a:extLst>
              <a:ext uri="{FF2B5EF4-FFF2-40B4-BE49-F238E27FC236}">
                <a16:creationId xmlns:a16="http://schemas.microsoft.com/office/drawing/2014/main" id="{3436575E-02DB-46F1-B420-2D7A69EB16A9}"/>
              </a:ext>
            </a:extLst>
          </p:cNvPr>
          <p:cNvSpPr txBox="1"/>
          <p:nvPr/>
        </p:nvSpPr>
        <p:spPr>
          <a:xfrm>
            <a:off x="4205030" y="3657148"/>
            <a:ext cx="4176165" cy="869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ru-RU" b="1" dirty="0">
                <a:solidFill>
                  <a:srgbClr val="2B378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Прохоров Владимир Владиславович</a:t>
            </a:r>
          </a:p>
          <a:p>
            <a:pPr lvl="0" algn="r">
              <a:buClr>
                <a:schemeClr val="dk1"/>
              </a:buClr>
              <a:buSzPts val="1100"/>
            </a:pPr>
            <a:r>
              <a:rPr lang="ru-RU" b="1" dirty="0">
                <a:solidFill>
                  <a:srgbClr val="2B378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старший методист отдела цифровой среды</a:t>
            </a:r>
          </a:p>
          <a:p>
            <a:pPr lvl="0" algn="r">
              <a:buClr>
                <a:schemeClr val="dk1"/>
              </a:buClr>
              <a:buSzPts val="1100"/>
            </a:pPr>
            <a:r>
              <a:rPr lang="ru-RU" b="1" dirty="0">
                <a:solidFill>
                  <a:srgbClr val="2B378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8(846)332-35-36 (доб. 717)</a:t>
            </a:r>
          </a:p>
          <a:p>
            <a:pPr marL="342900" lvl="0" indent="-342900" algn="r">
              <a:buClr>
                <a:schemeClr val="dk1"/>
              </a:buClr>
              <a:buSzPts val="1100"/>
              <a:buFont typeface="+mj-lt"/>
              <a:buAutoNum type="arabicPeriod"/>
            </a:pPr>
            <a:endParaRPr lang="ru-RU" dirty="0">
              <a:solidFill>
                <a:srgbClr val="2B378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  <a:p>
            <a:pPr marL="342900" lvl="0" indent="-342900" algn="r" rtl="0">
              <a:lnSpc>
                <a:spcPct val="100000"/>
              </a:lnSpc>
              <a:spcAft>
                <a:spcPts val="0"/>
              </a:spcAft>
              <a:buClr>
                <a:schemeClr val="dk1"/>
              </a:buClr>
              <a:buSzPts val="1100"/>
              <a:buFont typeface="+mj-lt"/>
              <a:buAutoNum type="arabicPeriod"/>
            </a:pPr>
            <a:endParaRPr sz="1800" b="1"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702900" lvl="0" indent="-342900" algn="r" rtl="0">
              <a:lnSpc>
                <a:spcPct val="100000"/>
              </a:lnSpc>
              <a:spcAft>
                <a:spcPts val="0"/>
              </a:spcAft>
              <a:buClr>
                <a:schemeClr val="dk1"/>
              </a:buClr>
              <a:buSzPts val="1100"/>
              <a:buFont typeface="+mj-lt"/>
              <a:buAutoNum type="arabicPeriod"/>
            </a:pPr>
            <a:endParaRPr sz="1800" b="1"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702900" lvl="0" indent="-342900" algn="r" rtl="0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endParaRPr sz="1800" b="1"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342900" lvl="0" indent="-342900" algn="r" rtl="0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endParaRPr sz="1800" b="1"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</p:spTree>
    <p:extLst>
      <p:ext uri="{BB962C8B-B14F-4D97-AF65-F5344CB8AC3E}">
        <p14:creationId xmlns:p14="http://schemas.microsoft.com/office/powerpoint/2010/main" val="2875901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614321"/>
              </p:ext>
            </p:extLst>
          </p:nvPr>
        </p:nvGraphicFramePr>
        <p:xfrm>
          <a:off x="973296" y="1771911"/>
          <a:ext cx="7022698" cy="13824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701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69511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преподавателей учреждений среднего профессионального образования в возрасте до 25 лет, в общей численности преподавателей учреждений среднего профессионального образования, процент</a:t>
                      </a: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23,1%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27,6%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43%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881110" y="1089750"/>
            <a:ext cx="5106393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Развитие кадрового потенциала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</p:spTree>
    <p:extLst>
      <p:ext uri="{BB962C8B-B14F-4D97-AF65-F5344CB8AC3E}">
        <p14:creationId xmlns:p14="http://schemas.microsoft.com/office/powerpoint/2010/main" val="1159157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904582"/>
              </p:ext>
            </p:extLst>
          </p:nvPr>
        </p:nvGraphicFramePr>
        <p:xfrm>
          <a:off x="970327" y="1954770"/>
          <a:ext cx="7022698" cy="20284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701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320348">
                <a:tc>
                  <a:txBody>
                    <a:bodyPr/>
                    <a:lstStyle/>
                    <a:p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педагогических работников </a:t>
                      </a: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образования, прошедших повышение квалификации в рамках периодической аттестации в цифровой форме с использованием информационного ресурса «одного окна» («Современная цифровая образовательная среда в Российской Федерации»), в общем числе педагогических работников общего образования, процент</a:t>
                      </a: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881110" y="1089750"/>
            <a:ext cx="644574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Работа по созданию цифровой образовательной среды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</p:spTree>
    <p:extLst>
      <p:ext uri="{BB962C8B-B14F-4D97-AF65-F5344CB8AC3E}">
        <p14:creationId xmlns:p14="http://schemas.microsoft.com/office/powerpoint/2010/main" val="7570930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376032"/>
              </p:ext>
            </p:extLst>
          </p:nvPr>
        </p:nvGraphicFramePr>
        <p:xfrm>
          <a:off x="970327" y="1954770"/>
          <a:ext cx="7022698" cy="10225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701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320348">
                <a:tc>
                  <a:txBody>
                    <a:bodyPr/>
                    <a:lstStyle/>
                    <a:p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систематического психолого-педагогического сопровождения</a:t>
                      </a: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881110" y="1089750"/>
            <a:ext cx="644574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Работа по </a:t>
            </a:r>
            <a:r>
              <a:rPr lang="ru-RU" sz="1700" b="1" dirty="0" err="1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здоровьесбережению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</p:spTree>
    <p:extLst>
      <p:ext uri="{BB962C8B-B14F-4D97-AF65-F5344CB8AC3E}">
        <p14:creationId xmlns:p14="http://schemas.microsoft.com/office/powerpoint/2010/main" val="32144238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190158"/>
              </p:ext>
            </p:extLst>
          </p:nvPr>
        </p:nvGraphicFramePr>
        <p:xfrm>
          <a:off x="970327" y="1954770"/>
          <a:ext cx="7022698" cy="15254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701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32034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граждан, положительно оценивших качество услуг психолого-педагогической, методической и консультативной помощи, от общего числа </a:t>
                      </a:r>
                      <a:r>
                        <a:rPr lang="ru-RU" sz="1100" b="1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обратившихся</a:t>
                      </a:r>
                      <a:r>
                        <a:rPr lang="ru-RU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за получением услуги в округе, проценты</a:t>
                      </a: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90%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881110" y="1089750"/>
            <a:ext cx="644574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Работа по </a:t>
            </a:r>
            <a:r>
              <a:rPr lang="ru-RU" sz="1700" b="1" dirty="0" err="1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здоровьесбережению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</p:spTree>
    <p:extLst>
      <p:ext uri="{BB962C8B-B14F-4D97-AF65-F5344CB8AC3E}">
        <p14:creationId xmlns:p14="http://schemas.microsoft.com/office/powerpoint/2010/main" val="31317962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991900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Оценка качества услуг психолого-педагогической, методической и консультативной помощи 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7AD4C2-BD8C-4634-A785-66B66E7D26A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325" t="6666" r="15209" b="34608"/>
          <a:stretch/>
        </p:blipFill>
        <p:spPr>
          <a:xfrm>
            <a:off x="739650" y="1089750"/>
            <a:ext cx="7083550" cy="30205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603960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704633"/>
              </p:ext>
            </p:extLst>
          </p:nvPr>
        </p:nvGraphicFramePr>
        <p:xfrm>
          <a:off x="970327" y="1954770"/>
          <a:ext cx="7022698" cy="10225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701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32034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Охват детей в возрасте от 5 до 18 лет программами дополнительного образования, процент</a:t>
                      </a: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881110" y="1089750"/>
            <a:ext cx="644574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Эффективность реализации национальных проектов «Демография» и «Образование»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</p:spTree>
    <p:extLst>
      <p:ext uri="{BB962C8B-B14F-4D97-AF65-F5344CB8AC3E}">
        <p14:creationId xmlns:p14="http://schemas.microsoft.com/office/powerpoint/2010/main" val="26223031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185900"/>
              </p:ext>
            </p:extLst>
          </p:nvPr>
        </p:nvGraphicFramePr>
        <p:xfrm>
          <a:off x="970327" y="1954770"/>
          <a:ext cx="7022698" cy="10225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701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32034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выпускников СПО, занятых по виду деятельности и полученным компетенциям, процент</a:t>
                      </a: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62,4%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881110" y="1089750"/>
            <a:ext cx="644574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Эффективность реализации национальных проектов «Демография» и «Образование»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</p:spTree>
    <p:extLst>
      <p:ext uri="{BB962C8B-B14F-4D97-AF65-F5344CB8AC3E}">
        <p14:creationId xmlns:p14="http://schemas.microsoft.com/office/powerpoint/2010/main" val="24750814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854943"/>
              </p:ext>
            </p:extLst>
          </p:nvPr>
        </p:nvGraphicFramePr>
        <p:xfrm>
          <a:off x="923606" y="1686028"/>
          <a:ext cx="7022698" cy="11902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88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45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745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4640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701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32034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обучающихся СПО, продемонстрировавших по итогам демонстрационного экзамена уровень, соответствующий национальным или международным стандартам, процент</a:t>
                      </a: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970327" y="985365"/>
            <a:ext cx="644574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Эффективность реализации национальных проектов «Демография» и «Образование»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EA9574B-ACE5-4184-A84D-3374BA47F1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455081"/>
              </p:ext>
            </p:extLst>
          </p:nvPr>
        </p:nvGraphicFramePr>
        <p:xfrm>
          <a:off x="923606" y="3320697"/>
          <a:ext cx="4122280" cy="984187"/>
        </p:xfrm>
        <a:graphic>
          <a:graphicData uri="http://schemas.openxmlformats.org/drawingml/2006/table">
            <a:tbl>
              <a:tblPr firstRow="1" firstCol="1" bandRow="1"/>
              <a:tblGrid>
                <a:gridCol w="2059874">
                  <a:extLst>
                    <a:ext uri="{9D8B030D-6E8A-4147-A177-3AD203B41FA5}">
                      <a16:colId xmlns:a16="http://schemas.microsoft.com/office/drawing/2014/main" val="1037402781"/>
                    </a:ext>
                  </a:extLst>
                </a:gridCol>
                <a:gridCol w="800935">
                  <a:extLst>
                    <a:ext uri="{9D8B030D-6E8A-4147-A177-3AD203B41FA5}">
                      <a16:colId xmlns:a16="http://schemas.microsoft.com/office/drawing/2014/main" val="2053256322"/>
                    </a:ext>
                  </a:extLst>
                </a:gridCol>
                <a:gridCol w="1261471">
                  <a:extLst>
                    <a:ext uri="{9D8B030D-6E8A-4147-A177-3AD203B41FA5}">
                      <a16:colId xmlns:a16="http://schemas.microsoft.com/office/drawing/2014/main" val="116879361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Компетенция 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Кол-во сдавших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Соответствует стандартам ВСР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9558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Дошкольное воспитание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68774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Графический дизайн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6894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Веб-дизайн и разработка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663236"/>
                  </a:ext>
                </a:extLst>
              </a:tr>
              <a:tr h="834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Программные решения для бизнеса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36275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962397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C9DE25B-865D-48F8-8366-7AF191E51AE2}"/>
              </a:ext>
            </a:extLst>
          </p:cNvPr>
          <p:cNvSpPr txBox="1"/>
          <p:nvPr/>
        </p:nvSpPr>
        <p:spPr>
          <a:xfrm>
            <a:off x="608866" y="2943714"/>
            <a:ext cx="9883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2020 г.</a:t>
            </a:r>
            <a:endParaRPr lang="ru-RU" sz="1600" b="1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3F65F4-882E-4F7A-A627-9D502CAD19B9}"/>
              </a:ext>
            </a:extLst>
          </p:cNvPr>
          <p:cNvSpPr txBox="1"/>
          <p:nvPr/>
        </p:nvSpPr>
        <p:spPr>
          <a:xfrm>
            <a:off x="4959118" y="2954262"/>
            <a:ext cx="3785798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4% - 87 чел. </a:t>
            </a:r>
          </a:p>
          <a:p>
            <a:pPr algn="r"/>
            <a:r>
              <a:rPr lang="ru-RU" sz="1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 общего числа обучающихся, кроме 1 курса и осваивающих программы в области искусств, медицинского и фармацевтического образования (Приказ Министерства просвещения РФ от 01.02.21 № 37 «Об утверждении методик расчета показателей федеральных проектов национального проекта «Образование»)</a:t>
            </a:r>
            <a:endParaRPr lang="ru-RU" sz="110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0213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644689"/>
              </p:ext>
            </p:extLst>
          </p:nvPr>
        </p:nvGraphicFramePr>
        <p:xfrm>
          <a:off x="970327" y="1814074"/>
          <a:ext cx="7022698" cy="13578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701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32034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обучающихся СПО прошли процедуру аттестации в виде демонстрационного экзамена по всем укрупненным группам профессий и специальностей, процент</a:t>
                      </a: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881110" y="1089750"/>
            <a:ext cx="644574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Эффективность реализации национальных проектов «Демография» и «Образование»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9DE25B-865D-48F8-8366-7AF191E51AE2}"/>
              </a:ext>
            </a:extLst>
          </p:cNvPr>
          <p:cNvSpPr txBox="1"/>
          <p:nvPr/>
        </p:nvSpPr>
        <p:spPr>
          <a:xfrm>
            <a:off x="970327" y="3591325"/>
            <a:ext cx="45561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2020 г. – 24,2% от выпуска, 97 чел.</a:t>
            </a:r>
            <a:endParaRPr lang="ru-RU" sz="2000" b="1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3F65F4-882E-4F7A-A627-9D502CAD19B9}"/>
              </a:ext>
            </a:extLst>
          </p:cNvPr>
          <p:cNvSpPr txBox="1"/>
          <p:nvPr/>
        </p:nvSpPr>
        <p:spPr>
          <a:xfrm>
            <a:off x="6190750" y="3588117"/>
            <a:ext cx="18992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14% </a:t>
            </a:r>
            <a:r>
              <a:rPr 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- 350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чел. </a:t>
            </a:r>
            <a:endParaRPr lang="ru-RU" sz="2000" b="1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8586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902527"/>
              </p:ext>
            </p:extLst>
          </p:nvPr>
        </p:nvGraphicFramePr>
        <p:xfrm>
          <a:off x="970327" y="1814074"/>
          <a:ext cx="7022698" cy="18607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701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32034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Общая численность граждан, вовлеченных центрами (сообществами, объединениями) поддержки добровольчества (</a:t>
                      </a:r>
                      <a:r>
                        <a:rPr lang="ru-RU" sz="1100" b="0" i="0" u="none" strike="noStrike" kern="1200" cap="none" spc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волонтерства</a:t>
                      </a:r>
                      <a:r>
                        <a:rPr lang="ru-RU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 </a:t>
                      </a:r>
                      <a:r>
                        <a:rPr lang="ru-RU" sz="1100" b="1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базе образовательных организаций</a:t>
                      </a:r>
                      <a:r>
                        <a:rPr lang="ru-RU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некоммерческих организаций, государственный и муниципальных учреждений, в добровольческую (волонтерскую) деятельность, чел.</a:t>
                      </a: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881110" y="1089750"/>
            <a:ext cx="644574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Эффективность реализации национальных проектов «Демография» и «Образование»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5DD8BD-B42D-4A9C-AB7E-C28ED7D5D7AC}"/>
              </a:ext>
            </a:extLst>
          </p:cNvPr>
          <p:cNvSpPr txBox="1"/>
          <p:nvPr/>
        </p:nvSpPr>
        <p:spPr>
          <a:xfrm>
            <a:off x="970327" y="3771819"/>
            <a:ext cx="6658572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t"/>
            <a:r>
              <a:rPr lang="ru-RU" sz="1050" b="1" i="0" u="none" strike="noStrike" kern="1200" cap="none" spc="0" baseline="0" dirty="0">
                <a:ln>
                  <a:noFill/>
                </a:ln>
                <a:solidFill>
                  <a:srgbClr val="C00000"/>
                </a:solidFill>
                <a:uFillTx/>
                <a:latin typeface="Times New Roman" pitchFamily="18" charset="0"/>
                <a:ea typeface="+mn-ea"/>
                <a:cs typeface="Times New Roman" pitchFamily="18" charset="0"/>
              </a:rPr>
              <a:t>2020 г. </a:t>
            </a:r>
            <a:r>
              <a:rPr lang="ru-RU" sz="1050" b="0" i="0" u="none" strike="noStrike" kern="1200" cap="none" spc="0" baseline="0" dirty="0">
                <a:ln>
                  <a:noFill/>
                </a:ln>
                <a:solidFill>
                  <a:srgbClr val="002060"/>
                </a:solidFill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Общая численность граждан, вовлечённых центрами (сообществами, объединениями) поддержки добровольчества (</a:t>
            </a:r>
            <a:r>
              <a:rPr lang="ru-RU" sz="1050" b="0" i="0" u="none" strike="noStrike" kern="1200" cap="none" spc="0" baseline="0" dirty="0" err="1">
                <a:ln>
                  <a:noFill/>
                </a:ln>
                <a:solidFill>
                  <a:srgbClr val="002060"/>
                </a:solidFill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волонтёрства</a:t>
            </a:r>
            <a:r>
              <a:rPr lang="ru-RU" sz="1050" b="0" i="0" u="none" strike="noStrike" kern="1200" cap="none" spc="0" baseline="0" dirty="0">
                <a:ln>
                  <a:noFill/>
                </a:ln>
                <a:solidFill>
                  <a:srgbClr val="002060"/>
                </a:solidFill>
                <a:uFillTx/>
                <a:latin typeface="Times New Roman" pitchFamily="18" charset="0"/>
                <a:ea typeface="+mn-ea"/>
                <a:cs typeface="Times New Roman" pitchFamily="18" charset="0"/>
              </a:rPr>
              <a:t>) на базе образовательных организаций, некоммерческих организаций, государственных и муниципальных учреждений, в добровольческую (волонтёрскую) деятельность</a:t>
            </a:r>
            <a:r>
              <a:rPr lang="ru-RU" sz="1050" kern="1200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– </a:t>
            </a:r>
            <a:r>
              <a:rPr lang="ru-RU" sz="1050" b="1" kern="1200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1050 чел.</a:t>
            </a:r>
            <a:endParaRPr lang="ru-RU" sz="1050" b="1" i="0" u="none" strike="noStrike" kern="1200" cap="none" spc="0" baseline="0" dirty="0">
              <a:ln>
                <a:noFill/>
              </a:ln>
              <a:solidFill>
                <a:srgbClr val="C00000"/>
              </a:solidFill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2252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201420"/>
              </p:ext>
            </p:extLst>
          </p:nvPr>
        </p:nvGraphicFramePr>
        <p:xfrm>
          <a:off x="970327" y="1814074"/>
          <a:ext cx="7022698" cy="20284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349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32034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Разработана и внедрена рабочая программа воспитания обучающихся</a:t>
                      </a: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  <a:sym typeface="Arial"/>
                        </a:rPr>
                        <a:t>100%</a:t>
                      </a:r>
                      <a:endParaRPr kumimoji="0" lang="ru-RU" sz="16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  <a:sym typeface="Arial"/>
                        </a:rPr>
                        <a:t>100%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34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педагогических работников и управленческих кадров системы общего, дополнительного образования детей и профессионального образования субъектов РФ повысили уровень профессионального мастерства по дополнительным профессиональным программам, процент</a:t>
                      </a: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  <a:sym typeface="Arial"/>
                        </a:rPr>
                        <a:t>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  <a:sym typeface="Arial"/>
                        </a:rPr>
                        <a:t>-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338634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881110" y="1089750"/>
            <a:ext cx="644574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Эффективность реализации национальных проектов «Демография» и «Образование»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</p:spTree>
    <p:extLst>
      <p:ext uri="{BB962C8B-B14F-4D97-AF65-F5344CB8AC3E}">
        <p14:creationId xmlns:p14="http://schemas.microsoft.com/office/powerpoint/2010/main" val="1080178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474474"/>
              </p:ext>
            </p:extLst>
          </p:nvPr>
        </p:nvGraphicFramePr>
        <p:xfrm>
          <a:off x="973296" y="1771911"/>
          <a:ext cx="7022698" cy="22206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701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69511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преподавателей (мастеров производственного обучения), которые прошли повышение квалификации по программам, основанным на опыте Союза Ворлдскиллс Россия</a:t>
                      </a:r>
                      <a:endParaRPr lang="ru-RU" sz="1100" b="0" i="0" u="none" strike="noStrike" kern="1200" cap="none" spc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511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преподавателей (мастеров производственного обучения), сертифицированных в качестве эксперта, из числа прошедших повышение квалификации по программам, основанным на опыте Союза Ворлдскиллс Россия</a:t>
                      </a:r>
                      <a:endParaRPr lang="ru-RU" sz="1100" b="0" i="0" u="none" strike="noStrike" kern="1200" cap="none" spc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9636919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881110" y="1089750"/>
            <a:ext cx="5106393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Развитие кадрового потенциала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</p:spTree>
    <p:extLst>
      <p:ext uri="{BB962C8B-B14F-4D97-AF65-F5344CB8AC3E}">
        <p14:creationId xmlns:p14="http://schemas.microsoft.com/office/powerpoint/2010/main" val="26977755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/>
        </p:nvSpPr>
        <p:spPr>
          <a:xfrm>
            <a:off x="482156" y="1585463"/>
            <a:ext cx="7836600" cy="18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32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Благодарю за внимание</a:t>
            </a:r>
            <a:endParaRPr sz="54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8850" y="0"/>
            <a:ext cx="1718925" cy="12147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33;p26">
            <a:extLst>
              <a:ext uri="{FF2B5EF4-FFF2-40B4-BE49-F238E27FC236}">
                <a16:creationId xmlns:a16="http://schemas.microsoft.com/office/drawing/2014/main" id="{0D2F2A17-B037-48DF-84A3-4486A3DC3EF2}"/>
              </a:ext>
            </a:extLst>
          </p:cNvPr>
          <p:cNvSpPr txBox="1"/>
          <p:nvPr/>
        </p:nvSpPr>
        <p:spPr>
          <a:xfrm>
            <a:off x="198850" y="4559051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4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6" name="Google Shape;234;p26">
            <a:extLst>
              <a:ext uri="{FF2B5EF4-FFF2-40B4-BE49-F238E27FC236}">
                <a16:creationId xmlns:a16="http://schemas.microsoft.com/office/drawing/2014/main" id="{95DF454D-8257-4A20-B0DB-9EBF26484B08}"/>
              </a:ext>
            </a:extLst>
          </p:cNvPr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179723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89" name="Google Shape;189;p23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90" name="Google Shape;190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6F49F37-D612-4468-8BE8-2CC9054E52B6}"/>
              </a:ext>
            </a:extLst>
          </p:cNvPr>
          <p:cNvSpPr/>
          <p:nvPr/>
        </p:nvSpPr>
        <p:spPr>
          <a:xfrm>
            <a:off x="3194800" y="2260155"/>
            <a:ext cx="4907985" cy="195438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72000" lvl="0" indent="-72000">
              <a:buSzPts val="1200"/>
              <a:buFont typeface="+mj-lt"/>
              <a:buAutoNum type="arabicPeriod"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Дизайн интерьера</a:t>
            </a:r>
          </a:p>
          <a:p>
            <a:pPr marL="72000" lvl="0" indent="-72000">
              <a:buSzPts val="1200"/>
              <a:buFont typeface="+mj-lt"/>
              <a:buAutoNum type="arabicPeriod"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Визуальный мерчандайзинг</a:t>
            </a:r>
          </a:p>
          <a:p>
            <a:pPr marL="72000" lvl="0" indent="-72000">
              <a:buSzPts val="1200"/>
              <a:buFont typeface="+mj-lt"/>
              <a:buAutoNum type="arabicPeriod"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Графический дизайн</a:t>
            </a:r>
          </a:p>
          <a:p>
            <a:pPr marL="72000" lvl="0" indent="-72000">
              <a:buSzPts val="1200"/>
              <a:buFont typeface="+mj-lt"/>
              <a:buAutoNum type="arabicPeriod"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Веб-дизайн и разработка</a:t>
            </a:r>
          </a:p>
          <a:p>
            <a:pPr marL="72000" indent="-72000">
              <a:buSzPts val="1200"/>
              <a:buFont typeface="+mj-lt"/>
              <a:buAutoNum type="arabicPeriod"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Сантехника и отопление</a:t>
            </a:r>
          </a:p>
          <a:p>
            <a:pPr marL="72000" lvl="0" indent="-72000">
              <a:buSzPts val="1200"/>
              <a:buFont typeface="+mj-lt"/>
              <a:buAutoNum type="arabicPeriod"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Интернет-маркетинг</a:t>
            </a:r>
          </a:p>
          <a:p>
            <a:pPr marL="72000" indent="-72000">
              <a:buSzPts val="1200"/>
              <a:buFont typeface="+mj-lt"/>
              <a:buAutoNum type="arabicPeriod"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мобильных приложений</a:t>
            </a:r>
          </a:p>
          <a:p>
            <a:pPr marL="72000" lvl="0" indent="-72000">
              <a:buSzPts val="1200"/>
              <a:buFont typeface="+mj-lt"/>
              <a:buAutoNum type="arabicPeriod"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Программные решения для бизнеса</a:t>
            </a:r>
          </a:p>
          <a:p>
            <a:pPr marL="72000" indent="-72000">
              <a:buSzPts val="1200"/>
              <a:buFont typeface="+mj-lt"/>
              <a:buAutoNum type="arabicPeriod"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3D моделирование для компьютерных игр</a:t>
            </a:r>
          </a:p>
          <a:p>
            <a:pPr marL="72000" indent="-72000">
              <a:buSzPts val="1200"/>
              <a:buFont typeface="+mj-lt"/>
              <a:buAutoNum type="arabicPeriod"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ИТ-решения для бизнеса на платформе «1С: Предприятие 8»</a:t>
            </a:r>
          </a:p>
          <a:p>
            <a:pPr marL="72000" indent="-72000">
              <a:buSzPts val="1200"/>
              <a:buFont typeface="+mj-lt"/>
              <a:buAutoNum type="arabicPeriod"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виртуальной и дополненной реальности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0ADFA43-A23B-4DF2-86A7-9102AD322370}"/>
              </a:ext>
            </a:extLst>
          </p:cNvPr>
          <p:cNvSpPr/>
          <p:nvPr/>
        </p:nvSpPr>
        <p:spPr>
          <a:xfrm>
            <a:off x="426259" y="2247607"/>
            <a:ext cx="276854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>
                <a:solidFill>
                  <a:srgbClr val="1B5B5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программе повышения квалификации</a:t>
            </a:r>
          </a:p>
          <a:p>
            <a:pPr lvl="0"/>
            <a:r>
              <a:rPr lang="ru-RU" sz="1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«Практика и методика реализации образовательных программ среднего профессионального образования с учётом спецификации стандартов </a:t>
            </a:r>
            <a:r>
              <a:rPr lang="ru-RU" sz="1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Ворлдскиллс</a:t>
            </a:r>
            <a:r>
              <a:rPr lang="ru-RU" sz="1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компетенции»</a:t>
            </a:r>
          </a:p>
          <a:p>
            <a:pPr lvl="0"/>
            <a:r>
              <a:rPr lang="ru-RU" sz="1200" b="1" dirty="0">
                <a:solidFill>
                  <a:srgbClr val="1B5B5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обучены сотрудники</a:t>
            </a:r>
          </a:p>
          <a:p>
            <a:pPr lvl="0"/>
            <a:r>
              <a:rPr lang="ru-RU" sz="1200" b="1" dirty="0">
                <a:solidFill>
                  <a:srgbClr val="1B5B5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ГАПОУ «СГК» по компетенциям:</a:t>
            </a:r>
          </a:p>
          <a:p>
            <a:pPr lvl="0"/>
            <a:endParaRPr lang="ru-RU" sz="1200" b="1" dirty="0">
              <a:solidFill>
                <a:srgbClr val="1B5B5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EC25F4FB-F226-4C2B-B622-064888D4A9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39482"/>
              </p:ext>
            </p:extLst>
          </p:nvPr>
        </p:nvGraphicFramePr>
        <p:xfrm>
          <a:off x="531555" y="1144990"/>
          <a:ext cx="7571229" cy="96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632">
                  <a:extLst>
                    <a:ext uri="{9D8B030D-6E8A-4147-A177-3AD203B41FA5}">
                      <a16:colId xmlns:a16="http://schemas.microsoft.com/office/drawing/2014/main" val="2075600033"/>
                    </a:ext>
                  </a:extLst>
                </a:gridCol>
                <a:gridCol w="1303632">
                  <a:extLst>
                    <a:ext uri="{9D8B030D-6E8A-4147-A177-3AD203B41FA5}">
                      <a16:colId xmlns:a16="http://schemas.microsoft.com/office/drawing/2014/main" val="3705908215"/>
                    </a:ext>
                  </a:extLst>
                </a:gridCol>
                <a:gridCol w="1501867">
                  <a:extLst>
                    <a:ext uri="{9D8B030D-6E8A-4147-A177-3AD203B41FA5}">
                      <a16:colId xmlns:a16="http://schemas.microsoft.com/office/drawing/2014/main" val="963622462"/>
                    </a:ext>
                  </a:extLst>
                </a:gridCol>
                <a:gridCol w="1731049">
                  <a:extLst>
                    <a:ext uri="{9D8B030D-6E8A-4147-A177-3AD203B41FA5}">
                      <a16:colId xmlns:a16="http://schemas.microsoft.com/office/drawing/2014/main" val="2091391211"/>
                    </a:ext>
                  </a:extLst>
                </a:gridCol>
                <a:gridCol w="1731049">
                  <a:extLst>
                    <a:ext uri="{9D8B030D-6E8A-4147-A177-3AD203B41FA5}">
                      <a16:colId xmlns:a16="http://schemas.microsoft.com/office/drawing/2014/main" val="3479239676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Экспертный состав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ГАПОУ «СГК»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Эксперты с правом оценки ДЭ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Эксперты с правом проведения чемпионата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 Narrow"/>
                          <a:cs typeface="Times New Roman" panose="02020603050405020304" pitchFamily="18" charset="0"/>
                          <a:sym typeface="PT Sans Narrow"/>
                        </a:rPr>
                        <a:t>Эксперты, обученные по программе</a:t>
                      </a:r>
                    </a:p>
                    <a:p>
                      <a:pPr algn="ctr"/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 Narrow"/>
                          <a:cs typeface="Times New Roman" panose="02020603050405020304" pitchFamily="18" charset="0"/>
                          <a:sym typeface="PT Sans Narrow"/>
                        </a:rPr>
                        <a:t>«5000 мастеров»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Эксперты, имеющие сертификат эксперта-мастера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269531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3806260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B4AC511-98AA-4BC2-BF38-AEDFB766DAEA}"/>
              </a:ext>
            </a:extLst>
          </p:cNvPr>
          <p:cNvSpPr/>
          <p:nvPr/>
        </p:nvSpPr>
        <p:spPr>
          <a:xfrm>
            <a:off x="5890055" y="2260155"/>
            <a:ext cx="229958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2400" lvl="0">
              <a:buSzPts val="1200"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Разработка виртуальной и дополненной реальности</a:t>
            </a:r>
          </a:p>
          <a:p>
            <a:pPr marL="152400" lvl="0">
              <a:buSzPts val="1200"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Сетевое и системное администрирование</a:t>
            </a:r>
          </a:p>
          <a:p>
            <a:pPr marL="152400" lvl="0">
              <a:buSzPts val="1200"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 Эксплуатация беспилотных авиационных систем</a:t>
            </a:r>
          </a:p>
          <a:p>
            <a:pPr marL="152400" lvl="0">
              <a:buSzPts val="1200"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Сухое строительство и штукатурные работы</a:t>
            </a:r>
          </a:p>
        </p:txBody>
      </p:sp>
      <p:sp>
        <p:nvSpPr>
          <p:cNvPr id="10" name="Google Shape;106;p17">
            <a:extLst>
              <a:ext uri="{FF2B5EF4-FFF2-40B4-BE49-F238E27FC236}">
                <a16:creationId xmlns:a16="http://schemas.microsoft.com/office/drawing/2014/main" id="{B20C5FB3-ED85-42C2-A3A4-20B94610AF6A}"/>
              </a:ext>
            </a:extLst>
          </p:cNvPr>
          <p:cNvSpPr txBox="1"/>
          <p:nvPr/>
        </p:nvSpPr>
        <p:spPr>
          <a:xfrm>
            <a:off x="2489133" y="464590"/>
            <a:ext cx="5106393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Развитие кадрового потенциала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</p:spTree>
    <p:extLst>
      <p:ext uri="{BB962C8B-B14F-4D97-AF65-F5344CB8AC3E}">
        <p14:creationId xmlns:p14="http://schemas.microsoft.com/office/powerpoint/2010/main" val="149323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025006"/>
              </p:ext>
            </p:extLst>
          </p:nvPr>
        </p:nvGraphicFramePr>
        <p:xfrm>
          <a:off x="973296" y="1771911"/>
          <a:ext cx="7022698" cy="16931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701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69511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 контрольных цифр приема в профессиональные образовательные организации по программам среднего профессионального образования, подведомственные 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минобрнауки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Самарской области и расположенные на территории образовательного округа, процент</a:t>
                      </a:r>
                      <a:endParaRPr lang="ru-RU" sz="1100" b="0" i="0" u="none" strike="noStrike" kern="1200" cap="none" spc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881110" y="1089750"/>
            <a:ext cx="644574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Доступность общего и профессионального образования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E1D317-3E54-4B59-916D-79DC580ADEF5}"/>
              </a:ext>
            </a:extLst>
          </p:cNvPr>
          <p:cNvSpPr txBox="1"/>
          <p:nvPr/>
        </p:nvSpPr>
        <p:spPr>
          <a:xfrm>
            <a:off x="3337226" y="3671706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КЦП – 900 чел.</a:t>
            </a:r>
            <a:endParaRPr lang="ru-RU" sz="2000" b="1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533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073100"/>
              </p:ext>
            </p:extLst>
          </p:nvPr>
        </p:nvGraphicFramePr>
        <p:xfrm>
          <a:off x="1023723" y="1775737"/>
          <a:ext cx="7022698" cy="15254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701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32034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студентов профессиональных образовательных организаций, обучающихся с применением дуальной технологии, в общей численности студентов, в том числе с полным возмещением затрат на обучение (кроме обучающихся первого курса), процент</a:t>
                      </a:r>
                      <a:endParaRPr lang="ru-RU" sz="1100" b="0" i="0" u="none" strike="noStrike" kern="1200" cap="none" spc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8,1%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881110" y="1089750"/>
            <a:ext cx="644574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Качество общего и профессионального образования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</p:spTree>
    <p:extLst>
      <p:ext uri="{BB962C8B-B14F-4D97-AF65-F5344CB8AC3E}">
        <p14:creationId xmlns:p14="http://schemas.microsoft.com/office/powerpoint/2010/main" val="2162269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692231"/>
              </p:ext>
            </p:extLst>
          </p:nvPr>
        </p:nvGraphicFramePr>
        <p:xfrm>
          <a:off x="1023723" y="1775737"/>
          <a:ext cx="7022698" cy="20284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1482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701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32034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Удельный вес числа детей в возрасте от 5 до 18 лет, занимающихся в объединениях технической и естественнонаучной направленностей, в общей численности детей в возрасте от 5 до 18 лет, занимающихся по программам дополнительного образования, финансируемым </a:t>
                      </a:r>
                      <a:r>
                        <a:rPr lang="ru-RU" sz="1100" b="0" i="0" u="none" strike="noStrike" kern="1200" cap="none" spc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МОиН</a:t>
                      </a:r>
                      <a:r>
                        <a:rPr lang="ru-RU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Самарской области, департаментами образования (с учетом НКО, учреждений культуры и спорта), процент</a:t>
                      </a: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18,7%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18,9%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881110" y="1089750"/>
            <a:ext cx="644574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Работа по выявлению, поддержке и развитию одаренности, профориентационная работа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249E8F8-9C17-439F-98EE-B3B075762566}"/>
              </a:ext>
            </a:extLst>
          </p:cNvPr>
          <p:cNvSpPr txBox="1"/>
          <p:nvPr/>
        </p:nvSpPr>
        <p:spPr>
          <a:xfrm>
            <a:off x="3474421" y="3824087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600" b="1" i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2020 г. – 89%</a:t>
            </a:r>
          </a:p>
          <a:p>
            <a:pPr algn="r"/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2021 г. – внесение данных в АСУ РСО</a:t>
            </a:r>
            <a:endParaRPr lang="ru-RU" sz="1600" b="1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738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D2F2DC2-7D4F-4023-BF84-7CECA85C3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926529"/>
              </p:ext>
            </p:extLst>
          </p:nvPr>
        </p:nvGraphicFramePr>
        <p:xfrm>
          <a:off x="881110" y="1623109"/>
          <a:ext cx="7022698" cy="15254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68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82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48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1197">
                  <a:extLst>
                    <a:ext uri="{9D8B030D-6E8A-4147-A177-3AD203B41FA5}">
                      <a16:colId xmlns:a16="http://schemas.microsoft.com/office/drawing/2014/main" val="2801784545"/>
                    </a:ext>
                  </a:extLst>
                </a:gridCol>
              </a:tblGrid>
              <a:tr h="2606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algn="ctr"/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701">
                <a:tc v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b="1" i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полугодие)</a:t>
                      </a:r>
                    </a:p>
                  </a:txBody>
                  <a:tcPr marL="91456" marR="91456" marT="45700" marB="45700">
                    <a:solidFill>
                      <a:schemeClr val="accent2">
                        <a:lumMod val="25000"/>
                        <a:lumOff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6" marR="91456" marT="45700" marB="45700"/>
                </a:tc>
                <a:extLst>
                  <a:ext uri="{0D108BD9-81ED-4DB2-BD59-A6C34878D82A}">
                    <a16:rowId xmlns:a16="http://schemas.microsoft.com/office/drawing/2014/main" val="3144322894"/>
                  </a:ext>
                </a:extLst>
              </a:tr>
              <a:tr h="32034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обучающихся профессиональных образовательных организаций, участвующих в движении «Молодые профессионалы» (Ворлдскиллс Россия), в общей численности обучающихся профессиональных образовательных организаций, процент</a:t>
                      </a:r>
                    </a:p>
                  </a:txBody>
                  <a:tcPr marL="72000" marR="3600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881110" y="967450"/>
            <a:ext cx="644574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Работа по выявлению, поддержке и развитию одаренности, профориентационная работа</a:t>
            </a:r>
            <a:endParaRPr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DE5427-3826-4C44-BFB0-FD12D5841EC6}"/>
              </a:ext>
            </a:extLst>
          </p:cNvPr>
          <p:cNvSpPr txBox="1"/>
          <p:nvPr/>
        </p:nvSpPr>
        <p:spPr>
          <a:xfrm>
            <a:off x="881110" y="3205308"/>
            <a:ext cx="54128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536C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Учитываются:</a:t>
            </a:r>
          </a:p>
          <a:p>
            <a:pPr marL="171450" indent="-171450">
              <a:buFontTx/>
              <a:buChar char="-"/>
            </a:pPr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отборочных соревнований, </a:t>
            </a:r>
          </a:p>
          <a:p>
            <a:pPr marL="171450" indent="-171450">
              <a:buFontTx/>
              <a:buChar char="-"/>
            </a:pPr>
            <a:r>
              <a:rPr lang="ru-RU" sz="1200" b="1" dirty="0">
                <a:solidFill>
                  <a:srgbClr val="536C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регионального чемпионата, </a:t>
            </a:r>
          </a:p>
          <a:p>
            <a:pPr marL="171450" indent="-171450">
              <a:buFontTx/>
              <a:buChar char="-"/>
            </a:pPr>
            <a:r>
              <a:rPr lang="ru-RU" sz="1200" b="1" dirty="0">
                <a:solidFill>
                  <a:srgbClr val="536C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волонтеры регионального чемпионата, </a:t>
            </a:r>
          </a:p>
          <a:p>
            <a:pPr marL="171450" indent="-171450">
              <a:buFontTx/>
              <a:buChar char="-"/>
            </a:pPr>
            <a:r>
              <a:rPr lang="ru-RU" sz="1200" b="1" dirty="0">
                <a:solidFill>
                  <a:srgbClr val="536C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демонстрационного экзамена по стандартам Ворлдскиллс.</a:t>
            </a:r>
          </a:p>
          <a:p>
            <a:r>
              <a:rPr lang="ru-RU" sz="1200" b="1" dirty="0">
                <a:solidFill>
                  <a:srgbClr val="536C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обучающийся считается один раз</a:t>
            </a:r>
          </a:p>
        </p:txBody>
      </p:sp>
    </p:spTree>
    <p:extLst>
      <p:ext uri="{BB962C8B-B14F-4D97-AF65-F5344CB8AC3E}">
        <p14:creationId xmlns:p14="http://schemas.microsoft.com/office/powerpoint/2010/main" val="771711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98850" y="4559050"/>
            <a:ext cx="7128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ГАПОУ СО «Самарский государственный колледж» </a:t>
            </a:r>
            <a:r>
              <a:rPr lang="ru" b="1" u="sng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  <a:hlinkClick r:id="rId3"/>
              </a:rPr>
              <a:t>www.samgk.ru</a:t>
            </a:r>
            <a:r>
              <a:rPr lang="ru" b="1">
                <a:solidFill>
                  <a:srgbClr val="2B378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8(846)332-35-36</a:t>
            </a:r>
            <a:endParaRPr dirty="0">
              <a:solidFill>
                <a:srgbClr val="2B378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cxnSp>
        <p:nvCxnSpPr>
          <p:cNvPr id="103" name="Google Shape;103;p17"/>
          <p:cNvCxnSpPr/>
          <p:nvPr/>
        </p:nvCxnSpPr>
        <p:spPr>
          <a:xfrm>
            <a:off x="198850" y="4493925"/>
            <a:ext cx="5991900" cy="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425" y="105900"/>
            <a:ext cx="1597451" cy="11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981876" y="250950"/>
            <a:ext cx="5106393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rgbClr val="2A399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Показатели региональных составляющих Национального проекта «Образование»</a:t>
            </a:r>
            <a:endParaRPr sz="1700" b="1" dirty="0">
              <a:solidFill>
                <a:srgbClr val="2A399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sp>
        <p:nvSpPr>
          <p:cNvPr id="2" name="Google Shape;106;p17">
            <a:extLst>
              <a:ext uri="{FF2B5EF4-FFF2-40B4-BE49-F238E27FC236}">
                <a16:creationId xmlns:a16="http://schemas.microsoft.com/office/drawing/2014/main" id="{73FB7072-81C1-4420-8472-380E0669EEC4}"/>
              </a:ext>
            </a:extLst>
          </p:cNvPr>
          <p:cNvSpPr txBox="1"/>
          <p:nvPr/>
        </p:nvSpPr>
        <p:spPr>
          <a:xfrm>
            <a:off x="1031224" y="1038087"/>
            <a:ext cx="6445740" cy="621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СГК-</a:t>
            </a:r>
            <a:r>
              <a:rPr lang="en-US" sz="1700" b="1" dirty="0">
                <a:solidFill>
                  <a:schemeClr val="tx1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Skills </a:t>
            </a:r>
            <a:endParaRPr lang="ru-RU" sz="1700" b="1" dirty="0">
              <a:solidFill>
                <a:schemeClr val="tx1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  <a:p>
            <a:pPr lvl="0"/>
            <a:r>
              <a:rPr lang="en-US" sz="1200" b="1" dirty="0">
                <a:solidFill>
                  <a:srgbClr val="C0000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(</a:t>
            </a:r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показатель- </a:t>
            </a:r>
          </a:p>
          <a:p>
            <a:pPr lvl="0"/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ea typeface="PT Sans Narrow"/>
                <a:cs typeface="Times New Roman" panose="02020603050405020304" pitchFamily="18" charset="0"/>
                <a:sym typeface="PT Sans Narrow"/>
              </a:rPr>
              <a:t>участники отборочных соревнований)</a:t>
            </a:r>
            <a:endParaRPr sz="1200" b="1" dirty="0">
              <a:solidFill>
                <a:srgbClr val="C00000"/>
              </a:solidFill>
              <a:latin typeface="Times New Roman" panose="02020603050405020304" pitchFamily="18" charset="0"/>
              <a:ea typeface="PT Sans Narrow"/>
              <a:cs typeface="Times New Roman" panose="02020603050405020304" pitchFamily="18" charset="0"/>
              <a:sym typeface="PT Sans Narrow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79E986-CE23-4CC8-AFFC-EA41C09F26CC}"/>
              </a:ext>
            </a:extLst>
          </p:cNvPr>
          <p:cNvSpPr txBox="1"/>
          <p:nvPr/>
        </p:nvSpPr>
        <p:spPr>
          <a:xfrm>
            <a:off x="1031224" y="406737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27 – 28 апреля 2021 г. </a:t>
            </a:r>
            <a:endParaRPr lang="ru-RU" sz="18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14F796-3D46-4898-BE6F-2A63DD7F12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1224" y="1973191"/>
            <a:ext cx="3130025" cy="20870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CB2E410-D153-4831-8D06-1D8C434B61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16217" y="2530319"/>
            <a:ext cx="2294497" cy="152996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066B7FB-C407-46E8-AA70-5E8BF852628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21072" y="961228"/>
            <a:ext cx="2279962" cy="152027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6070184-E9A4-4D22-8675-B47258B0D34C}"/>
              </a:ext>
            </a:extLst>
          </p:cNvPr>
          <p:cNvSpPr txBox="1"/>
          <p:nvPr/>
        </p:nvSpPr>
        <p:spPr>
          <a:xfrm>
            <a:off x="6743030" y="1907396"/>
            <a:ext cx="229449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участию приглашаются:</a:t>
            </a:r>
          </a:p>
          <a:p>
            <a:pPr marL="171450" indent="-171450">
              <a:buFontTx/>
              <a:buChar char="-"/>
            </a:pP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ПОО Самарской области</a:t>
            </a:r>
          </a:p>
          <a:p>
            <a:pPr marL="171450" indent="-171450">
              <a:buFontTx/>
              <a:buChar char="-"/>
            </a:pP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общеобразовательных учреждений Самарской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615108781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2657</TotalTime>
  <Words>2343</Words>
  <Application>Microsoft Office PowerPoint</Application>
  <PresentationFormat>Экран (16:9)</PresentationFormat>
  <Paragraphs>483</Paragraphs>
  <Slides>30</Slides>
  <Notes>30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Times New Roman</vt:lpstr>
      <vt:lpstr>Calibri</vt:lpstr>
      <vt:lpstr>PT Sans Narrow</vt:lpstr>
      <vt:lpstr>Arial Narrow</vt:lpstr>
      <vt:lpstr>Arial</vt:lpstr>
      <vt:lpstr>Simple Light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Пользователь</cp:lastModifiedBy>
  <cp:revision>150</cp:revision>
  <cp:lastPrinted>2020-03-23T08:59:51Z</cp:lastPrinted>
  <dcterms:modified xsi:type="dcterms:W3CDTF">2021-03-02T10:11:19Z</dcterms:modified>
</cp:coreProperties>
</file>