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F0A8"/>
    <a:srgbClr val="818587"/>
    <a:srgbClr val="ED7D31"/>
    <a:srgbClr val="00BBD2"/>
    <a:srgbClr val="E89E00"/>
    <a:srgbClr val="FF5400"/>
    <a:srgbClr val="656E73"/>
    <a:srgbClr val="3ABB91"/>
    <a:srgbClr val="44B2B6"/>
    <a:srgbClr val="A47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0" d="100"/>
          <a:sy n="40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Северо-Восточный округ</c:v>
                </c:pt>
                <c:pt idx="1">
                  <c:v>Центральный округ</c:v>
                </c:pt>
                <c:pt idx="2">
                  <c:v>Отрадненский округ</c:v>
                </c:pt>
                <c:pt idx="3">
                  <c:v>г.о. Самара</c:v>
                </c:pt>
                <c:pt idx="4">
                  <c:v>Северо-Западный округ</c:v>
                </c:pt>
                <c:pt idx="5">
                  <c:v>Кинельский округ</c:v>
                </c:pt>
                <c:pt idx="6">
                  <c:v>г.о. Тольятти</c:v>
                </c:pt>
                <c:pt idx="7">
                  <c:v>Северный округ</c:v>
                </c:pt>
                <c:pt idx="8">
                  <c:v>Южный округ</c:v>
                </c:pt>
                <c:pt idx="9">
                  <c:v>Юго-Западный округ</c:v>
                </c:pt>
                <c:pt idx="10">
                  <c:v>Поволжский округ</c:v>
                </c:pt>
                <c:pt idx="11">
                  <c:v>Западный округ</c:v>
                </c:pt>
                <c:pt idx="12">
                  <c:v>Юго-Восточный округ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0.6</c:v>
                </c:pt>
                <c:pt idx="1">
                  <c:v>0.6216216216216216</c:v>
                </c:pt>
                <c:pt idx="2">
                  <c:v>0.66666666666666663</c:v>
                </c:pt>
                <c:pt idx="3">
                  <c:v>0.69444444444444442</c:v>
                </c:pt>
                <c:pt idx="4">
                  <c:v>0.71052631578947367</c:v>
                </c:pt>
                <c:pt idx="5">
                  <c:v>0.82758620689655171</c:v>
                </c:pt>
                <c:pt idx="6">
                  <c:v>0.84</c:v>
                </c:pt>
                <c:pt idx="7">
                  <c:v>0.93023255813953487</c:v>
                </c:pt>
                <c:pt idx="8">
                  <c:v>0.96</c:v>
                </c:pt>
                <c:pt idx="9">
                  <c:v>0.98648648648648651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08291248"/>
        <c:axId val="1708285264"/>
      </c:barChart>
      <c:catAx>
        <c:axId val="170829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08285264"/>
        <c:crosses val="autoZero"/>
        <c:auto val="1"/>
        <c:lblAlgn val="ctr"/>
        <c:lblOffset val="100"/>
        <c:noMultiLvlLbl val="0"/>
      </c:catAx>
      <c:valAx>
        <c:axId val="17082852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0829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7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3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3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1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EB95-803D-4D8A-8EF1-C606F41FF02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2140" y="2654117"/>
            <a:ext cx="12192002" cy="6883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025" y="0"/>
            <a:ext cx="6883769" cy="770021"/>
          </a:xfrm>
          <a:prstGeom prst="rect">
            <a:avLst/>
          </a:prstGeom>
          <a:solidFill>
            <a:srgbClr val="44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8025" y="11711255"/>
            <a:ext cx="6883770" cy="491485"/>
          </a:xfrm>
          <a:prstGeom prst="rect">
            <a:avLst/>
          </a:prstGeom>
          <a:solidFill>
            <a:srgbClr val="44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710" y="852065"/>
            <a:ext cx="2037348" cy="1620253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0770" y="852065"/>
            <a:ext cx="4544498" cy="162025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252" y="2554361"/>
            <a:ext cx="4106779" cy="313150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99284" y="2554362"/>
            <a:ext cx="2475984" cy="3131504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097" y="5769624"/>
            <a:ext cx="6679016" cy="333014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252" y="9194799"/>
            <a:ext cx="6679016" cy="246295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71472" y="928954"/>
            <a:ext cx="687823" cy="694975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4" t="50984" r="369" b="33070"/>
          <a:stretch/>
        </p:blipFill>
        <p:spPr bwMode="auto">
          <a:xfrm>
            <a:off x="971044" y="967313"/>
            <a:ext cx="428878" cy="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2756" y="1623740"/>
            <a:ext cx="116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728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04" y="2071163"/>
            <a:ext cx="2194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entury Gothic" panose="020B0502020202020204" pitchFamily="34" charset="0"/>
              </a:rPr>
              <a:t>ПРОВЕДЕНО МЕРОПРИЯТИЙ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8023" y="81996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ОТЧЕТ АИС «ПРОФВЫБОР. САМАРСКАЯ ОБЛАСТЬ»</a:t>
            </a:r>
            <a:endParaRPr lang="ru-RU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3745" y="464271"/>
            <a:ext cx="233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ЯНВАРЬ-ИЮНЬ 2021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455" t="-13468" r="3447" b="83779"/>
          <a:stretch/>
        </p:blipFill>
        <p:spPr>
          <a:xfrm>
            <a:off x="2303005" y="1295526"/>
            <a:ext cx="4400028" cy="1070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03005" y="951872"/>
            <a:ext cx="440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431 865 </a:t>
            </a:r>
            <a:r>
              <a:rPr lang="ru-RU" dirty="0" smtClean="0">
                <a:latin typeface="Century Gothic" panose="020B0502020202020204" pitchFamily="34" charset="0"/>
              </a:rPr>
              <a:t>УЧАСТНИКОВ МЕРОПРИЯТИЙ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827" t="-14826" r="76142" b="86955"/>
          <a:stretch/>
        </p:blipFill>
        <p:spPr>
          <a:xfrm rot="5400000">
            <a:off x="3269428" y="1854736"/>
            <a:ext cx="983380" cy="100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827" t="-14826" r="76142" b="86955"/>
          <a:stretch/>
        </p:blipFill>
        <p:spPr>
          <a:xfrm rot="5400000">
            <a:off x="4850005" y="1860070"/>
            <a:ext cx="983380" cy="100459"/>
          </a:xfrm>
          <a:prstGeom prst="rect">
            <a:avLst/>
          </a:prstGeom>
        </p:spPr>
      </p:pic>
      <p:pic>
        <p:nvPicPr>
          <p:cNvPr id="23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6" t="17210" r="-247" b="68990"/>
          <a:stretch/>
        </p:blipFill>
        <p:spPr bwMode="auto">
          <a:xfrm>
            <a:off x="2788427" y="1390047"/>
            <a:ext cx="451275" cy="4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06546" y="2067165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ОБУЧАЮЩИЕСЯ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0809" y="2069363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ПЕДАГОГИ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0926" y="2069363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РОДИТЕЛИ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34837" y="1789292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22 084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50030" y="1787094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331 942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900" y="1787094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77 839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aprilent.com/img/bg-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10" y="1358256"/>
            <a:ext cx="490433" cy="4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31/b6/e5/31b6e5b55e936f810f3df2fe470bf85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24" y="1443056"/>
            <a:ext cx="458717" cy="3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6252" y="2636387"/>
            <a:ext cx="410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КОЛИЧЕСТВО УЧРЕЖДЕНИЙ, ПРИНЯВШИХ УЧАСТИЕ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252" y="2877987"/>
            <a:ext cx="4106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entury Gothic" panose="020B0502020202020204" pitchFamily="34" charset="0"/>
              </a:rPr>
              <a:t>ОТ ОБЩЕГО ЧИСЛА В ОКРУГЕ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8270" y="2608550"/>
            <a:ext cx="2475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САМЫЕ АКТИВНЫЕ УЧРЕЖДЕНИЯ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073" y="5907454"/>
            <a:ext cx="663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КОЛИЧЕСТВО УЧАСТНИКОВ МЕРОПРИЯТИЙ (ПО ОКРУГАМ)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0073" y="9789616"/>
            <a:ext cx="2110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entury Gothic" panose="020B0502020202020204" pitchFamily="34" charset="0"/>
              </a:rPr>
              <a:t>САМЫЕ АКТИВНЫЕ ОРГАНИЗАТОРЫ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60089" t="-8224" r="3763" b="51778"/>
          <a:stretch/>
        </p:blipFill>
        <p:spPr>
          <a:xfrm rot="5400000">
            <a:off x="1136822" y="10303224"/>
            <a:ext cx="2172832" cy="261533"/>
          </a:xfrm>
          <a:prstGeom prst="rect">
            <a:avLst/>
          </a:prstGeom>
        </p:spPr>
      </p:pic>
      <p:pic>
        <p:nvPicPr>
          <p:cNvPr id="61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69628" r="90332" b="17479"/>
          <a:stretch/>
        </p:blipFill>
        <p:spPr bwMode="auto">
          <a:xfrm>
            <a:off x="4339728" y="3020606"/>
            <a:ext cx="403305" cy="3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69628" r="90332" b="17479"/>
          <a:stretch/>
        </p:blipFill>
        <p:spPr bwMode="auto">
          <a:xfrm>
            <a:off x="2388648" y="9320007"/>
            <a:ext cx="399779" cy="3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Овал 68"/>
          <p:cNvSpPr/>
          <p:nvPr/>
        </p:nvSpPr>
        <p:spPr>
          <a:xfrm>
            <a:off x="4379380" y="3491766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3" name="Группа 232"/>
          <p:cNvGrpSpPr/>
          <p:nvPr/>
        </p:nvGrpSpPr>
        <p:grpSpPr>
          <a:xfrm>
            <a:off x="94146" y="6262763"/>
            <a:ext cx="6652350" cy="2738361"/>
            <a:chOff x="114913" y="6242749"/>
            <a:chExt cx="6652350" cy="2738361"/>
          </a:xfrm>
        </p:grpSpPr>
        <p:sp>
          <p:nvSpPr>
            <p:cNvPr id="166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5715954" y="7922009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656E73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375679" y="6807833"/>
              <a:ext cx="934885" cy="78769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Поволжский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58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179974" y="6321527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>
              <a:scene3d>
                <a:camera prst="obliqueBottomRigh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484066" y="6789330"/>
              <a:ext cx="866698" cy="59053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err="1">
                  <a:latin typeface="Century Gothic" panose="020B0502020202020204" pitchFamily="34" charset="0"/>
                </a:rPr>
                <a:t>г</a:t>
              </a:r>
              <a:r>
                <a:rPr lang="ru-RU" sz="1200" dirty="0" err="1" smtClean="0">
                  <a:latin typeface="Century Gothic" panose="020B0502020202020204" pitchFamily="34" charset="0"/>
                </a:rPr>
                <a:t>.о</a:t>
              </a:r>
              <a:r>
                <a:rPr lang="ru-RU" sz="1200" dirty="0" smtClean="0">
                  <a:latin typeface="Century Gothic" panose="020B0502020202020204" pitchFamily="34" charset="0"/>
                </a:rPr>
                <a:t>. Самара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50277" y="6298898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539578" y="6704808"/>
              <a:ext cx="978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anose="020B0502020202020204" pitchFamily="34" charset="0"/>
                </a:rPr>
                <a:t>79 314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201" name="Группа 200"/>
            <p:cNvGrpSpPr/>
            <p:nvPr/>
          </p:nvGrpSpPr>
          <p:grpSpPr>
            <a:xfrm>
              <a:off x="271096" y="6478569"/>
              <a:ext cx="1931560" cy="986121"/>
              <a:chOff x="369090" y="6528397"/>
              <a:chExt cx="1931560" cy="986121"/>
            </a:xfrm>
          </p:grpSpPr>
          <p:sp>
            <p:nvSpPr>
              <p:cNvPr id="160" name="Shape">
                <a:extLst>
                  <a:ext uri="{FF2B5EF4-FFF2-40B4-BE49-F238E27FC236}">
                    <a16:creationId xmlns:a16="http://schemas.microsoft.com/office/drawing/2014/main" xmlns="" id="{3B3DDCF0-D648-4608-97A6-AD455E1A9DA5}"/>
                  </a:ext>
                </a:extLst>
              </p:cNvPr>
              <p:cNvSpPr/>
              <p:nvPr/>
            </p:nvSpPr>
            <p:spPr>
              <a:xfrm>
                <a:off x="1348907" y="6564118"/>
                <a:ext cx="951743" cy="950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0" h="20559" extrusionOk="0">
                    <a:moveTo>
                      <a:pt x="9698" y="5651"/>
                    </a:moveTo>
                    <a:cubicBezTo>
                      <a:pt x="9523" y="5727"/>
                      <a:pt x="9350" y="5810"/>
                      <a:pt x="9180" y="5899"/>
                    </a:cubicBezTo>
                    <a:cubicBezTo>
                      <a:pt x="8783" y="6106"/>
                      <a:pt x="8337" y="6211"/>
                      <a:pt x="7893" y="6159"/>
                    </a:cubicBezTo>
                    <a:cubicBezTo>
                      <a:pt x="7363" y="6097"/>
                      <a:pt x="6851" y="5862"/>
                      <a:pt x="6444" y="5455"/>
                    </a:cubicBezTo>
                    <a:cubicBezTo>
                      <a:pt x="6262" y="5272"/>
                      <a:pt x="6114" y="5068"/>
                      <a:pt x="6001" y="4850"/>
                    </a:cubicBezTo>
                    <a:cubicBezTo>
                      <a:pt x="5773" y="4411"/>
                      <a:pt x="5724" y="3905"/>
                      <a:pt x="5806" y="3416"/>
                    </a:cubicBezTo>
                    <a:cubicBezTo>
                      <a:pt x="5832" y="3261"/>
                      <a:pt x="5846" y="3103"/>
                      <a:pt x="5847" y="2946"/>
                    </a:cubicBezTo>
                    <a:cubicBezTo>
                      <a:pt x="5852" y="2145"/>
                      <a:pt x="5533" y="1343"/>
                      <a:pt x="4887" y="755"/>
                    </a:cubicBezTo>
                    <a:cubicBezTo>
                      <a:pt x="3773" y="-259"/>
                      <a:pt x="2042" y="-250"/>
                      <a:pt x="938" y="775"/>
                    </a:cubicBezTo>
                    <a:cubicBezTo>
                      <a:pt x="-285" y="1912"/>
                      <a:pt x="-312" y="3827"/>
                      <a:pt x="857" y="4998"/>
                    </a:cubicBezTo>
                    <a:cubicBezTo>
                      <a:pt x="1432" y="5574"/>
                      <a:pt x="2189" y="5860"/>
                      <a:pt x="2943" y="5855"/>
                    </a:cubicBezTo>
                    <a:cubicBezTo>
                      <a:pt x="3116" y="5854"/>
                      <a:pt x="3289" y="5838"/>
                      <a:pt x="3460" y="5806"/>
                    </a:cubicBezTo>
                    <a:cubicBezTo>
                      <a:pt x="3794" y="5744"/>
                      <a:pt x="4140" y="5747"/>
                      <a:pt x="4465" y="5851"/>
                    </a:cubicBezTo>
                    <a:cubicBezTo>
                      <a:pt x="4824" y="5967"/>
                      <a:pt x="5162" y="6168"/>
                      <a:pt x="5447" y="6454"/>
                    </a:cubicBezTo>
                    <a:cubicBezTo>
                      <a:pt x="5854" y="6861"/>
                      <a:pt x="6088" y="7375"/>
                      <a:pt x="6150" y="7906"/>
                    </a:cubicBezTo>
                    <a:cubicBezTo>
                      <a:pt x="6202" y="8351"/>
                      <a:pt x="6098" y="8798"/>
                      <a:pt x="5891" y="9195"/>
                    </a:cubicBezTo>
                    <a:cubicBezTo>
                      <a:pt x="5802" y="9367"/>
                      <a:pt x="5719" y="9540"/>
                      <a:pt x="5643" y="9716"/>
                    </a:cubicBezTo>
                    <a:cubicBezTo>
                      <a:pt x="4410" y="12586"/>
                      <a:pt x="4982" y="16048"/>
                      <a:pt x="7360" y="18368"/>
                    </a:cubicBezTo>
                    <a:cubicBezTo>
                      <a:pt x="10407" y="21341"/>
                      <a:pt x="15333" y="21282"/>
                      <a:pt x="18311" y="18239"/>
                    </a:cubicBezTo>
                    <a:cubicBezTo>
                      <a:pt x="21288" y="15198"/>
                      <a:pt x="21270" y="10315"/>
                      <a:pt x="18258" y="7296"/>
                    </a:cubicBezTo>
                    <a:cubicBezTo>
                      <a:pt x="15943" y="4976"/>
                      <a:pt x="12532" y="4429"/>
                      <a:pt x="9698" y="5651"/>
                    </a:cubicBezTo>
                    <a:close/>
                  </a:path>
                </a:pathLst>
              </a:custGeom>
              <a:solidFill>
                <a:srgbClr val="F8BC3B"/>
              </a:solidFill>
              <a:ln/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37160" tIns="28575" rIns="28575" bIns="28575" anchor="t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1pPr>
                <a:lvl2pPr marL="0" marR="0" indent="3429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2pPr>
                <a:lvl3pPr marL="0" marR="0" indent="6858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3pPr>
                <a:lvl4pPr marL="0" marR="0" indent="10287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4pPr>
                <a:lvl5pPr marL="0" marR="0" indent="13716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5pPr>
                <a:lvl6pPr marL="0" marR="0" indent="17145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6pPr>
                <a:lvl7pPr marL="0" marR="0" indent="20574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7pPr>
                <a:lvl8pPr marL="0" marR="0" indent="24003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8pPr>
                <a:lvl9pPr marL="0" marR="0" indent="27432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9pPr>
              </a:lstStyle>
              <a:p>
                <a:pPr algn="l">
                  <a:defRPr sz="3000">
                    <a:solidFill>
                      <a:srgbClr val="FFFFFF"/>
                    </a:solidFill>
                  </a:defRPr>
                </a:pPr>
                <a:endParaRPr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42142" y="6915577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 err="1" smtClean="0">
                    <a:latin typeface="Century Gothic" panose="020B0502020202020204" pitchFamily="34" charset="0"/>
                  </a:rPr>
                  <a:t>г.о</a:t>
                </a:r>
                <a:r>
                  <a:rPr lang="ru-RU" sz="1200" dirty="0" smtClean="0">
                    <a:latin typeface="Century Gothic" panose="020B0502020202020204" pitchFamily="34" charset="0"/>
                  </a:rPr>
                  <a:t>. Тольятти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1353459" y="6528397"/>
                <a:ext cx="3768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latin typeface="Century Gothic" panose="020B0502020202020204" pitchFamily="34" charset="0"/>
                  </a:rPr>
                  <a:t>2.</a:t>
                </a:r>
                <a:endParaRPr lang="ru-RU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369090" y="6772289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entury Gothic" panose="020B0502020202020204" pitchFamily="34" charset="0"/>
                  </a:rPr>
                  <a:t>110 786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62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2318317" y="6276352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A47CF4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298636" y="6244347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3.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453726" y="6914252"/>
              <a:ext cx="978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anose="020B0502020202020204" pitchFamily="34" charset="0"/>
                </a:rPr>
                <a:t>85 541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64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3414144" y="6530759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44B2B6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545728" y="6596536"/>
              <a:ext cx="978382" cy="73402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Западный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400191" y="6504143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4.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67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4442465" y="6274391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FF5400"/>
            </a:solidFill>
            <a:ln/>
            <a:effectLst>
              <a:glow rad="101600">
                <a:schemeClr val="bg1">
                  <a:alpha val="60000"/>
                </a:schemeClr>
              </a:glow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29448" y="6664679"/>
              <a:ext cx="978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anose="020B0502020202020204" pitchFamily="34" charset="0"/>
                </a:rPr>
                <a:t>29 642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514071" y="6825637"/>
              <a:ext cx="938887" cy="75167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Юго-Западный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423300" y="6242749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5.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604868" y="6902248"/>
              <a:ext cx="978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anose="020B0502020202020204" pitchFamily="34" charset="0"/>
                </a:rPr>
                <a:t>30 994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65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5603592" y="6534100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3ABB91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08074" y="8229019"/>
              <a:ext cx="952985" cy="75209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Северо-Западный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5583762" y="6496947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entury Gothic" panose="020B0502020202020204" pitchFamily="34" charset="0"/>
                </a:rPr>
                <a:t>6</a:t>
              </a:r>
              <a:r>
                <a:rPr lang="ru-RU" sz="1400" dirty="0" smtClean="0">
                  <a:latin typeface="Century Gothic" panose="020B0502020202020204" pitchFamily="34" charset="0"/>
                </a:rPr>
                <a:t>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71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128235" y="7924940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818587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42761" y="8344297"/>
              <a:ext cx="834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15 883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714496" y="6845513"/>
              <a:ext cx="890560" cy="74596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err="1" smtClean="0">
                  <a:latin typeface="Century Gothic" panose="020B0502020202020204" pitchFamily="34" charset="0"/>
                </a:rPr>
                <a:t>Отрадненский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14913" y="7894544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entury Gothic" panose="020B0502020202020204" pitchFamily="34" charset="0"/>
                </a:rPr>
                <a:t>7</a:t>
              </a:r>
              <a:r>
                <a:rPr lang="ru-RU" sz="1400" dirty="0" smtClean="0">
                  <a:latin typeface="Century Gothic" panose="020B0502020202020204" pitchFamily="34" charset="0"/>
                </a:rPr>
                <a:t>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72197" y="6935244"/>
              <a:ext cx="841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16 614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69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890789" y="7488859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00BBD2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996512" y="8217275"/>
              <a:ext cx="978382" cy="73402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Северный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80712" y="7465557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entury Gothic" panose="020B0502020202020204" pitchFamily="34" charset="0"/>
                </a:rPr>
                <a:t>8</a:t>
              </a:r>
              <a:r>
                <a:rPr lang="ru-RU" sz="1400" dirty="0" smtClean="0">
                  <a:latin typeface="Century Gothic" panose="020B0502020202020204" pitchFamily="34" charset="0"/>
                </a:rPr>
                <a:t>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68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1924773" y="7919329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E89E00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038323" y="8314080"/>
              <a:ext cx="897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13 432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019669" y="7801251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Юго-Восточный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912126" y="7894544"/>
              <a:ext cx="392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9.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70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2757333" y="7481112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ED7D31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036992" y="7896826"/>
              <a:ext cx="819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15 051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983514" y="8181714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Северо-Восточный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680988" y="7461354"/>
              <a:ext cx="48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10.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73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3877656" y="7921347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7CF0A8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079269" y="8301432"/>
              <a:ext cx="73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8 754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851954" y="8224151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Южный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804014" y="7899819"/>
              <a:ext cx="48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11.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933257" y="8327112"/>
              <a:ext cx="73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5 543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72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4704266" y="7476336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821369" y="7773278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err="1" smtClean="0">
                  <a:latin typeface="Century Gothic" panose="020B0502020202020204" pitchFamily="34" charset="0"/>
                </a:rPr>
                <a:t>Кинельский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613854" y="7458975"/>
              <a:ext cx="48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12.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917527" y="7896826"/>
              <a:ext cx="73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7 714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883134" y="7805983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Центральный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644042" y="7895052"/>
              <a:ext cx="48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13.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912504" y="7877281"/>
              <a:ext cx="819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1</a:t>
              </a:r>
              <a:r>
                <a:rPr lang="ru-RU" sz="1600" dirty="0" smtClean="0">
                  <a:latin typeface="Century Gothic" panose="020B0502020202020204" pitchFamily="34" charset="0"/>
                </a:rPr>
                <a:t>2 59</a:t>
              </a:r>
              <a:r>
                <a:rPr lang="en-US" sz="1600" dirty="0" smtClean="0">
                  <a:latin typeface="Century Gothic" panose="020B0502020202020204" pitchFamily="34" charset="0"/>
                </a:rPr>
                <a:t>7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34" name="Прямоугольник 233"/>
          <p:cNvSpPr/>
          <p:nvPr/>
        </p:nvSpPr>
        <p:spPr>
          <a:xfrm>
            <a:off x="4584584" y="2969271"/>
            <a:ext cx="22417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89 - </a:t>
            </a:r>
            <a:r>
              <a:rPr lang="ru-RU" sz="1100" b="1" dirty="0" smtClean="0">
                <a:latin typeface="Century Gothic" panose="020B0502020202020204" pitchFamily="34" charset="0"/>
              </a:rPr>
              <a:t> ГБОУ </a:t>
            </a:r>
            <a:r>
              <a:rPr lang="ru-RU" sz="1100" b="1" dirty="0">
                <a:latin typeface="Century Gothic" panose="020B0502020202020204" pitchFamily="34" charset="0"/>
              </a:rPr>
              <a:t>СОШ </a:t>
            </a:r>
            <a:r>
              <a:rPr lang="ru-RU" sz="1100" b="1" dirty="0" smtClean="0">
                <a:latin typeface="Century Gothic" panose="020B0502020202020204" pitchFamily="34" charset="0"/>
              </a:rPr>
              <a:t>«ОЦ» </a:t>
            </a:r>
          </a:p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с</a:t>
            </a:r>
            <a:r>
              <a:rPr lang="ru-RU" sz="1100" b="1" dirty="0">
                <a:latin typeface="Century Gothic" panose="020B0502020202020204" pitchFamily="34" charset="0"/>
              </a:rPr>
              <a:t>. </a:t>
            </a:r>
            <a:r>
              <a:rPr lang="ru-RU" sz="1100" b="1" dirty="0" err="1">
                <a:latin typeface="Century Gothic" panose="020B0502020202020204" pitchFamily="34" charset="0"/>
              </a:rPr>
              <a:t>Лопатино</a:t>
            </a:r>
            <a:r>
              <a:rPr lang="ru-RU" sz="1100" b="1" dirty="0">
                <a:latin typeface="Century Gothic" panose="020B0502020202020204" pitchFamily="34" charset="0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</a:rPr>
              <a:t>м.р</a:t>
            </a:r>
            <a:r>
              <a:rPr lang="ru-RU" sz="1100" b="1" dirty="0">
                <a:latin typeface="Century Gothic" panose="020B0502020202020204" pitchFamily="34" charset="0"/>
              </a:rPr>
              <a:t>. </a:t>
            </a:r>
            <a:r>
              <a:rPr lang="ru-RU" sz="1100" b="1" dirty="0" smtClean="0">
                <a:latin typeface="Century Gothic" panose="020B0502020202020204" pitchFamily="34" charset="0"/>
              </a:rPr>
              <a:t>Волжский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318961" y="2793146"/>
            <a:ext cx="2414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entury Gothic" panose="020B0502020202020204" pitchFamily="34" charset="0"/>
              </a:rPr>
              <a:t>по посещенным мероприятиям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743033" y="3454581"/>
            <a:ext cx="202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ГБОУ ООШ № 11 </a:t>
            </a:r>
            <a:endParaRPr lang="ru-RU" sz="1000" dirty="0" smtClean="0">
              <a:latin typeface="Century Gothic" panose="020B0502020202020204" pitchFamily="34" charset="0"/>
            </a:endParaRPr>
          </a:p>
          <a:p>
            <a:r>
              <a:rPr lang="ru-RU" sz="1000" dirty="0" err="1" smtClean="0">
                <a:latin typeface="Century Gothic" panose="020B0502020202020204" pitchFamily="34" charset="0"/>
              </a:rPr>
              <a:t>г.о</a:t>
            </a:r>
            <a:r>
              <a:rPr lang="ru-RU" sz="1000" dirty="0">
                <a:latin typeface="Century Gothic" panose="020B0502020202020204" pitchFamily="34" charset="0"/>
              </a:rPr>
              <a:t>. Новокуйбышевск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4350972" y="3485687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76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767431" y="3897810"/>
            <a:ext cx="202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МБОУ </a:t>
            </a:r>
            <a:r>
              <a:rPr lang="ru-RU" sz="1000" dirty="0" err="1">
                <a:latin typeface="Century Gothic" panose="020B0502020202020204" pitchFamily="34" charset="0"/>
              </a:rPr>
              <a:t>г.о</a:t>
            </a:r>
            <a:r>
              <a:rPr lang="ru-RU" sz="1000" dirty="0">
                <a:latin typeface="Century Gothic" panose="020B0502020202020204" pitchFamily="34" charset="0"/>
              </a:rPr>
              <a:t>. Тольятти "Школа № 1 имени Виктора Носова" </a:t>
            </a:r>
            <a:endParaRPr lang="ru-RU" sz="1000" dirty="0" smtClean="0">
              <a:latin typeface="Century Gothic" panose="020B0502020202020204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4754046" y="4331974"/>
            <a:ext cx="202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МБУ  "Школа № 73" </a:t>
            </a:r>
            <a:r>
              <a:rPr lang="ru-RU" sz="1000" dirty="0" err="1">
                <a:latin typeface="Century Gothic" panose="020B0502020202020204" pitchFamily="34" charset="0"/>
              </a:rPr>
              <a:t>г.о</a:t>
            </a:r>
            <a:r>
              <a:rPr lang="ru-RU" sz="1000" dirty="0">
                <a:latin typeface="Century Gothic" panose="020B0502020202020204" pitchFamily="34" charset="0"/>
              </a:rPr>
              <a:t>. Тольятти </a:t>
            </a:r>
          </a:p>
        </p:txBody>
      </p:sp>
      <p:sp>
        <p:nvSpPr>
          <p:cNvPr id="247" name="Прямоугольник 246"/>
          <p:cNvSpPr/>
          <p:nvPr/>
        </p:nvSpPr>
        <p:spPr>
          <a:xfrm>
            <a:off x="4776500" y="4716715"/>
            <a:ext cx="2021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МБОУ "Школа № 13 имени Героя Советского Союза </a:t>
            </a:r>
            <a:r>
              <a:rPr lang="ru-RU" sz="1000" dirty="0" err="1">
                <a:latin typeface="Century Gothic" panose="020B0502020202020204" pitchFamily="34" charset="0"/>
              </a:rPr>
              <a:t>Санчирова</a:t>
            </a:r>
            <a:r>
              <a:rPr lang="ru-RU" sz="1000" dirty="0">
                <a:latin typeface="Century Gothic" panose="020B0502020202020204" pitchFamily="34" charset="0"/>
              </a:rPr>
              <a:t> Ф.В." </a:t>
            </a:r>
          </a:p>
        </p:txBody>
      </p:sp>
      <p:sp>
        <p:nvSpPr>
          <p:cNvPr id="249" name="Прямоугольник 248"/>
          <p:cNvSpPr/>
          <p:nvPr/>
        </p:nvSpPr>
        <p:spPr>
          <a:xfrm>
            <a:off x="4769321" y="5235842"/>
            <a:ext cx="202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МБОУ </a:t>
            </a:r>
            <a:r>
              <a:rPr lang="ru-RU" sz="1000" dirty="0" err="1">
                <a:latin typeface="Century Gothic" panose="020B0502020202020204" pitchFamily="34" charset="0"/>
              </a:rPr>
              <a:t>г.о</a:t>
            </a:r>
            <a:r>
              <a:rPr lang="ru-RU" sz="1000" dirty="0">
                <a:latin typeface="Century Gothic" panose="020B0502020202020204" pitchFamily="34" charset="0"/>
              </a:rPr>
              <a:t>. Тольятти "Лицей № 67" </a:t>
            </a:r>
          </a:p>
        </p:txBody>
      </p:sp>
      <p:sp>
        <p:nvSpPr>
          <p:cNvPr id="251" name="Овал 250"/>
          <p:cNvSpPr/>
          <p:nvPr/>
        </p:nvSpPr>
        <p:spPr>
          <a:xfrm>
            <a:off x="4375057" y="3937342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Овал 251"/>
          <p:cNvSpPr/>
          <p:nvPr/>
        </p:nvSpPr>
        <p:spPr>
          <a:xfrm>
            <a:off x="4381920" y="4382473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Овал 252"/>
          <p:cNvSpPr/>
          <p:nvPr/>
        </p:nvSpPr>
        <p:spPr>
          <a:xfrm>
            <a:off x="4403778" y="4830041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Овал 253"/>
          <p:cNvSpPr/>
          <p:nvPr/>
        </p:nvSpPr>
        <p:spPr>
          <a:xfrm>
            <a:off x="4403778" y="5266838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TextBox 243"/>
          <p:cNvSpPr txBox="1"/>
          <p:nvPr/>
        </p:nvSpPr>
        <p:spPr>
          <a:xfrm>
            <a:off x="4348567" y="3923778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63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347455" y="4359400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62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365584" y="4818548"/>
            <a:ext cx="41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61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59256" y="5253802"/>
            <a:ext cx="41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56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773878" y="9176108"/>
            <a:ext cx="40013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44</a:t>
            </a:r>
            <a:r>
              <a:rPr lang="ru-RU" sz="1200" b="1" dirty="0" smtClean="0">
                <a:latin typeface="Century Gothic" panose="020B0502020202020204" pitchFamily="34" charset="0"/>
              </a:rPr>
              <a:t> - </a:t>
            </a:r>
            <a:r>
              <a:rPr lang="ru-RU" sz="1200" b="1" dirty="0">
                <a:latin typeface="Century Gothic" panose="020B0502020202020204" pitchFamily="34" charset="0"/>
              </a:rPr>
              <a:t>ФГАОУ ВО "Самарский национальный исследовательский университет им. </a:t>
            </a:r>
            <a:r>
              <a:rPr lang="ru-RU" sz="1200" b="1" dirty="0" smtClean="0">
                <a:latin typeface="Century Gothic" panose="020B0502020202020204" pitchFamily="34" charset="0"/>
              </a:rPr>
              <a:t>академика </a:t>
            </a:r>
            <a:r>
              <a:rPr lang="ru-RU" sz="1200" b="1" dirty="0">
                <a:latin typeface="Century Gothic" panose="020B0502020202020204" pitchFamily="34" charset="0"/>
              </a:rPr>
              <a:t>С.П. Королева"</a:t>
            </a:r>
          </a:p>
        </p:txBody>
      </p:sp>
      <p:sp>
        <p:nvSpPr>
          <p:cNvPr id="256" name="Овал 255"/>
          <p:cNvSpPr/>
          <p:nvPr/>
        </p:nvSpPr>
        <p:spPr>
          <a:xfrm>
            <a:off x="2426039" y="9822783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Овал 256"/>
          <p:cNvSpPr/>
          <p:nvPr/>
        </p:nvSpPr>
        <p:spPr>
          <a:xfrm>
            <a:off x="2433333" y="10271990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Овал 257"/>
          <p:cNvSpPr/>
          <p:nvPr/>
        </p:nvSpPr>
        <p:spPr>
          <a:xfrm>
            <a:off x="2426039" y="10721197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Овал 258"/>
          <p:cNvSpPr/>
          <p:nvPr/>
        </p:nvSpPr>
        <p:spPr>
          <a:xfrm>
            <a:off x="2433740" y="11170404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TextBox 259"/>
          <p:cNvSpPr txBox="1"/>
          <p:nvPr/>
        </p:nvSpPr>
        <p:spPr>
          <a:xfrm>
            <a:off x="251993" y="10660519"/>
            <a:ext cx="197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Century Gothic" panose="020B0502020202020204" pitchFamily="34" charset="0"/>
              </a:rPr>
              <a:t>по проведенным мероприятиям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391777" y="9813909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38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394560" y="10262695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38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392914" y="10710216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37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392914" y="11165103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34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755954" y="9806543"/>
            <a:ext cx="4019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Century Gothic" panose="020B0502020202020204" pitchFamily="34" charset="0"/>
              </a:rPr>
              <a:t>ГАПОУ </a:t>
            </a:r>
            <a:r>
              <a:rPr lang="ru-RU" sz="1000" dirty="0" smtClean="0">
                <a:latin typeface="Century Gothic" panose="020B0502020202020204" pitchFamily="34" charset="0"/>
              </a:rPr>
              <a:t>«Самарский </a:t>
            </a:r>
            <a:r>
              <a:rPr lang="ru-RU" sz="1000" dirty="0">
                <a:latin typeface="Century Gothic" panose="020B0502020202020204" pitchFamily="34" charset="0"/>
              </a:rPr>
              <a:t>колледж сервиса </a:t>
            </a:r>
            <a:r>
              <a:rPr lang="ru-RU" sz="1000" dirty="0" smtClean="0">
                <a:latin typeface="Century Gothic" panose="020B0502020202020204" pitchFamily="34" charset="0"/>
              </a:rPr>
              <a:t>производственного </a:t>
            </a:r>
            <a:r>
              <a:rPr lang="ru-RU" sz="1000" dirty="0">
                <a:latin typeface="Century Gothic" panose="020B0502020202020204" pitchFamily="34" charset="0"/>
              </a:rPr>
              <a:t>оборудования </a:t>
            </a:r>
            <a:r>
              <a:rPr lang="ru-RU" sz="1000" dirty="0" smtClean="0">
                <a:latin typeface="Century Gothic" panose="020B0502020202020204" pitchFamily="34" charset="0"/>
              </a:rPr>
              <a:t>им. </a:t>
            </a:r>
            <a:r>
              <a:rPr lang="ru-RU" sz="1000" dirty="0">
                <a:latin typeface="Century Gothic" panose="020B0502020202020204" pitchFamily="34" charset="0"/>
              </a:rPr>
              <a:t>Героя РФ Е.В</a:t>
            </a:r>
            <a:r>
              <a:rPr lang="ru-RU" sz="1000" dirty="0" smtClean="0">
                <a:latin typeface="Century Gothic" panose="020B0502020202020204" pitchFamily="34" charset="0"/>
              </a:rPr>
              <a:t>. Золотухина»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757333" y="10256601"/>
            <a:ext cx="3910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Century Gothic" panose="020B0502020202020204" pitchFamily="34" charset="0"/>
              </a:rPr>
              <a:t>ГАПОУ "Тольяттинский социально-педагогический колледж" </a:t>
            </a:r>
          </a:p>
        </p:txBody>
      </p:sp>
      <p:sp>
        <p:nvSpPr>
          <p:cNvPr id="2048" name="Прямоугольник 2047"/>
          <p:cNvSpPr/>
          <p:nvPr/>
        </p:nvSpPr>
        <p:spPr>
          <a:xfrm>
            <a:off x="2752497" y="10681548"/>
            <a:ext cx="4073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ГАПОУ "Поволжский строительно-энергетический колледж им. П. </a:t>
            </a:r>
            <a:r>
              <a:rPr lang="ru-RU" sz="1000" dirty="0" err="1">
                <a:latin typeface="Century Gothic" panose="020B0502020202020204" pitchFamily="34" charset="0"/>
              </a:rPr>
              <a:t>Мачнева</a:t>
            </a:r>
            <a:r>
              <a:rPr lang="ru-RU" sz="1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049" name="Прямоугольник 2048"/>
          <p:cNvSpPr/>
          <p:nvPr/>
        </p:nvSpPr>
        <p:spPr>
          <a:xfrm>
            <a:off x="2770183" y="11197991"/>
            <a:ext cx="3945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ФГБОУ ВО </a:t>
            </a:r>
            <a:r>
              <a:rPr lang="ru-RU" sz="1000" dirty="0" err="1">
                <a:latin typeface="Century Gothic" panose="020B0502020202020204" pitchFamily="34" charset="0"/>
              </a:rPr>
              <a:t>СамГМУ</a:t>
            </a:r>
            <a:r>
              <a:rPr lang="ru-RU" sz="1000" dirty="0">
                <a:latin typeface="Century Gothic" panose="020B0502020202020204" pitchFamily="34" charset="0"/>
              </a:rPr>
              <a:t> Минздрава России 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-8758" y="11804990"/>
            <a:ext cx="299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ЦПО САМАРСКОЙ ОБЛАСТИ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811348" y="11694500"/>
            <a:ext cx="3064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ЦЕНТР ПЛАНИРОВАНИЯ ПРОФЕССИОНАЛЬНОЙ КАРЬЕРЫ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 (846) 334-04-92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7" name="Диаграмма 126"/>
          <p:cNvGraphicFramePr/>
          <p:nvPr>
            <p:extLst>
              <p:ext uri="{D42A27DB-BD31-4B8C-83A1-F6EECF244321}">
                <p14:modId xmlns:p14="http://schemas.microsoft.com/office/powerpoint/2010/main" val="2883129070"/>
              </p:ext>
            </p:extLst>
          </p:nvPr>
        </p:nvGraphicFramePr>
        <p:xfrm>
          <a:off x="166500" y="2965417"/>
          <a:ext cx="4036531" cy="2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2456070" y="6716162"/>
            <a:ext cx="978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79 314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22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263</Words>
  <Application>Microsoft Office PowerPoint</Application>
  <PresentationFormat>Широкоэкранный</PresentationFormat>
  <Paragraphs>83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Gill Sans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Четверикова</cp:lastModifiedBy>
  <cp:revision>51</cp:revision>
  <dcterms:created xsi:type="dcterms:W3CDTF">2021-03-30T11:11:21Z</dcterms:created>
  <dcterms:modified xsi:type="dcterms:W3CDTF">2021-12-15T11:27:50Z</dcterms:modified>
</cp:coreProperties>
</file>