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0A8"/>
    <a:srgbClr val="818587"/>
    <a:srgbClr val="ED7D31"/>
    <a:srgbClr val="00BBD2"/>
    <a:srgbClr val="E89E00"/>
    <a:srgbClr val="FF5400"/>
    <a:srgbClr val="656E73"/>
    <a:srgbClr val="3ABB91"/>
    <a:srgbClr val="44B2B6"/>
    <a:srgbClr val="A47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17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Северо-Восточный округ</c:v>
                </c:pt>
                <c:pt idx="1">
                  <c:v>Центральный округ</c:v>
                </c:pt>
                <c:pt idx="2">
                  <c:v>Отрадненский округ</c:v>
                </c:pt>
                <c:pt idx="3">
                  <c:v>г.о. Самара</c:v>
                </c:pt>
                <c:pt idx="4">
                  <c:v>Северный округ</c:v>
                </c:pt>
                <c:pt idx="5">
                  <c:v>Северо-Западный округ</c:v>
                </c:pt>
                <c:pt idx="6">
                  <c:v>г.о. Тольятти</c:v>
                </c:pt>
                <c:pt idx="7">
                  <c:v>Кинельский округ</c:v>
                </c:pt>
                <c:pt idx="8">
                  <c:v>Юго-Восточный округ</c:v>
                </c:pt>
                <c:pt idx="9">
                  <c:v>Южный округ</c:v>
                </c:pt>
                <c:pt idx="10">
                  <c:v>Поволжский округ</c:v>
                </c:pt>
                <c:pt idx="11">
                  <c:v>Западный округ</c:v>
                </c:pt>
                <c:pt idx="12">
                  <c:v>Юго-Западный округ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0.41463414634146339</c:v>
                </c:pt>
                <c:pt idx="1">
                  <c:v>0.59459459459459463</c:v>
                </c:pt>
                <c:pt idx="2">
                  <c:v>0.61111111111111116</c:v>
                </c:pt>
                <c:pt idx="3">
                  <c:v>0.68681318681318682</c:v>
                </c:pt>
                <c:pt idx="4">
                  <c:v>0.7441860465116279</c:v>
                </c:pt>
                <c:pt idx="5">
                  <c:v>0.79487179487179482</c:v>
                </c:pt>
                <c:pt idx="6">
                  <c:v>0.8666666666666667</c:v>
                </c:pt>
                <c:pt idx="7">
                  <c:v>0.89655172413793105</c:v>
                </c:pt>
                <c:pt idx="8">
                  <c:v>0.90476190476190477</c:v>
                </c:pt>
                <c:pt idx="9">
                  <c:v>0.92</c:v>
                </c:pt>
                <c:pt idx="10">
                  <c:v>0.9285714285714286</c:v>
                </c:pt>
                <c:pt idx="11">
                  <c:v>0.93333333333333335</c:v>
                </c:pt>
                <c:pt idx="12">
                  <c:v>0.93333333333333335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720795936"/>
        <c:axId val="-720783424"/>
      </c:barChart>
      <c:catAx>
        <c:axId val="-72079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20783424"/>
        <c:crosses val="autoZero"/>
        <c:auto val="1"/>
        <c:lblAlgn val="ctr"/>
        <c:lblOffset val="100"/>
        <c:noMultiLvlLbl val="0"/>
      </c:catAx>
      <c:valAx>
        <c:axId val="-72078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207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7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3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1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EB95-803D-4D8A-8EF1-C606F41FF02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E678-4791-4EA9-827C-3D13DB1AC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2140" y="2654117"/>
            <a:ext cx="12192002" cy="6883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025" y="0"/>
            <a:ext cx="6883769" cy="770021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8025" y="11711255"/>
            <a:ext cx="6883770" cy="491485"/>
          </a:xfrm>
          <a:prstGeom prst="rect">
            <a:avLst/>
          </a:prstGeom>
          <a:solidFill>
            <a:srgbClr val="44B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10" y="852065"/>
            <a:ext cx="2037348" cy="1620253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0770" y="852065"/>
            <a:ext cx="4544498" cy="162025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" y="2554361"/>
            <a:ext cx="4106779" cy="313150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9284" y="2554362"/>
            <a:ext cx="2475984" cy="3131504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950" y="5779094"/>
            <a:ext cx="6679016" cy="333014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252" y="9194799"/>
            <a:ext cx="6679016" cy="246295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71472" y="928954"/>
            <a:ext cx="687823" cy="694975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4" t="50984" r="369" b="33070"/>
          <a:stretch/>
        </p:blipFill>
        <p:spPr bwMode="auto">
          <a:xfrm>
            <a:off x="971044" y="967313"/>
            <a:ext cx="428878" cy="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756" y="1623740"/>
            <a:ext cx="116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2</a:t>
            </a:r>
            <a:r>
              <a:rPr lang="en-US" sz="2800" b="1" dirty="0" smtClean="0">
                <a:latin typeface="Century Gothic" panose="020B0502020202020204" pitchFamily="34" charset="0"/>
              </a:rPr>
              <a:t>91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04" y="2071163"/>
            <a:ext cx="2194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entury Gothic" panose="020B0502020202020204" pitchFamily="34" charset="0"/>
              </a:rPr>
              <a:t>ПРОВЕДЕНО МЕРОПРИЯТИЙ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8023" y="81996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ОТЧЕТ АИС «ПРОФВЫБОР. САМАРСКАЯ ОБЛАСТЬ»</a:t>
            </a:r>
            <a:endParaRPr lang="ru-RU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3745" y="464271"/>
            <a:ext cx="233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ИЮЛЬ-ДЕКАБРЬ 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455" t="-13468" r="3447" b="83779"/>
          <a:stretch/>
        </p:blipFill>
        <p:spPr>
          <a:xfrm>
            <a:off x="2303005" y="1295526"/>
            <a:ext cx="4400028" cy="1070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03005" y="951872"/>
            <a:ext cx="440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300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248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УЧАСТНИКОВ МЕРОПРИЯТИЙ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3269428" y="1854736"/>
            <a:ext cx="983380" cy="100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2827" t="-14826" r="76142" b="86955"/>
          <a:stretch/>
        </p:blipFill>
        <p:spPr>
          <a:xfrm rot="5400000">
            <a:off x="4850005" y="1860070"/>
            <a:ext cx="983380" cy="100459"/>
          </a:xfrm>
          <a:prstGeom prst="rect">
            <a:avLst/>
          </a:prstGeom>
        </p:spPr>
      </p:pic>
      <p:pic>
        <p:nvPicPr>
          <p:cNvPr id="23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6" t="17210" r="-247" b="68990"/>
          <a:stretch/>
        </p:blipFill>
        <p:spPr bwMode="auto">
          <a:xfrm>
            <a:off x="2788427" y="1390047"/>
            <a:ext cx="451275" cy="4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06546" y="2067165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ОБУЧАЮЩИЕСЯ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0809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ПЕДАГОГИ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0926" y="2069363"/>
            <a:ext cx="1383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РОДИТЕЛИ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4837" y="1789292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lang="en-US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5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084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50030" y="1787094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239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840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900" y="1787094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45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600" b="1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018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aprilent.com/img/bg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10" y="1358256"/>
            <a:ext cx="490433" cy="4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1/b6/e5/31b6e5b55e936f810f3df2fe470bf8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24" y="1443056"/>
            <a:ext cx="458717" cy="3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579188926"/>
              </p:ext>
            </p:extLst>
          </p:nvPr>
        </p:nvGraphicFramePr>
        <p:xfrm>
          <a:off x="166500" y="2965417"/>
          <a:ext cx="4036531" cy="2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6252" y="2636387"/>
            <a:ext cx="410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КОЛИЧЕСТВО УЧРЕЖДЕНИЙ, ПРИНЯВШИХ УЧАСТИЕ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252" y="2877987"/>
            <a:ext cx="4106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ОТ ОБЩЕГО ЧИСЛА В ОКРУГЕ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8270" y="2608550"/>
            <a:ext cx="247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САМЫЕ АКТИВНЫЕ УЧРЕЖДЕНИЯ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073" y="5907454"/>
            <a:ext cx="663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КОЛИЧЕСТВО УЧАСТНИКОВ МЕРОПРИЯТИЙ (ПО ОКРУГАМ)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0073" y="9789616"/>
            <a:ext cx="211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САМЫЕ АКТИВНЫЕ ОРГАНИЗАТОРЫ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0089" t="-8224" r="3763" b="51778"/>
          <a:stretch/>
        </p:blipFill>
        <p:spPr>
          <a:xfrm rot="5400000">
            <a:off x="1136822" y="10303224"/>
            <a:ext cx="2172832" cy="261533"/>
          </a:xfrm>
          <a:prstGeom prst="rect">
            <a:avLst/>
          </a:prstGeom>
        </p:spPr>
      </p:pic>
      <p:pic>
        <p:nvPicPr>
          <p:cNvPr id="61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4339728" y="3020606"/>
            <a:ext cx="403305" cy="3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cdn.pixabay.com/photo/2014/07/15/10/57/icons-393805_128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69628" r="90332" b="17479"/>
          <a:stretch/>
        </p:blipFill>
        <p:spPr bwMode="auto">
          <a:xfrm>
            <a:off x="2388648" y="9320007"/>
            <a:ext cx="399779" cy="3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Овал 68"/>
          <p:cNvSpPr/>
          <p:nvPr/>
        </p:nvSpPr>
        <p:spPr>
          <a:xfrm>
            <a:off x="4379380" y="3491766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3" name="Группа 232"/>
          <p:cNvGrpSpPr/>
          <p:nvPr/>
        </p:nvGrpSpPr>
        <p:grpSpPr>
          <a:xfrm>
            <a:off x="114913" y="6242749"/>
            <a:ext cx="6639417" cy="2761844"/>
            <a:chOff x="114913" y="6242749"/>
            <a:chExt cx="6639417" cy="2761844"/>
          </a:xfrm>
        </p:grpSpPr>
        <p:sp>
          <p:nvSpPr>
            <p:cNvPr id="158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179974" y="6321527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>
              <a:scene3d>
                <a:camera prst="obliqueBottomRigh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441406" y="6993315"/>
              <a:ext cx="866698" cy="59053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err="1">
                  <a:latin typeface="Century Gothic" panose="020B0502020202020204" pitchFamily="34" charset="0"/>
                </a:rPr>
                <a:t>г</a:t>
              </a:r>
              <a:r>
                <a:rPr lang="ru-RU" sz="1200" dirty="0" err="1" smtClean="0">
                  <a:latin typeface="Century Gothic" panose="020B0502020202020204" pitchFamily="34" charset="0"/>
                </a:rPr>
                <a:t>.о</a:t>
              </a:r>
              <a:r>
                <a:rPr lang="ru-RU" sz="1200" dirty="0" smtClean="0">
                  <a:latin typeface="Century Gothic" panose="020B0502020202020204" pitchFamily="34" charset="0"/>
                </a:rPr>
                <a:t>. Самара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50277" y="6298898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59093" y="6755982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Century Gothic" panose="020B0502020202020204" pitchFamily="34" charset="0"/>
                </a:rPr>
                <a:t>68 660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366467" y="6478569"/>
              <a:ext cx="2076367" cy="974425"/>
              <a:chOff x="464461" y="6528397"/>
              <a:chExt cx="2076367" cy="974425"/>
            </a:xfrm>
          </p:grpSpPr>
          <p:sp>
            <p:nvSpPr>
              <p:cNvPr id="160" name="Shape">
                <a:extLst>
                  <a:ext uri="{FF2B5EF4-FFF2-40B4-BE49-F238E27FC236}">
                    <a16:creationId xmlns:a16="http://schemas.microsoft.com/office/drawing/2014/main" xmlns="" id="{3B3DDCF0-D648-4608-97A6-AD455E1A9DA5}"/>
                  </a:ext>
                </a:extLst>
              </p:cNvPr>
              <p:cNvSpPr/>
              <p:nvPr/>
            </p:nvSpPr>
            <p:spPr>
              <a:xfrm>
                <a:off x="1369490" y="6552422"/>
                <a:ext cx="951743" cy="950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0" h="20559" extrusionOk="0">
                    <a:moveTo>
                      <a:pt x="9698" y="5651"/>
                    </a:moveTo>
                    <a:cubicBezTo>
                      <a:pt x="9523" y="5727"/>
                      <a:pt x="9350" y="5810"/>
                      <a:pt x="9180" y="5899"/>
                    </a:cubicBezTo>
                    <a:cubicBezTo>
                      <a:pt x="8783" y="6106"/>
                      <a:pt x="8337" y="6211"/>
                      <a:pt x="7893" y="6159"/>
                    </a:cubicBezTo>
                    <a:cubicBezTo>
                      <a:pt x="7363" y="6097"/>
                      <a:pt x="6851" y="5862"/>
                      <a:pt x="6444" y="5455"/>
                    </a:cubicBezTo>
                    <a:cubicBezTo>
                      <a:pt x="6262" y="5272"/>
                      <a:pt x="6114" y="5068"/>
                      <a:pt x="6001" y="4850"/>
                    </a:cubicBezTo>
                    <a:cubicBezTo>
                      <a:pt x="5773" y="4411"/>
                      <a:pt x="5724" y="3905"/>
                      <a:pt x="5806" y="3416"/>
                    </a:cubicBezTo>
                    <a:cubicBezTo>
                      <a:pt x="5832" y="3261"/>
                      <a:pt x="5846" y="3103"/>
                      <a:pt x="5847" y="2946"/>
                    </a:cubicBezTo>
                    <a:cubicBezTo>
                      <a:pt x="5852" y="2145"/>
                      <a:pt x="5533" y="1343"/>
                      <a:pt x="4887" y="755"/>
                    </a:cubicBezTo>
                    <a:cubicBezTo>
                      <a:pt x="3773" y="-259"/>
                      <a:pt x="2042" y="-250"/>
                      <a:pt x="938" y="775"/>
                    </a:cubicBezTo>
                    <a:cubicBezTo>
                      <a:pt x="-285" y="1912"/>
                      <a:pt x="-312" y="3827"/>
                      <a:pt x="857" y="4998"/>
                    </a:cubicBezTo>
                    <a:cubicBezTo>
                      <a:pt x="1432" y="5574"/>
                      <a:pt x="2189" y="5860"/>
                      <a:pt x="2943" y="5855"/>
                    </a:cubicBezTo>
                    <a:cubicBezTo>
                      <a:pt x="3116" y="5854"/>
                      <a:pt x="3289" y="5838"/>
                      <a:pt x="3460" y="5806"/>
                    </a:cubicBezTo>
                    <a:cubicBezTo>
                      <a:pt x="3794" y="5744"/>
                      <a:pt x="4140" y="5747"/>
                      <a:pt x="4465" y="5851"/>
                    </a:cubicBezTo>
                    <a:cubicBezTo>
                      <a:pt x="4824" y="5967"/>
                      <a:pt x="5162" y="6168"/>
                      <a:pt x="5447" y="6454"/>
                    </a:cubicBezTo>
                    <a:cubicBezTo>
                      <a:pt x="5854" y="6861"/>
                      <a:pt x="6088" y="7375"/>
                      <a:pt x="6150" y="7906"/>
                    </a:cubicBezTo>
                    <a:cubicBezTo>
                      <a:pt x="6202" y="8351"/>
                      <a:pt x="6098" y="8798"/>
                      <a:pt x="5891" y="9195"/>
                    </a:cubicBezTo>
                    <a:cubicBezTo>
                      <a:pt x="5802" y="9367"/>
                      <a:pt x="5719" y="9540"/>
                      <a:pt x="5643" y="9716"/>
                    </a:cubicBezTo>
                    <a:cubicBezTo>
                      <a:pt x="4410" y="12586"/>
                      <a:pt x="4982" y="16048"/>
                      <a:pt x="7360" y="18368"/>
                    </a:cubicBezTo>
                    <a:cubicBezTo>
                      <a:pt x="10407" y="21341"/>
                      <a:pt x="15333" y="21282"/>
                      <a:pt x="18311" y="18239"/>
                    </a:cubicBezTo>
                    <a:cubicBezTo>
                      <a:pt x="21288" y="15198"/>
                      <a:pt x="21270" y="10315"/>
                      <a:pt x="18258" y="7296"/>
                    </a:cubicBezTo>
                    <a:cubicBezTo>
                      <a:pt x="15943" y="4976"/>
                      <a:pt x="12532" y="4429"/>
                      <a:pt x="9698" y="5651"/>
                    </a:cubicBezTo>
                    <a:close/>
                  </a:path>
                </a:pathLst>
              </a:custGeom>
              <a:solidFill>
                <a:srgbClr val="F8BC3B"/>
              </a:solidFill>
              <a:ln/>
              <a:effectLst>
                <a:innerShdw blurRad="63500" dist="50800" dir="2700000">
                  <a:schemeClr val="bg1">
                    <a:alpha val="50000"/>
                  </a:schemeClr>
                </a:inn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37160" tIns="28575" rIns="28575" bIns="28575" anchor="t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1pPr>
                <a:lvl2pPr marL="0" marR="0" indent="3429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2pPr>
                <a:lvl3pPr marL="0" marR="0" indent="6858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3pPr>
                <a:lvl4pPr marL="0" marR="0" indent="10287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4pPr>
                <a:lvl5pPr marL="0" marR="0" indent="13716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5pPr>
                <a:lvl6pPr marL="0" marR="0" indent="17145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6pPr>
                <a:lvl7pPr marL="0" marR="0" indent="20574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7pPr>
                <a:lvl8pPr marL="0" marR="0" indent="24003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8pPr>
                <a:lvl9pPr marL="0" marR="0" indent="274320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defRPr>
                </a:lvl9pPr>
              </a:lstStyle>
              <a:p>
                <a:pPr algn="l">
                  <a:defRPr sz="3000">
                    <a:solidFill>
                      <a:srgbClr val="FFFFFF"/>
                    </a:solidFill>
                  </a:defRPr>
                </a:pPr>
                <a:endParaRPr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64461" y="6863407"/>
                <a:ext cx="826039" cy="55157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54810"/>
                  </a:avLst>
                </a:prstTxWarp>
                <a:spAutoFit/>
              </a:bodyPr>
              <a:lstStyle/>
              <a:p>
                <a:pPr algn="ctr"/>
                <a:r>
                  <a:rPr lang="ru-RU" sz="1200" dirty="0" err="1" smtClean="0">
                    <a:latin typeface="Century Gothic" panose="020B0502020202020204" pitchFamily="34" charset="0"/>
                  </a:rPr>
                  <a:t>г.о</a:t>
                </a:r>
                <a:r>
                  <a:rPr lang="ru-RU" sz="1200" dirty="0" smtClean="0">
                    <a:latin typeface="Century Gothic" panose="020B0502020202020204" pitchFamily="34" charset="0"/>
                  </a:rPr>
                  <a:t>. Тольятти</a:t>
                </a:r>
                <a:endParaRPr lang="ru-RU"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353459" y="6528397"/>
                <a:ext cx="3768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Century Gothic" panose="020B0502020202020204" pitchFamily="34" charset="0"/>
                  </a:rPr>
                  <a:t>2.</a:t>
                </a:r>
                <a:endParaRPr lang="ru-RU" sz="14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562275" y="6985481"/>
                <a:ext cx="9785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Century Gothic" panose="020B0502020202020204" pitchFamily="34" charset="0"/>
                  </a:rPr>
                  <a:t>65</a:t>
                </a:r>
                <a:r>
                  <a:rPr lang="ru-RU" sz="1600" dirty="0" smtClean="0">
                    <a:latin typeface="Century Gothic" panose="020B0502020202020204" pitchFamily="34" charset="0"/>
                  </a:rPr>
                  <a:t> 701</a:t>
                </a:r>
                <a:endParaRPr lang="ru-RU" sz="16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2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2318317" y="6276352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A47CF4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437440" y="6552541"/>
              <a:ext cx="934885" cy="78769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Поволжский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298636" y="6244347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3.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507452" y="6701431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Century Gothic" panose="020B0502020202020204" pitchFamily="34" charset="0"/>
                </a:rPr>
                <a:t>45</a:t>
              </a:r>
              <a:r>
                <a:rPr lang="ru-RU" sz="1600" dirty="0" smtClean="0">
                  <a:latin typeface="Century Gothic" panose="020B0502020202020204" pitchFamily="34" charset="0"/>
                </a:rPr>
                <a:t> 260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4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3414144" y="653075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44B2B6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554327" y="6585725"/>
              <a:ext cx="978382" cy="73402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Западный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400191" y="6504143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4.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609007" y="6961227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entury Gothic" panose="020B0502020202020204" pitchFamily="34" charset="0"/>
                </a:rPr>
                <a:t>2</a:t>
              </a:r>
              <a:r>
                <a:rPr lang="ru-RU" sz="1600" dirty="0" smtClean="0">
                  <a:latin typeface="Century Gothic" panose="020B0502020202020204" pitchFamily="34" charset="0"/>
                </a:rPr>
                <a:t>6 206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7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4442465" y="6274391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FF5400"/>
            </a:solidFill>
            <a:ln/>
            <a:effectLst>
              <a:glow rad="101600">
                <a:schemeClr val="bg1">
                  <a:alpha val="60000"/>
                </a:schemeClr>
              </a:glow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538852" y="6838451"/>
              <a:ext cx="938887" cy="75167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Юго-Западный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423300" y="6242749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5.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632116" y="6699833"/>
              <a:ext cx="9785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Century Gothic" panose="020B0502020202020204" pitchFamily="34" charset="0"/>
                </a:rPr>
                <a:t>20</a:t>
              </a:r>
              <a:r>
                <a:rPr lang="ru-RU" sz="1600" dirty="0" smtClean="0">
                  <a:latin typeface="Century Gothic" panose="020B0502020202020204" pitchFamily="34" charset="0"/>
                </a:rPr>
                <a:t> 199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5603592" y="6534100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3ABB91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11793" y="8252502"/>
              <a:ext cx="952985" cy="75209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Северо-Западный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583762" y="6496947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</a:rPr>
                <a:t>6</a:t>
              </a:r>
              <a:r>
                <a:rPr lang="ru-RU" sz="1400" dirty="0" smtClean="0">
                  <a:latin typeface="Century Gothic" panose="020B0502020202020204" pitchFamily="34" charset="0"/>
                </a:rPr>
                <a:t>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779570" y="6944647"/>
              <a:ext cx="834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12 546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71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128235" y="7924940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818587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907382" y="7814400"/>
              <a:ext cx="890560" cy="74596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err="1" smtClean="0">
                  <a:latin typeface="Century Gothic" panose="020B0502020202020204" pitchFamily="34" charset="0"/>
                </a:rPr>
                <a:t>Отрадненский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14913" y="7894544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</a:rPr>
                <a:t>7</a:t>
              </a:r>
              <a:r>
                <a:rPr lang="ru-RU" sz="1400" dirty="0" smtClean="0">
                  <a:latin typeface="Century Gothic" panose="020B0502020202020204" pitchFamily="34" charset="0"/>
                </a:rPr>
                <a:t>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72454" y="8337670"/>
              <a:ext cx="8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11 023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9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890789" y="748885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00BBD2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793815" y="7822599"/>
              <a:ext cx="978382" cy="73402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Северный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80712" y="7465557"/>
              <a:ext cx="376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entury Gothic" panose="020B0502020202020204" pitchFamily="34" charset="0"/>
                </a:rPr>
                <a:t>8</a:t>
              </a:r>
              <a:r>
                <a:rPr lang="ru-RU" sz="1400" dirty="0" smtClean="0">
                  <a:latin typeface="Century Gothic" panose="020B0502020202020204" pitchFamily="34" charset="0"/>
                </a:rPr>
                <a:t>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008199" y="7891379"/>
              <a:ext cx="862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10 374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8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1924773" y="791932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E89E00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995556" y="8230674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Юго-Восточный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912126" y="7894544"/>
              <a:ext cx="392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9.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142076" y="8341132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9</a:t>
              </a:r>
              <a:r>
                <a:rPr lang="ru-RU" sz="1600" dirty="0" smtClean="0">
                  <a:latin typeface="Century Gothic" panose="020B0502020202020204" pitchFamily="34" charset="0"/>
                </a:rPr>
                <a:t> 950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70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2757333" y="7481112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ED7D31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030441" y="7755519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Северо-Восточный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680988" y="7461354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10.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984661" y="7899205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8 225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73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3877656" y="7921347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7CF0A8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839021" y="8235380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Южный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804014" y="7899819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11.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107687" y="8337670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7 870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72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4704266" y="7476336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57119" y="8209455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err="1" smtClean="0">
                  <a:latin typeface="Century Gothic" panose="020B0502020202020204" pitchFamily="34" charset="0"/>
                </a:rPr>
                <a:t>Кинельский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613854" y="7458975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12.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917527" y="7896826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7 847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166" name="Shape">
              <a:extLst>
                <a:ext uri="{FF2B5EF4-FFF2-40B4-BE49-F238E27FC236}">
                  <a16:creationId xmlns:a16="http://schemas.microsoft.com/office/drawing/2014/main" xmlns="" id="{3B3DDCF0-D648-4608-97A6-AD455E1A9DA5}"/>
                </a:ext>
              </a:extLst>
            </p:cNvPr>
            <p:cNvSpPr/>
            <p:nvPr/>
          </p:nvSpPr>
          <p:spPr>
            <a:xfrm>
              <a:off x="5715954" y="7922009"/>
              <a:ext cx="951743" cy="9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59" extrusionOk="0">
                  <a:moveTo>
                    <a:pt x="9698" y="5651"/>
                  </a:moveTo>
                  <a:cubicBezTo>
                    <a:pt x="9523" y="5727"/>
                    <a:pt x="9350" y="5810"/>
                    <a:pt x="9180" y="5899"/>
                  </a:cubicBezTo>
                  <a:cubicBezTo>
                    <a:pt x="8783" y="6106"/>
                    <a:pt x="8337" y="6211"/>
                    <a:pt x="7893" y="6159"/>
                  </a:cubicBezTo>
                  <a:cubicBezTo>
                    <a:pt x="7363" y="6097"/>
                    <a:pt x="6851" y="5862"/>
                    <a:pt x="6444" y="5455"/>
                  </a:cubicBezTo>
                  <a:cubicBezTo>
                    <a:pt x="6262" y="5272"/>
                    <a:pt x="6114" y="5068"/>
                    <a:pt x="6001" y="4850"/>
                  </a:cubicBezTo>
                  <a:cubicBezTo>
                    <a:pt x="5773" y="4411"/>
                    <a:pt x="5724" y="3905"/>
                    <a:pt x="5806" y="3416"/>
                  </a:cubicBezTo>
                  <a:cubicBezTo>
                    <a:pt x="5832" y="3261"/>
                    <a:pt x="5846" y="3103"/>
                    <a:pt x="5847" y="2946"/>
                  </a:cubicBezTo>
                  <a:cubicBezTo>
                    <a:pt x="5852" y="2145"/>
                    <a:pt x="5533" y="1343"/>
                    <a:pt x="4887" y="755"/>
                  </a:cubicBezTo>
                  <a:cubicBezTo>
                    <a:pt x="3773" y="-259"/>
                    <a:pt x="2042" y="-250"/>
                    <a:pt x="938" y="775"/>
                  </a:cubicBezTo>
                  <a:cubicBezTo>
                    <a:pt x="-285" y="1912"/>
                    <a:pt x="-312" y="3827"/>
                    <a:pt x="857" y="4998"/>
                  </a:cubicBezTo>
                  <a:cubicBezTo>
                    <a:pt x="1432" y="5574"/>
                    <a:pt x="2189" y="5860"/>
                    <a:pt x="2943" y="5855"/>
                  </a:cubicBezTo>
                  <a:cubicBezTo>
                    <a:pt x="3116" y="5854"/>
                    <a:pt x="3289" y="5838"/>
                    <a:pt x="3460" y="5806"/>
                  </a:cubicBezTo>
                  <a:cubicBezTo>
                    <a:pt x="3794" y="5744"/>
                    <a:pt x="4140" y="5747"/>
                    <a:pt x="4465" y="5851"/>
                  </a:cubicBezTo>
                  <a:cubicBezTo>
                    <a:pt x="4824" y="5967"/>
                    <a:pt x="5162" y="6168"/>
                    <a:pt x="5447" y="6454"/>
                  </a:cubicBezTo>
                  <a:cubicBezTo>
                    <a:pt x="5854" y="6861"/>
                    <a:pt x="6088" y="7375"/>
                    <a:pt x="6150" y="7906"/>
                  </a:cubicBezTo>
                  <a:cubicBezTo>
                    <a:pt x="6202" y="8351"/>
                    <a:pt x="6098" y="8798"/>
                    <a:pt x="5891" y="9195"/>
                  </a:cubicBezTo>
                  <a:cubicBezTo>
                    <a:pt x="5802" y="9367"/>
                    <a:pt x="5719" y="9540"/>
                    <a:pt x="5643" y="9716"/>
                  </a:cubicBezTo>
                  <a:cubicBezTo>
                    <a:pt x="4410" y="12586"/>
                    <a:pt x="4982" y="16048"/>
                    <a:pt x="7360" y="18368"/>
                  </a:cubicBezTo>
                  <a:cubicBezTo>
                    <a:pt x="10407" y="21341"/>
                    <a:pt x="15333" y="21282"/>
                    <a:pt x="18311" y="18239"/>
                  </a:cubicBezTo>
                  <a:cubicBezTo>
                    <a:pt x="21288" y="15198"/>
                    <a:pt x="21270" y="10315"/>
                    <a:pt x="18258" y="7296"/>
                  </a:cubicBezTo>
                  <a:cubicBezTo>
                    <a:pt x="15943" y="4976"/>
                    <a:pt x="12532" y="4429"/>
                    <a:pt x="9698" y="5651"/>
                  </a:cubicBezTo>
                  <a:close/>
                </a:path>
              </a:pathLst>
            </a:custGeom>
            <a:solidFill>
              <a:srgbClr val="656E73"/>
            </a:solidFill>
            <a:ln/>
            <a:effectLst>
              <a:innerShdw blurRad="63500" dist="50800" dir="2700000">
                <a:schemeClr val="bg1">
                  <a:alpha val="66000"/>
                </a:schemeClr>
              </a:inn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7160" tIns="28575" rIns="28575" bIns="28575" anchor="t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algn="l">
                <a:defRPr sz="3000">
                  <a:solidFill>
                    <a:srgbClr val="FFFFFF"/>
                  </a:solidFill>
                </a:defRPr>
              </a:pPr>
              <a:endPara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732917" y="6837401"/>
              <a:ext cx="915309" cy="74908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54810"/>
                </a:avLst>
              </a:prstTxWarp>
              <a:spAutoFit/>
            </a:bodyPr>
            <a:lstStyle/>
            <a:p>
              <a:pPr algn="ctr"/>
              <a:r>
                <a:rPr lang="ru-RU" sz="1200" dirty="0" smtClean="0">
                  <a:latin typeface="Century Gothic" panose="020B0502020202020204" pitchFamily="34" charset="0"/>
                </a:rPr>
                <a:t>Центральный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644042" y="7895052"/>
              <a:ext cx="48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Century Gothic" panose="020B0502020202020204" pitchFamily="34" charset="0"/>
                </a:rPr>
                <a:t>13.</a:t>
              </a:r>
              <a:endParaRPr lang="ru-RU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935179" y="8332884"/>
              <a:ext cx="73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6 387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4584584" y="2969271"/>
            <a:ext cx="22417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43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latin typeface="Century Gothic" panose="020B0502020202020204" pitchFamily="34" charset="0"/>
              </a:rPr>
              <a:t>- </a:t>
            </a:r>
            <a:r>
              <a:rPr lang="ru-RU" sz="1100" b="1" dirty="0" smtClean="0"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latin typeface="Century Gothic" panose="020B0502020202020204" pitchFamily="34" charset="0"/>
              </a:rPr>
              <a:t>ГБОУ ООШ № 11 </a:t>
            </a:r>
            <a:r>
              <a:rPr lang="ru-RU" sz="1100" b="1" dirty="0" err="1">
                <a:latin typeface="Century Gothic" panose="020B0502020202020204" pitchFamily="34" charset="0"/>
              </a:rPr>
              <a:t>г.о</a:t>
            </a:r>
            <a:r>
              <a:rPr lang="ru-RU" sz="1100" b="1" dirty="0">
                <a:latin typeface="Century Gothic" panose="020B0502020202020204" pitchFamily="34" charset="0"/>
              </a:rPr>
              <a:t>. Новокуйбышевск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318961" y="2793146"/>
            <a:ext cx="24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по посещенным мероприятиям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743033" y="3368598"/>
            <a:ext cx="2021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</a:t>
            </a:r>
            <a:r>
              <a:rPr lang="ru-RU" sz="1000" dirty="0" err="1">
                <a:latin typeface="Century Gothic" panose="020B0502020202020204" pitchFamily="34" charset="0"/>
              </a:rPr>
              <a:t>г.о</a:t>
            </a:r>
            <a:r>
              <a:rPr lang="ru-RU" sz="1000" dirty="0">
                <a:latin typeface="Century Gothic" panose="020B0502020202020204" pitchFamily="34" charset="0"/>
              </a:rPr>
              <a:t>. Тольятти "Школа с углубленным изучением отдельных предметов № 61"</a:t>
            </a:r>
            <a:endParaRPr lang="ru-RU" sz="1000" dirty="0" smtClean="0">
              <a:latin typeface="Century Gothic" panose="020B050202020202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4350972" y="3485687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41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725547" y="3824241"/>
            <a:ext cx="2021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ГБОУ СОШ "Образовательный центр" с. </a:t>
            </a:r>
            <a:r>
              <a:rPr lang="ru-RU" sz="1000" dirty="0" err="1">
                <a:latin typeface="Century Gothic" panose="020B0502020202020204" pitchFamily="34" charset="0"/>
              </a:rPr>
              <a:t>Лопатино</a:t>
            </a:r>
            <a:r>
              <a:rPr lang="ru-RU" sz="1000" dirty="0"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latin typeface="Century Gothic" panose="020B0502020202020204" pitchFamily="34" charset="0"/>
              </a:rPr>
              <a:t>м.р</a:t>
            </a:r>
            <a:r>
              <a:rPr lang="ru-RU" sz="1000" dirty="0">
                <a:latin typeface="Century Gothic" panose="020B0502020202020204" pitchFamily="34" charset="0"/>
              </a:rPr>
              <a:t>. Волжский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4754046" y="4331974"/>
            <a:ext cx="2021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МБОУ "Школа № 13 имени Героя Советского Союза </a:t>
            </a:r>
            <a:r>
              <a:rPr lang="ru-RU" sz="1000" dirty="0" err="1">
                <a:latin typeface="Century Gothic" panose="020B0502020202020204" pitchFamily="34" charset="0"/>
              </a:rPr>
              <a:t>Санчирова</a:t>
            </a:r>
            <a:r>
              <a:rPr lang="ru-RU" sz="1000" dirty="0">
                <a:latin typeface="Century Gothic" panose="020B0502020202020204" pitchFamily="34" charset="0"/>
              </a:rPr>
              <a:t> Ф.В."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4767431" y="4865146"/>
            <a:ext cx="202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ГБОУ СОШ №3 г. Нефтегорска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4768959" y="5300432"/>
            <a:ext cx="202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ГБОУ СОШ </a:t>
            </a:r>
            <a:r>
              <a:rPr lang="ru-RU" sz="1000" dirty="0" err="1">
                <a:latin typeface="Century Gothic" panose="020B0502020202020204" pitchFamily="34" charset="0"/>
              </a:rPr>
              <a:t>п.г.т</a:t>
            </a:r>
            <a:r>
              <a:rPr lang="ru-RU" sz="1000" dirty="0">
                <a:latin typeface="Century Gothic" panose="020B0502020202020204" pitchFamily="34" charset="0"/>
              </a:rPr>
              <a:t>. Волжский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51" name="Овал 250"/>
          <p:cNvSpPr/>
          <p:nvPr/>
        </p:nvSpPr>
        <p:spPr>
          <a:xfrm>
            <a:off x="4375057" y="3937342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4381920" y="438247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4403778" y="4830041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Овал 253"/>
          <p:cNvSpPr/>
          <p:nvPr/>
        </p:nvSpPr>
        <p:spPr>
          <a:xfrm>
            <a:off x="4403778" y="5266838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TextBox 243"/>
          <p:cNvSpPr txBox="1"/>
          <p:nvPr/>
        </p:nvSpPr>
        <p:spPr>
          <a:xfrm>
            <a:off x="4348567" y="3923778"/>
            <a:ext cx="41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40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347455" y="4359400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</a:t>
            </a:r>
            <a:r>
              <a:rPr lang="en-US" sz="1600" dirty="0" smtClean="0">
                <a:latin typeface="Century Gothic" panose="020B0502020202020204" pitchFamily="34" charset="0"/>
              </a:rPr>
              <a:t>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65584" y="4818548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33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59256" y="5253802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30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675508" y="9250646"/>
            <a:ext cx="430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32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latin typeface="Century Gothic" panose="020B0502020202020204" pitchFamily="34" charset="0"/>
              </a:rPr>
              <a:t>- </a:t>
            </a:r>
            <a:r>
              <a:rPr lang="ru-RU" sz="1400" b="1" dirty="0">
                <a:latin typeface="Century Gothic" panose="020B0502020202020204" pitchFamily="34" charset="0"/>
              </a:rPr>
              <a:t>ФГБОУ ВО "Самарский государственный экономический университет"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2426039" y="9822783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2433333" y="10271990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2426039" y="10721197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2433740" y="11170404"/>
            <a:ext cx="324000" cy="324000"/>
          </a:xfrm>
          <a:prstGeom prst="ellipse">
            <a:avLst/>
          </a:prstGeom>
          <a:solidFill>
            <a:srgbClr val="F8BC3B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TextBox 259"/>
          <p:cNvSpPr txBox="1"/>
          <p:nvPr/>
        </p:nvSpPr>
        <p:spPr>
          <a:xfrm>
            <a:off x="251993" y="10660519"/>
            <a:ext cx="197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по проведенным мероприятиям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391777" y="9813909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32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394560" y="10262695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20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392914" y="10710216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20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392914" y="11165103"/>
            <a:ext cx="41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11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755954" y="9806543"/>
            <a:ext cx="4019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Century Gothic" panose="020B0502020202020204" pitchFamily="34" charset="0"/>
              </a:rPr>
              <a:t>ГАПОУ </a:t>
            </a:r>
            <a:r>
              <a:rPr lang="ru-RU" sz="1000" dirty="0" smtClean="0">
                <a:latin typeface="Century Gothic" panose="020B0502020202020204" pitchFamily="34" charset="0"/>
              </a:rPr>
              <a:t>«Самарский </a:t>
            </a:r>
            <a:r>
              <a:rPr lang="ru-RU" sz="1000" dirty="0">
                <a:latin typeface="Century Gothic" panose="020B0502020202020204" pitchFamily="34" charset="0"/>
              </a:rPr>
              <a:t>колледж сервиса </a:t>
            </a:r>
            <a:r>
              <a:rPr lang="ru-RU" sz="1000" dirty="0" smtClean="0">
                <a:latin typeface="Century Gothic" panose="020B0502020202020204" pitchFamily="34" charset="0"/>
              </a:rPr>
              <a:t>производственного </a:t>
            </a:r>
            <a:r>
              <a:rPr lang="ru-RU" sz="1000" dirty="0">
                <a:latin typeface="Century Gothic" panose="020B0502020202020204" pitchFamily="34" charset="0"/>
              </a:rPr>
              <a:t>оборудования </a:t>
            </a:r>
            <a:r>
              <a:rPr lang="ru-RU" sz="1000" dirty="0" smtClean="0">
                <a:latin typeface="Century Gothic" panose="020B0502020202020204" pitchFamily="34" charset="0"/>
              </a:rPr>
              <a:t>им. </a:t>
            </a:r>
            <a:r>
              <a:rPr lang="ru-RU" sz="1000" dirty="0">
                <a:latin typeface="Century Gothic" panose="020B0502020202020204" pitchFamily="34" charset="0"/>
              </a:rPr>
              <a:t>Героя РФ Е.В</a:t>
            </a:r>
            <a:r>
              <a:rPr lang="ru-RU" sz="1000" dirty="0" smtClean="0">
                <a:latin typeface="Century Gothic" panose="020B0502020202020204" pitchFamily="34" charset="0"/>
              </a:rPr>
              <a:t>. Золотухина»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757333" y="10289522"/>
            <a:ext cx="3910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Century Gothic" panose="020B0502020202020204" pitchFamily="34" charset="0"/>
              </a:rPr>
              <a:t>ФГБОУ ВО Самарский ГАУ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2752497" y="10713075"/>
            <a:ext cx="40730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ЧУОО ВО "Медицинский университет "</a:t>
            </a:r>
            <a:r>
              <a:rPr lang="ru-RU" sz="1000" dirty="0" err="1">
                <a:latin typeface="Century Gothic" panose="020B0502020202020204" pitchFamily="34" charset="0"/>
              </a:rPr>
              <a:t>Реавиз</a:t>
            </a:r>
            <a:r>
              <a:rPr lang="ru-RU" sz="1000" dirty="0">
                <a:latin typeface="Century Gothic" panose="020B0502020202020204" pitchFamily="34" charset="0"/>
              </a:rPr>
              <a:t>"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2757333" y="11155654"/>
            <a:ext cx="394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ГАПОУ "Поволжский строительно-энергетический колледж им. П. </a:t>
            </a:r>
            <a:r>
              <a:rPr lang="ru-RU" sz="1000" dirty="0" err="1">
                <a:latin typeface="Century Gothic" panose="020B0502020202020204" pitchFamily="34" charset="0"/>
              </a:rPr>
              <a:t>Мачнева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-8758" y="11804990"/>
            <a:ext cx="299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ЦПО САМАРСКОЙ ОБЛАСТИ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811348" y="11694500"/>
            <a:ext cx="3064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ЦЕНТР ПЛАНИРОВАНИЯ ПРОФЕССИОНАЛЬНОЙ КАРЬЕРЫ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 (846) 334-04-92</a:t>
            </a:r>
            <a:endParaRPr lang="ru-RU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22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254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Gill Sans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Alex</cp:lastModifiedBy>
  <cp:revision>49</cp:revision>
  <dcterms:created xsi:type="dcterms:W3CDTF">2021-03-30T11:11:21Z</dcterms:created>
  <dcterms:modified xsi:type="dcterms:W3CDTF">2021-12-27T06:28:45Z</dcterms:modified>
</cp:coreProperties>
</file>