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418" r:id="rId2"/>
    <p:sldId id="391" r:id="rId3"/>
    <p:sldId id="392" r:id="rId4"/>
    <p:sldId id="420" r:id="rId5"/>
    <p:sldId id="422" r:id="rId6"/>
    <p:sldId id="424" r:id="rId7"/>
    <p:sldId id="427" r:id="rId8"/>
    <p:sldId id="428" r:id="rId9"/>
    <p:sldId id="434" r:id="rId10"/>
    <p:sldId id="430" r:id="rId11"/>
    <p:sldId id="431" r:id="rId12"/>
    <p:sldId id="438" r:id="rId13"/>
    <p:sldId id="426" r:id="rId14"/>
    <p:sldId id="433" r:id="rId15"/>
    <p:sldId id="435" r:id="rId16"/>
    <p:sldId id="436" r:id="rId17"/>
    <p:sldId id="423" r:id="rId18"/>
    <p:sldId id="437" r:id="rId19"/>
    <p:sldId id="416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7E1D"/>
    <a:srgbClr val="D3E888"/>
    <a:srgbClr val="DFA93D"/>
    <a:srgbClr val="B886EA"/>
    <a:srgbClr val="F03CDB"/>
    <a:srgbClr val="F795EB"/>
    <a:srgbClr val="990099"/>
    <a:srgbClr val="93A18D"/>
    <a:srgbClr val="604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 autoAdjust="0"/>
  </p:normalViewPr>
  <p:slideViewPr>
    <p:cSldViewPr snapToGrid="0">
      <p:cViewPr>
        <p:scale>
          <a:sx n="97" d="100"/>
          <a:sy n="97" d="100"/>
        </p:scale>
        <p:origin x="-24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315819092295987E-2"/>
          <c:y val="0.15667836007700756"/>
          <c:w val="0.67147381363768921"/>
          <c:h val="0.679011654099682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1"/>
              <c:layout>
                <c:manualLayout>
                  <c:x val="0.17644565776096394"/>
                  <c:y val="-0.1122400649689382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069394556237995E-2"/>
                  <c:y val="9.30809913166424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2360150595214542E-2"/>
                  <c:y val="-1.0587427138493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8 класс</c:v>
                </c:pt>
                <c:pt idx="1">
                  <c:v>9 класс</c:v>
                </c:pt>
                <c:pt idx="2">
                  <c:v>10 класс</c:v>
                </c:pt>
                <c:pt idx="3">
                  <c:v>11-12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40.5</c:v>
                </c:pt>
                <c:pt idx="1">
                  <c:v>51.3</c:v>
                </c:pt>
                <c:pt idx="2">
                  <c:v>4.7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89495863356966"/>
          <c:y val="0.23704859629155403"/>
          <c:w val="0.2910503122256759"/>
          <c:h val="0.5258556812253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072345793726378E-2"/>
          <c:y val="8.9009389290256244E-2"/>
          <c:w val="0.60509402187961314"/>
          <c:h val="0.796542468273939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47-4B2C-A102-8BFE490B1E5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47-4B2C-A102-8BFE490B1E5E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D47-4B2C-A102-8BFE490B1E5E}"/>
              </c:ext>
            </c:extLst>
          </c:dPt>
          <c:dLbls>
            <c:dLbl>
              <c:idx val="0"/>
              <c:layout>
                <c:manualLayout>
                  <c:x val="-0.2121053674717962"/>
                  <c:y val="-7.5599511219742082E-4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47-4B2C-A102-8BFE490B1E5E}"/>
                </c:ext>
              </c:extLst>
            </c:dLbl>
            <c:dLbl>
              <c:idx val="1"/>
              <c:layout>
                <c:manualLayout>
                  <c:x val="1.7039415007640994E-2"/>
                  <c:y val="-0.17057697771662275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47-4B2C-A102-8BFE490B1E5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7-4B2C-A102-8BFE490B1E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ППО</c:v>
                </c:pt>
                <c:pt idx="1">
                  <c:v>ППКРС</c:v>
                </c:pt>
                <c:pt idx="2">
                  <c:v>ППССЗ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</c:v>
                </c:pt>
                <c:pt idx="1">
                  <c:v>15</c:v>
                </c:pt>
                <c:pt idx="2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D47-4B2C-A102-8BFE490B1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827428297232029"/>
          <c:y val="0.10204751386409887"/>
          <c:w val="0.24391015443673103"/>
          <c:h val="0.86141311658911091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+mn-lt"/>
              <a:ea typeface="Calibri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527178960690416E-2"/>
          <c:y val="0.18340355211575862"/>
          <c:w val="0.60836039346836557"/>
          <c:h val="0.6315870475170299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0"/>
              <c:layout>
                <c:manualLayout>
                  <c:x val="-0.19254304122261198"/>
                  <c:y val="-3.06194989976363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402814870652169"/>
                  <c:y val="-8.8953242016401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6297377074535419E-2"/>
                  <c:y val="2.58824949348573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8097985307753313E-2"/>
                  <c:y val="6.9003252252034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dLbl>
              <c:idx val="4"/>
              <c:layout>
                <c:manualLayout>
                  <c:x val="6.9121334999204836E-2"/>
                  <c:y val="0.117047778165353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220506251257308E-2"/>
                  <c:y val="-6.7110375498157979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280587073258523E-3"/>
                  <c:y val="-3.76809151358087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4599298042241298E-2"/>
                  <c:y val="-5.20673549327962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Нарушение интеллекта</c:v>
                </c:pt>
                <c:pt idx="1">
                  <c:v>Соматические заболевания</c:v>
                </c:pt>
                <c:pt idx="2">
                  <c:v>Нарушение ОДА</c:v>
                </c:pt>
                <c:pt idx="3">
                  <c:v>Нарушение зрения</c:v>
                </c:pt>
                <c:pt idx="4">
                  <c:v>Нарушение слуха</c:v>
                </c:pt>
                <c:pt idx="5">
                  <c:v>Нарушения аутистического спектра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43.4</c:v>
                </c:pt>
                <c:pt idx="1">
                  <c:v>22</c:v>
                </c:pt>
                <c:pt idx="2">
                  <c:v>9</c:v>
                </c:pt>
                <c:pt idx="3">
                  <c:v>7.2</c:v>
                </c:pt>
                <c:pt idx="4">
                  <c:v>8.4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737738027062451"/>
          <c:y val="0"/>
          <c:w val="0.3505940126769635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8127725624807899"/>
          <c:y val="3.8800705467372132E-2"/>
          <c:w val="0.51872274375192096"/>
          <c:h val="0.8375375300309683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ППО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3952532935166659E-17"/>
                  <c:y val="-4.9382716049382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767205513038182E-3"/>
                  <c:y val="-4.585537918871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5855379188712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Нарушения интеллекта</c:v>
                </c:pt>
                <c:pt idx="1">
                  <c:v>Нарушение языковых и речевых функций</c:v>
                </c:pt>
                <c:pt idx="2">
                  <c:v>Расстройства аутистического спектра</c:v>
                </c:pt>
                <c:pt idx="3">
                  <c:v>Нарушение слуха</c:v>
                </c:pt>
                <c:pt idx="4">
                  <c:v>Нарушение ОДА</c:v>
                </c:pt>
                <c:pt idx="5">
                  <c:v>Соматические заболевания</c:v>
                </c:pt>
                <c:pt idx="6">
                  <c:v>Нарушение зрения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92.4</c:v>
                </c:pt>
                <c:pt idx="1">
                  <c:v>18.2</c:v>
                </c:pt>
                <c:pt idx="2">
                  <c:v>14</c:v>
                </c:pt>
                <c:pt idx="3">
                  <c:v>12.3</c:v>
                </c:pt>
                <c:pt idx="4">
                  <c:v>5</c:v>
                </c:pt>
                <c:pt idx="5">
                  <c:v>2.7</c:v>
                </c:pt>
                <c:pt idx="6">
                  <c:v>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11-4E0F-A47C-243CDBB6C5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ППКРС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6.1349693251533744E-3"/>
                  <c:y val="-4.93827160493827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11-4E0F-A47C-243CDBB6C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Нарушения интеллекта</c:v>
                </c:pt>
                <c:pt idx="1">
                  <c:v>Нарушение языковых и речевых функций</c:v>
                </c:pt>
                <c:pt idx="2">
                  <c:v>Расстройства аутистического спектра</c:v>
                </c:pt>
                <c:pt idx="3">
                  <c:v>Нарушение слуха</c:v>
                </c:pt>
                <c:pt idx="4">
                  <c:v>Нарушение ОДА</c:v>
                </c:pt>
                <c:pt idx="5">
                  <c:v>Соматические заболевания</c:v>
                </c:pt>
                <c:pt idx="6">
                  <c:v>Нарушение зрения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3.7</c:v>
                </c:pt>
                <c:pt idx="1">
                  <c:v>48.5</c:v>
                </c:pt>
                <c:pt idx="2">
                  <c:v>43</c:v>
                </c:pt>
                <c:pt idx="3">
                  <c:v>46.2</c:v>
                </c:pt>
                <c:pt idx="4">
                  <c:v>25.2</c:v>
                </c:pt>
                <c:pt idx="5">
                  <c:v>24.5</c:v>
                </c:pt>
                <c:pt idx="6">
                  <c:v>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11-4E0F-A47C-243CDBB6C5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ППССЗ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7.3255565788689414E-2"/>
                  <c:y val="-4.7834853976586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11-4E0F-A47C-243CDBB6C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Нарушения интеллекта</c:v>
                </c:pt>
                <c:pt idx="1">
                  <c:v>Нарушение языковых и речевых функций</c:v>
                </c:pt>
                <c:pt idx="2">
                  <c:v>Расстройства аутистического спектра</c:v>
                </c:pt>
                <c:pt idx="3">
                  <c:v>Нарушение слуха</c:v>
                </c:pt>
                <c:pt idx="4">
                  <c:v>Нарушение ОДА</c:v>
                </c:pt>
                <c:pt idx="5">
                  <c:v>Соматические заболевания</c:v>
                </c:pt>
                <c:pt idx="6">
                  <c:v>Нарушение зрения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3.9</c:v>
                </c:pt>
                <c:pt idx="1">
                  <c:v>33.299999999999997</c:v>
                </c:pt>
                <c:pt idx="2">
                  <c:v>43</c:v>
                </c:pt>
                <c:pt idx="3">
                  <c:v>41.5</c:v>
                </c:pt>
                <c:pt idx="4">
                  <c:v>69.8</c:v>
                </c:pt>
                <c:pt idx="5">
                  <c:v>72.7</c:v>
                </c:pt>
                <c:pt idx="6">
                  <c:v>79.400000000000006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C11-4E0F-A47C-243CDBB6C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848000"/>
        <c:axId val="124849536"/>
      </c:barChart>
      <c:catAx>
        <c:axId val="1248480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+mn-lt"/>
                <a:cs typeface="Times New Roman" panose="02020603050405020304" pitchFamily="18" charset="0"/>
              </a:defRPr>
            </a:pPr>
            <a:endParaRPr lang="ru-RU"/>
          </a:p>
        </c:txPr>
        <c:crossAx val="124849536"/>
        <c:crosses val="autoZero"/>
        <c:auto val="1"/>
        <c:lblAlgn val="ctr"/>
        <c:lblOffset val="100"/>
        <c:noMultiLvlLbl val="0"/>
      </c:catAx>
      <c:valAx>
        <c:axId val="1248495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4848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2269862297664822E-2"/>
          <c:y val="0.92224680966603301"/>
          <c:w val="0.76883570344982355"/>
          <c:h val="6.0511811023622047E-2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>
              <a:latin typeface="+mn-lt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527178960690416E-2"/>
          <c:y val="0.17018957120371822"/>
          <c:w val="0.59958382676202415"/>
          <c:h val="0.644800909787788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0"/>
              <c:layout>
                <c:manualLayout>
                  <c:x val="-0.19254304122261198"/>
                  <c:y val="-3.06194989976363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219375287911356E-2"/>
                  <c:y val="-0.161630137032623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874707142925036E-2"/>
                  <c:y val="-0.1095608094135567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8520655239363695E-2"/>
                  <c:y val="-3.34050998162788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dLbl>
              <c:idx val="4"/>
              <c:layout>
                <c:manualLayout>
                  <c:x val="6.9121334999204836E-2"/>
                  <c:y val="0.117047778165353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6169209792672994E-2"/>
                  <c:y val="8.852326740129119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4557070614812946E-2"/>
                  <c:y val="0.101065884440615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4599298042241298E-2"/>
                  <c:y val="-5.20673549327962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Соматические заболевания</c:v>
                </c:pt>
                <c:pt idx="1">
                  <c:v>Нарушение ОДА</c:v>
                </c:pt>
                <c:pt idx="2">
                  <c:v>Нарушение интеллекта</c:v>
                </c:pt>
                <c:pt idx="3">
                  <c:v>Нарушение зрения</c:v>
                </c:pt>
                <c:pt idx="4">
                  <c:v>Нарушение слуха</c:v>
                </c:pt>
                <c:pt idx="5">
                  <c:v>Нарушение аутистического спектра </c:v>
                </c:pt>
                <c:pt idx="6">
                  <c:v>Нарушение языковых и речевых функций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110</c:v>
                </c:pt>
                <c:pt idx="1">
                  <c:v>53</c:v>
                </c:pt>
                <c:pt idx="2">
                  <c:v>38</c:v>
                </c:pt>
                <c:pt idx="3">
                  <c:v>35</c:v>
                </c:pt>
                <c:pt idx="4">
                  <c:v>53</c:v>
                </c:pt>
                <c:pt idx="5">
                  <c:v>11</c:v>
                </c:pt>
                <c:pt idx="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737738027062451"/>
          <c:y val="0"/>
          <c:w val="0.3505940126769635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492659053833607"/>
          <c:y val="2.1691973969631292E-2"/>
          <c:w val="0.53507343644692007"/>
          <c:h val="0.9206143227283420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намерения старшеклассников</c:v>
                </c:pt>
              </c:strCache>
            </c:strRef>
          </c:tx>
          <c:spPr>
            <a:solidFill>
              <a:srgbClr val="3333CC">
                <a:lumMod val="75000"/>
              </a:srgbClr>
            </a:solidFill>
            <a:ln w="1165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3315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техника и технологии наземного транспорта</c:v>
                </c:pt>
                <c:pt idx="1">
                  <c:v>сервис и туризм</c:v>
                </c:pt>
                <c:pt idx="2">
                  <c:v>машиностроение</c:v>
                </c:pt>
                <c:pt idx="3">
                  <c:v>образование и педагогические науки</c:v>
                </c:pt>
                <c:pt idx="4">
                  <c:v>экономика и управление</c:v>
                </c:pt>
                <c:pt idx="5">
                  <c:v>технологии легкой промышленности</c:v>
                </c:pt>
                <c:pt idx="6">
                  <c:v>сестринское дело</c:v>
                </c:pt>
                <c:pt idx="7">
                  <c:v>информатика и вычислительная техника</c:v>
                </c:pt>
                <c:pt idx="8">
                  <c:v>техника и технология строительства</c:v>
                </c:pt>
                <c:pt idx="9">
                  <c:v>сельское, лесное хозяйство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13.6</c:v>
                </c:pt>
                <c:pt idx="1">
                  <c:v>13.6</c:v>
                </c:pt>
                <c:pt idx="2">
                  <c:v>11.1</c:v>
                </c:pt>
                <c:pt idx="3">
                  <c:v>5.6</c:v>
                </c:pt>
                <c:pt idx="4">
                  <c:v>3.2</c:v>
                </c:pt>
                <c:pt idx="5">
                  <c:v>3.1</c:v>
                </c:pt>
                <c:pt idx="6">
                  <c:v>4</c:v>
                </c:pt>
                <c:pt idx="7">
                  <c:v>7.1</c:v>
                </c:pt>
                <c:pt idx="8">
                  <c:v>6.6</c:v>
                </c:pt>
                <c:pt idx="9">
                  <c:v>10.4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94-4396-B085-F861CC0E99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распределение контингента 2021/2022 уч.г.</c:v>
                </c:pt>
              </c:strCache>
            </c:strRef>
          </c:tx>
          <c:spPr>
            <a:solidFill>
              <a:srgbClr val="FF0000"/>
            </a:solidFill>
            <a:ln w="1165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3315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техника и технологии наземного транспорта</c:v>
                </c:pt>
                <c:pt idx="1">
                  <c:v>сервис и туризм</c:v>
                </c:pt>
                <c:pt idx="2">
                  <c:v>машиностроение</c:v>
                </c:pt>
                <c:pt idx="3">
                  <c:v>образование и педагогические науки</c:v>
                </c:pt>
                <c:pt idx="4">
                  <c:v>экономика и управление</c:v>
                </c:pt>
                <c:pt idx="5">
                  <c:v>технологии легкой промышленности</c:v>
                </c:pt>
                <c:pt idx="6">
                  <c:v>сестринское дело</c:v>
                </c:pt>
                <c:pt idx="7">
                  <c:v>информатика и вычислительная техника</c:v>
                </c:pt>
                <c:pt idx="8">
                  <c:v>техника и технология строительства</c:v>
                </c:pt>
                <c:pt idx="9">
                  <c:v>сельское, лесное хозяйство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2.8</c:v>
                </c:pt>
                <c:pt idx="1">
                  <c:v>6.8</c:v>
                </c:pt>
                <c:pt idx="2">
                  <c:v>7.6</c:v>
                </c:pt>
                <c:pt idx="3">
                  <c:v>2.5</c:v>
                </c:pt>
                <c:pt idx="4">
                  <c:v>4.7</c:v>
                </c:pt>
                <c:pt idx="5">
                  <c:v>5.6</c:v>
                </c:pt>
                <c:pt idx="6">
                  <c:v>8.8000000000000007</c:v>
                </c:pt>
                <c:pt idx="7">
                  <c:v>10.6</c:v>
                </c:pt>
                <c:pt idx="8">
                  <c:v>11.5</c:v>
                </c:pt>
                <c:pt idx="9">
                  <c:v>22.7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94-4396-B085-F861CC0E9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102080"/>
        <c:axId val="141120256"/>
      </c:barChart>
      <c:catAx>
        <c:axId val="141102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+mn-lt"/>
                <a:ea typeface="Arial Cyr"/>
                <a:cs typeface="Times New Roman" pitchFamily="18" charset="0"/>
              </a:defRPr>
            </a:pPr>
            <a:endParaRPr lang="ru-RU"/>
          </a:p>
        </c:txPr>
        <c:crossAx val="14112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1120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41102080"/>
        <c:crosses val="autoZero"/>
        <c:crossBetween val="between"/>
      </c:valAx>
      <c:spPr>
        <a:noFill/>
        <a:ln w="23325">
          <a:noFill/>
        </a:ln>
      </c:spPr>
    </c:plotArea>
    <c:legend>
      <c:legendPos val="r"/>
      <c:layout>
        <c:manualLayout>
          <c:xMode val="edge"/>
          <c:yMode val="edge"/>
          <c:x val="1.4073165211383378E-2"/>
          <c:y val="0.94110144420267627"/>
          <c:w val="0.96521516202393332"/>
          <c:h val="5.4661262808602777E-2"/>
        </c:manualLayout>
      </c:layout>
      <c:overlay val="0"/>
      <c:spPr>
        <a:noFill/>
        <a:ln w="2915">
          <a:noFill/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+mn-lt"/>
              <a:ea typeface="Arial Cyr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63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072345793726378E-2"/>
          <c:y val="8.9009389290256244E-2"/>
          <c:w val="0.60509402187961314"/>
          <c:h val="0.796542468273939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47-4B2C-A102-8BFE490B1E5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47-4B2C-A102-8BFE490B1E5E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D47-4B2C-A102-8BFE490B1E5E}"/>
              </c:ext>
            </c:extLst>
          </c:dPt>
          <c:dLbls>
            <c:dLbl>
              <c:idx val="0"/>
              <c:layout>
                <c:manualLayout>
                  <c:x val="-6.3066880857877525E-2"/>
                  <c:y val="-0.27110481427266736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47-4B2C-A102-8BFE490B1E5E}"/>
                </c:ext>
              </c:extLst>
            </c:dLbl>
            <c:dLbl>
              <c:idx val="1"/>
              <c:layout>
                <c:manualLayout>
                  <c:x val="5.6782951230932466E-2"/>
                  <c:y val="-5.3636727612438274E-3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47-4B2C-A102-8BFE490B1E5E}"/>
                </c:ext>
              </c:extLst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+mn-lt"/>
                      <a:ea typeface="Calibri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7-4B2C-A102-8BFE490B1E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+mn-lt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 учащиеся с ОВЗ</c:v>
                </c:pt>
                <c:pt idx="1">
                  <c:v>учащиеся, имеющие инвалидность</c:v>
                </c:pt>
                <c:pt idx="2">
                  <c:v>учащиеся, имеющие ОВЗ и инвалидность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</c:v>
                </c:pt>
                <c:pt idx="1">
                  <c:v>7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D47-4B2C-A102-8BFE490B1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197085469595104"/>
          <c:y val="0.10204751386409887"/>
          <c:w val="0.34326914551267673"/>
          <c:h val="0.86141311658911091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+mn-lt"/>
              <a:ea typeface="Calibri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527178960690416E-2"/>
          <c:y val="0.18340355211575862"/>
          <c:w val="0.60836039346836557"/>
          <c:h val="0.6315870475170299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0"/>
              <c:layout>
                <c:manualLayout>
                  <c:x val="-0.15012536428093007"/>
                  <c:y val="-0.152848822434010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771370698286367"/>
                  <c:y val="-6.36579477397927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508712040340603E-2"/>
                  <c:y val="7.2131688244733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5103907578559164E-2"/>
                  <c:y val="4.58788509334720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dLbl>
              <c:idx val="4"/>
              <c:layout>
                <c:manualLayout>
                  <c:x val="-4.8342645411132923E-2"/>
                  <c:y val="8.032435641019838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665887170348722E-2"/>
                  <c:y val="-1.05815894390118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280587073258523E-3"/>
                  <c:y val="-3.76809151358087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4599298042241298E-2"/>
                  <c:y val="-5.20673549327962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задержка психического развития</c:v>
                </c:pt>
                <c:pt idx="1">
                  <c:v>умственная отсталость</c:v>
                </c:pt>
                <c:pt idx="2">
                  <c:v>соматические заболевания</c:v>
                </c:pt>
                <c:pt idx="3">
                  <c:v>нарушение зрения</c:v>
                </c:pt>
                <c:pt idx="4">
                  <c:v>наружение ОДА</c:v>
                </c:pt>
                <c:pt idx="5">
                  <c:v>нарушение слуха</c:v>
                </c:pt>
                <c:pt idx="6">
                  <c:v>сложные дефекты</c:v>
                </c:pt>
                <c:pt idx="7">
                  <c:v>тяжелые нарушения речи</c:v>
                </c:pt>
                <c:pt idx="8">
                  <c:v>расстройства аутистического спектра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63.3</c:v>
                </c:pt>
                <c:pt idx="1">
                  <c:v>19.899999999999999</c:v>
                </c:pt>
                <c:pt idx="2">
                  <c:v>5</c:v>
                </c:pt>
                <c:pt idx="3">
                  <c:v>3.2</c:v>
                </c:pt>
                <c:pt idx="4">
                  <c:v>3.2</c:v>
                </c:pt>
                <c:pt idx="5">
                  <c:v>2.2999999999999998</c:v>
                </c:pt>
                <c:pt idx="6">
                  <c:v>2.2999999999999998</c:v>
                </c:pt>
                <c:pt idx="7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737738027062451"/>
          <c:y val="0"/>
          <c:w val="0.3505940126769635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5773801002147603"/>
          <c:w val="0.61829146874761143"/>
          <c:h val="0.665557096184733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FFFFFF">
                  <a:lumMod val="5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4.8054545905874296E-2"/>
                  <c:y val="3.5001472284151634E-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7.3854920545507324E-2"/>
                  <c:y val="-0.3028074938908526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/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5.8135914016761235E-2"/>
                  <c:y val="7.2305422370940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пойти работать</c:v>
                </c:pt>
                <c:pt idx="1">
                  <c:v>учиться в техникуме, колледже</c:v>
                </c:pt>
                <c:pt idx="2">
                  <c:v>учиться в ВУЗе</c:v>
                </c:pt>
                <c:pt idx="3">
                  <c:v>не учиться и не работать</c:v>
                </c:pt>
                <c:pt idx="4">
                  <c:v>не знаю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1.2</c:v>
                </c:pt>
                <c:pt idx="1">
                  <c:v>79.599999999999994</c:v>
                </c:pt>
                <c:pt idx="2">
                  <c:v>6</c:v>
                </c:pt>
                <c:pt idx="3">
                  <c:v>4.3</c:v>
                </c:pt>
                <c:pt idx="4">
                  <c:v>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8877813793191801"/>
          <c:y val="2.1674035637814868E-2"/>
          <c:w val="0.59706461782871401"/>
          <c:h val="0.91104462908097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поступать в техникум, колледж</c:v>
                </c:pt>
              </c:strCache>
            </c:strRef>
          </c:tx>
          <c:spPr>
            <a:solidFill>
              <a:srgbClr val="FF0000"/>
            </a:solidFill>
            <a:ln w="25394">
              <a:noFill/>
            </a:ln>
          </c:spPr>
          <c:invertIfNegative val="0"/>
          <c:dLbls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Юго-Западное</c:v>
                </c:pt>
                <c:pt idx="4">
                  <c:v>Северо-Западное</c:v>
                </c:pt>
                <c:pt idx="5">
                  <c:v>Южное</c:v>
                </c:pt>
                <c:pt idx="6">
                  <c:v>Отрадненское</c:v>
                </c:pt>
                <c:pt idx="7">
                  <c:v>Юго-Восточное</c:v>
                </c:pt>
                <c:pt idx="8">
                  <c:v>Северо-Восточное</c:v>
                </c:pt>
                <c:pt idx="9">
                  <c:v>Кинельское</c:v>
                </c:pt>
                <c:pt idx="10">
                  <c:v>Поволжское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66.599999999999994</c:v>
                </c:pt>
                <c:pt idx="1">
                  <c:v>76.099999999999994</c:v>
                </c:pt>
                <c:pt idx="2">
                  <c:v>77.099999999999994</c:v>
                </c:pt>
                <c:pt idx="3">
                  <c:v>78.3</c:v>
                </c:pt>
                <c:pt idx="4">
                  <c:v>82.2</c:v>
                </c:pt>
                <c:pt idx="5">
                  <c:v>83.1</c:v>
                </c:pt>
                <c:pt idx="6">
                  <c:v>84.1</c:v>
                </c:pt>
                <c:pt idx="7">
                  <c:v>84.1</c:v>
                </c:pt>
                <c:pt idx="8">
                  <c:v>86.6</c:v>
                </c:pt>
                <c:pt idx="9">
                  <c:v>86.8</c:v>
                </c:pt>
                <c:pt idx="10">
                  <c:v>87.5</c:v>
                </c:pt>
                <c:pt idx="11">
                  <c:v>88.9</c:v>
                </c:pt>
                <c:pt idx="12">
                  <c:v>92.2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4-4984-A1C0-8C6A06750C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поступать в вуз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Юго-Западное</c:v>
                </c:pt>
                <c:pt idx="4">
                  <c:v>Северо-Западное</c:v>
                </c:pt>
                <c:pt idx="5">
                  <c:v>Южное</c:v>
                </c:pt>
                <c:pt idx="6">
                  <c:v>Отрадненское</c:v>
                </c:pt>
                <c:pt idx="7">
                  <c:v>Юго-Восточное</c:v>
                </c:pt>
                <c:pt idx="8">
                  <c:v>Северо-Восточное</c:v>
                </c:pt>
                <c:pt idx="9">
                  <c:v>Кинельское</c:v>
                </c:pt>
                <c:pt idx="10">
                  <c:v>Поволжское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11.9</c:v>
                </c:pt>
                <c:pt idx="1">
                  <c:v>8.6</c:v>
                </c:pt>
                <c:pt idx="2">
                  <c:v>1.6</c:v>
                </c:pt>
                <c:pt idx="3">
                  <c:v>3.9</c:v>
                </c:pt>
                <c:pt idx="4">
                  <c:v>1.3</c:v>
                </c:pt>
                <c:pt idx="6">
                  <c:v>1.8</c:v>
                </c:pt>
                <c:pt idx="7">
                  <c:v>4.7</c:v>
                </c:pt>
                <c:pt idx="8">
                  <c:v>2.8</c:v>
                </c:pt>
                <c:pt idx="9">
                  <c:v>5.3</c:v>
                </c:pt>
                <c:pt idx="10">
                  <c:v>2.8</c:v>
                </c:pt>
                <c:pt idx="11">
                  <c:v>5.7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84-4984-A1C0-8C6A06750C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работать</c:v>
                </c:pt>
              </c:strCache>
            </c:strRef>
          </c:tx>
          <c:spPr>
            <a:solidFill>
              <a:srgbClr val="FFC000"/>
            </a:solidFill>
            <a:ln w="25394">
              <a:noFill/>
            </a:ln>
          </c:spPr>
          <c:invertIfNegative val="0"/>
          <c:dLbls>
            <c:dLbl>
              <c:idx val="0"/>
              <c:layout>
                <c:manualLayout>
                  <c:x val="5.0064601074812087E-3"/>
                  <c:y val="-2.47885437457072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7613051880921153E-3"/>
                  <c:y val="-3.58056742993549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019380322443626E-2"/>
                  <c:y val="-2.75428263841191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7613051880921153E-3"/>
                  <c:y val="-2.75428263841191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75428263841191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26453524183272E-2"/>
                  <c:y val="-3.58056742993549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7548450806109065E-3"/>
                  <c:y val="-3.30513916609430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767765295573324E-2"/>
                  <c:y val="-3.85601738104155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5.0064601074812087E-3"/>
                  <c:y val="-3.30513916609430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3.3051391660943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Юго-Западное</c:v>
                </c:pt>
                <c:pt idx="4">
                  <c:v>Северо-Западное</c:v>
                </c:pt>
                <c:pt idx="5">
                  <c:v>Южное</c:v>
                </c:pt>
                <c:pt idx="6">
                  <c:v>Отрадненское</c:v>
                </c:pt>
                <c:pt idx="7">
                  <c:v>Юго-Восточное</c:v>
                </c:pt>
                <c:pt idx="8">
                  <c:v>Северо-Восточное</c:v>
                </c:pt>
                <c:pt idx="9">
                  <c:v>Кинельское</c:v>
                </c:pt>
                <c:pt idx="10">
                  <c:v>Поволжское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1.3</c:v>
                </c:pt>
                <c:pt idx="1">
                  <c:v>1.2</c:v>
                </c:pt>
                <c:pt idx="2">
                  <c:v>0.6</c:v>
                </c:pt>
                <c:pt idx="3">
                  <c:v>1.9</c:v>
                </c:pt>
                <c:pt idx="4">
                  <c:v>2.5</c:v>
                </c:pt>
                <c:pt idx="5">
                  <c:v>1.7</c:v>
                </c:pt>
                <c:pt idx="6">
                  <c:v>2.7</c:v>
                </c:pt>
                <c:pt idx="8">
                  <c:v>1.6</c:v>
                </c:pt>
                <c:pt idx="9">
                  <c:v>0.5</c:v>
                </c:pt>
                <c:pt idx="10">
                  <c:v>0.9</c:v>
                </c:pt>
                <c:pt idx="11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84-4984-A1C0-8C6A06750C4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учиться, не работать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8"/>
              <c:layout>
                <c:manualLayout>
                  <c:x val="1.2516150268703022E-2"/>
                  <c:y val="-3.029710902253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3.8559956937766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0064601074812087E-3"/>
                  <c:y val="2.75428263841191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7522610376184231E-2"/>
                  <c:y val="-3.029710902253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0064601074812087E-3"/>
                  <c:y val="-3.5805674299354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Юго-Западное</c:v>
                </c:pt>
                <c:pt idx="4">
                  <c:v>Северо-Западное</c:v>
                </c:pt>
                <c:pt idx="5">
                  <c:v>Южное</c:v>
                </c:pt>
                <c:pt idx="6">
                  <c:v>Отрадненское</c:v>
                </c:pt>
                <c:pt idx="7">
                  <c:v>Юго-Восточное</c:v>
                </c:pt>
                <c:pt idx="8">
                  <c:v>Северо-Восточное</c:v>
                </c:pt>
                <c:pt idx="9">
                  <c:v>Кинельское</c:v>
                </c:pt>
                <c:pt idx="10">
                  <c:v>Поволжское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6.4</c:v>
                </c:pt>
                <c:pt idx="1">
                  <c:v>4.5999999999999996</c:v>
                </c:pt>
                <c:pt idx="2">
                  <c:v>12.7</c:v>
                </c:pt>
                <c:pt idx="3">
                  <c:v>5.4</c:v>
                </c:pt>
                <c:pt idx="4">
                  <c:v>1.9</c:v>
                </c:pt>
                <c:pt idx="5">
                  <c:v>3.4</c:v>
                </c:pt>
                <c:pt idx="6">
                  <c:v>2.2999999999999998</c:v>
                </c:pt>
                <c:pt idx="7">
                  <c:v>2.8</c:v>
                </c:pt>
                <c:pt idx="8">
                  <c:v>1.2</c:v>
                </c:pt>
                <c:pt idx="9">
                  <c:v>1.6</c:v>
                </c:pt>
                <c:pt idx="10">
                  <c:v>3.2</c:v>
                </c:pt>
                <c:pt idx="11">
                  <c:v>0.3</c:v>
                </c:pt>
                <c:pt idx="12">
                  <c:v>2.4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 знаю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Юго-Западное</c:v>
                </c:pt>
                <c:pt idx="4">
                  <c:v>Северо-Западное</c:v>
                </c:pt>
                <c:pt idx="5">
                  <c:v>Южное</c:v>
                </c:pt>
                <c:pt idx="6">
                  <c:v>Отрадненское</c:v>
                </c:pt>
                <c:pt idx="7">
                  <c:v>Юго-Восточное</c:v>
                </c:pt>
                <c:pt idx="8">
                  <c:v>Северо-Восточное</c:v>
                </c:pt>
                <c:pt idx="9">
                  <c:v>Кинельское</c:v>
                </c:pt>
                <c:pt idx="10">
                  <c:v>Поволжское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Лист1!$F$2:$F$14</c:f>
              <c:numCache>
                <c:formatCode>General</c:formatCode>
                <c:ptCount val="13"/>
                <c:pt idx="0">
                  <c:v>13.8</c:v>
                </c:pt>
                <c:pt idx="1">
                  <c:v>9.5</c:v>
                </c:pt>
                <c:pt idx="2">
                  <c:v>8</c:v>
                </c:pt>
                <c:pt idx="3">
                  <c:v>10.5</c:v>
                </c:pt>
                <c:pt idx="4">
                  <c:v>12.1</c:v>
                </c:pt>
                <c:pt idx="5">
                  <c:v>11.9</c:v>
                </c:pt>
                <c:pt idx="6">
                  <c:v>9.1</c:v>
                </c:pt>
                <c:pt idx="7">
                  <c:v>8.4</c:v>
                </c:pt>
                <c:pt idx="8">
                  <c:v>7.8</c:v>
                </c:pt>
                <c:pt idx="9">
                  <c:v>5.8</c:v>
                </c:pt>
                <c:pt idx="10">
                  <c:v>5.6</c:v>
                </c:pt>
                <c:pt idx="11">
                  <c:v>4.7</c:v>
                </c:pt>
                <c:pt idx="12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8557440"/>
        <c:axId val="51467392"/>
      </c:barChart>
      <c:catAx>
        <c:axId val="48557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51467392"/>
        <c:crosses val="autoZero"/>
        <c:auto val="1"/>
        <c:lblAlgn val="ctr"/>
        <c:lblOffset val="100"/>
        <c:noMultiLvlLbl val="0"/>
      </c:catAx>
      <c:valAx>
        <c:axId val="514673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8557440"/>
        <c:crosses val="autoZero"/>
        <c:crossBetween val="between"/>
      </c:val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1.3379155885765895E-2"/>
          <c:y val="0.16823028231830789"/>
          <c:w val="0.14410257724287934"/>
          <c:h val="0.75728155339805814"/>
        </c:manualLayout>
      </c:layout>
      <c:overlay val="0"/>
      <c:spPr>
        <a:noFill/>
        <a:ln w="952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7639118981283918"/>
          <c:y val="2.1674035637814868E-2"/>
          <c:w val="0.50945153641817209"/>
          <c:h val="0.91104462908097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учиться в техникум, колледж</c:v>
                </c:pt>
              </c:strCache>
            </c:strRef>
          </c:tx>
          <c:spPr>
            <a:solidFill>
              <a:srgbClr val="00B050"/>
            </a:solidFill>
            <a:ln w="25394">
              <a:noFill/>
            </a:ln>
          </c:spPr>
          <c:invertIfNegative val="0"/>
          <c:dLbls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Соматические заболевания, N=234</c:v>
                </c:pt>
                <c:pt idx="1">
                  <c:v>Нарушение зрения, N=148</c:v>
                </c:pt>
                <c:pt idx="2">
                  <c:v>Умственная отсталость, N=932</c:v>
                </c:pt>
                <c:pt idx="3">
                  <c:v>Нарушение ОДА, N=147</c:v>
                </c:pt>
                <c:pt idx="4">
                  <c:v>Нарушение слуха, N=107</c:v>
                </c:pt>
                <c:pt idx="5">
                  <c:v>Задержка психического развития, N=2939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51.7</c:v>
                </c:pt>
                <c:pt idx="1">
                  <c:v>60.8</c:v>
                </c:pt>
                <c:pt idx="2">
                  <c:v>62</c:v>
                </c:pt>
                <c:pt idx="3">
                  <c:v>65.3</c:v>
                </c:pt>
                <c:pt idx="4">
                  <c:v>84.1</c:v>
                </c:pt>
                <c:pt idx="5">
                  <c:v>92.4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4-4984-A1C0-8C6A06750C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учиться в ВУЗ</c:v>
                </c:pt>
              </c:strCache>
            </c:strRef>
          </c:tx>
          <c:spPr>
            <a:solidFill>
              <a:srgbClr val="9BBB59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7.8101974427138158E-3"/>
                  <c:y val="-6.9773549122226775E-2"/>
                </c:manualLayout>
              </c:layout>
              <c:spPr>
                <a:noFill/>
                <a:ln w="25394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9413130914771728E-2"/>
                  <c:y val="-6.628479947554923E-2"/>
                </c:manualLayout>
              </c:layout>
              <c:spPr>
                <a:noFill/>
                <a:ln w="25394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Соматические заболевания, N=234</c:v>
                </c:pt>
                <c:pt idx="1">
                  <c:v>Нарушение зрения, N=148</c:v>
                </c:pt>
                <c:pt idx="2">
                  <c:v>Умственная отсталость, N=932</c:v>
                </c:pt>
                <c:pt idx="3">
                  <c:v>Нарушение ОДА, N=147</c:v>
                </c:pt>
                <c:pt idx="4">
                  <c:v>Нарушение слуха, N=107</c:v>
                </c:pt>
                <c:pt idx="5">
                  <c:v>Задержка психического развития, N=2939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37.6</c:v>
                </c:pt>
                <c:pt idx="1">
                  <c:v>21.6</c:v>
                </c:pt>
                <c:pt idx="2">
                  <c:v>0.4</c:v>
                </c:pt>
                <c:pt idx="3">
                  <c:v>23.1</c:v>
                </c:pt>
                <c:pt idx="4">
                  <c:v>10.4</c:v>
                </c:pt>
                <c:pt idx="5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84-4984-A1C0-8C6A06750C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пойти работать</c:v>
                </c:pt>
              </c:strCache>
            </c:strRef>
          </c:tx>
          <c:spPr>
            <a:solidFill>
              <a:srgbClr val="00B0F0"/>
            </a:solidFill>
            <a:ln w="25394">
              <a:noFill/>
            </a:ln>
          </c:spPr>
          <c:invertIfNegative val="0"/>
          <c:dLbls>
            <c:dLbl>
              <c:idx val="0"/>
              <c:layout>
                <c:manualLayout>
                  <c:x val="1.6519797543692904E-3"/>
                  <c:y val="-7.2501310314288636E-2"/>
                </c:manualLayout>
              </c:layout>
              <c:spPr>
                <a:noFill/>
                <a:ln w="25394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723790638169919E-2"/>
                  <c:y val="-7.3018682012624014E-2"/>
                </c:manualLayout>
              </c:layout>
              <c:spPr>
                <a:noFill/>
                <a:ln w="25394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109385539555109E-3"/>
                  <c:y val="1.1664523789907811E-3"/>
                </c:manualLayout>
              </c:layout>
              <c:spPr>
                <a:noFill/>
                <a:ln w="25394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05099251711567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7.671096431659333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456466435996067E-2"/>
                  <c:y val="-6.628479947554923E-2"/>
                </c:manualLayout>
              </c:layout>
              <c:spPr>
                <a:noFill/>
                <a:ln w="25394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5032300537406044E-3"/>
                  <c:y val="-7.41739008368062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7548450806109065E-3"/>
                  <c:y val="-4.663055616902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7548450806109065E-3"/>
                  <c:y val="-1.65546186178882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2516150268703022E-3"/>
                  <c:y val="-4.663055616902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7.50188435639952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Соматические заболевания, N=234</c:v>
                </c:pt>
                <c:pt idx="1">
                  <c:v>Нарушение зрения, N=148</c:v>
                </c:pt>
                <c:pt idx="2">
                  <c:v>Умственная отсталость, N=932</c:v>
                </c:pt>
                <c:pt idx="3">
                  <c:v>Нарушение ОДА, N=147</c:v>
                </c:pt>
                <c:pt idx="4">
                  <c:v>Нарушение слуха, N=107</c:v>
                </c:pt>
                <c:pt idx="5">
                  <c:v>Задержка психического развития, N=2939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0.4</c:v>
                </c:pt>
                <c:pt idx="1">
                  <c:v>0.7</c:v>
                </c:pt>
                <c:pt idx="2">
                  <c:v>2.7</c:v>
                </c:pt>
                <c:pt idx="4">
                  <c:v>1.9</c:v>
                </c:pt>
                <c:pt idx="5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84-4984-A1C0-8C6A06750C4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учиться и не работать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7.8101974427138158E-3"/>
                  <c:y val="-7.3262226578338113E-2"/>
                </c:manualLayout>
              </c:layout>
              <c:spPr/>
              <c:txPr>
                <a:bodyPr/>
                <a:lstStyle/>
                <a:p>
                  <a:pPr>
                    <a:defRPr sz="1200" b="0" i="0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200" b="1" i="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6.6284871666115436E-2"/>
                </c:manualLayout>
              </c:layout>
              <c:spPr/>
              <c:txPr>
                <a:bodyPr/>
                <a:lstStyle/>
                <a:p>
                  <a:pPr>
                    <a:defRPr sz="1200" b="0" i="0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3499675021788981E-3"/>
                  <c:y val="-7.1824178231979785E-2"/>
                </c:manualLayout>
              </c:layout>
              <c:spPr/>
              <c:txPr>
                <a:bodyPr/>
                <a:lstStyle/>
                <a:p>
                  <a:pPr>
                    <a:defRPr sz="1200" b="0" i="0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7627468033922703E-3"/>
                  <c:y val="-6.6284871666115436E-2"/>
                </c:manualLayout>
              </c:layout>
              <c:spPr/>
              <c:txPr>
                <a:bodyPr/>
                <a:lstStyle/>
                <a:p>
                  <a:pPr>
                    <a:defRPr sz="1200" b="0" i="0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2516150268703022E-3"/>
                  <c:y val="6.6077650683688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516150268703022E-3"/>
                  <c:y val="-1.655238331966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0064601074812087E-3"/>
                  <c:y val="2.75428263841191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8.7613051880921153E-3"/>
                  <c:y val="-1.9087211501235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5032300537406044E-3"/>
                  <c:y val="-1.0660137211545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 i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Соматические заболевания, N=234</c:v>
                </c:pt>
                <c:pt idx="1">
                  <c:v>Нарушение зрения, N=148</c:v>
                </c:pt>
                <c:pt idx="2">
                  <c:v>Умственная отсталость, N=932</c:v>
                </c:pt>
                <c:pt idx="3">
                  <c:v>Нарушение ОДА, N=147</c:v>
                </c:pt>
                <c:pt idx="4">
                  <c:v>Нарушение слуха, N=107</c:v>
                </c:pt>
                <c:pt idx="5">
                  <c:v>Задержка психического развития, N=2939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1">
                  <c:v>0.7</c:v>
                </c:pt>
                <c:pt idx="2">
                  <c:v>16.600000000000001</c:v>
                </c:pt>
                <c:pt idx="3">
                  <c:v>1.4</c:v>
                </c:pt>
                <c:pt idx="4">
                  <c:v>0.8</c:v>
                </c:pt>
                <c:pt idx="5">
                  <c:v>0.3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 знает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</c:spPr>
          <c:invertIfNegative val="0"/>
          <c:dLbls>
            <c:dLbl>
              <c:idx val="3"/>
              <c:layout>
                <c:manualLayout>
                  <c:x val="-3.90509872135690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936252021964958E-3"/>
                  <c:y val="7.4033612647250533E-3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Соматические заболевания, N=234</c:v>
                </c:pt>
                <c:pt idx="1">
                  <c:v>Нарушение зрения, N=148</c:v>
                </c:pt>
                <c:pt idx="2">
                  <c:v>Умственная отсталость, N=932</c:v>
                </c:pt>
                <c:pt idx="3">
                  <c:v>Нарушение ОДА, N=147</c:v>
                </c:pt>
                <c:pt idx="4">
                  <c:v>Нарушение слуха, N=107</c:v>
                </c:pt>
                <c:pt idx="5">
                  <c:v>Задержка психического развития, N=2939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>
                  <c:v>10.3</c:v>
                </c:pt>
                <c:pt idx="1">
                  <c:v>16.2</c:v>
                </c:pt>
                <c:pt idx="2">
                  <c:v>18.3</c:v>
                </c:pt>
                <c:pt idx="3">
                  <c:v>10.199999999999999</c:v>
                </c:pt>
                <c:pt idx="4">
                  <c:v>2.8</c:v>
                </c:pt>
                <c:pt idx="5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1252608"/>
        <c:axId val="51274880"/>
      </c:barChart>
      <c:catAx>
        <c:axId val="51252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51274880"/>
        <c:crosses val="autoZero"/>
        <c:auto val="1"/>
        <c:lblAlgn val="ctr"/>
        <c:lblOffset val="100"/>
        <c:noMultiLvlLbl val="0"/>
      </c:catAx>
      <c:valAx>
        <c:axId val="512748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1252608"/>
        <c:crosses val="autoZero"/>
        <c:crossBetween val="between"/>
      </c:val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1.3379155885765895E-2"/>
          <c:y val="0.16823028231830789"/>
          <c:w val="0.18512289607040985"/>
          <c:h val="0.69500964333401105"/>
        </c:manualLayout>
      </c:layout>
      <c:overlay val="0"/>
      <c:spPr>
        <a:noFill/>
        <a:ln w="952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0376202974648E-2"/>
          <c:y val="0.15773801002147603"/>
          <c:w val="0.61829146874761143"/>
          <c:h val="0.665557096184733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69-4342-84EA-C7DE84D78E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9-4342-84EA-C7DE84D78E3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69-4342-84EA-C7DE84D78E32}"/>
              </c:ext>
            </c:extLst>
          </c:dPt>
          <c:dPt>
            <c:idx val="3"/>
            <c:bubble3D val="0"/>
            <c:spPr>
              <a:solidFill>
                <a:srgbClr val="808080">
                  <a:lumMod val="60000"/>
                  <a:lumOff val="40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69-4342-84EA-C7DE84D78E32}"/>
              </c:ext>
            </c:extLst>
          </c:dPt>
          <c:dPt>
            <c:idx val="4"/>
            <c:bubble3D val="0"/>
            <c:spPr>
              <a:solidFill>
                <a:srgbClr val="808080">
                  <a:lumMod val="75000"/>
                </a:srgbClr>
              </a:solidFill>
              <a:ln>
                <a:solidFill>
                  <a:srgbClr val="0000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69-4342-84EA-C7DE84D78E32}"/>
              </c:ext>
            </c:extLst>
          </c:dPt>
          <c:dLbls>
            <c:dLbl>
              <c:idx val="0"/>
              <c:layout>
                <c:manualLayout>
                  <c:x val="-2.3736031791246257E-2"/>
                  <c:y val="8.077853010219210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9-4342-84EA-C7DE84D78E32}"/>
                </c:ext>
              </c:extLst>
            </c:dLbl>
            <c:dLbl>
              <c:idx val="1"/>
              <c:layout>
                <c:manualLayout>
                  <c:x val="-9.5704303462968016E-2"/>
                  <c:y val="0.12472402939700374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9-4342-84EA-C7DE84D78E32}"/>
                </c:ext>
              </c:extLst>
            </c:dLbl>
            <c:dLbl>
              <c:idx val="2"/>
              <c:layout>
                <c:manualLayout>
                  <c:x val="-0.10998667172303923"/>
                  <c:y val="-0.19952505938741869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69-4342-84EA-C7DE84D78E32}"/>
                </c:ext>
              </c:extLst>
            </c:dLbl>
            <c:dLbl>
              <c:idx val="3"/>
              <c:layout>
                <c:manualLayout>
                  <c:x val="0.11119833326492647"/>
                  <c:y val="8.91050708217620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69-4342-84EA-C7DE84D78E32}"/>
                </c:ext>
              </c:extLst>
            </c:dLbl>
            <c:dLbl>
              <c:idx val="4"/>
              <c:layout>
                <c:manualLayout>
                  <c:x val="4.068657825236853E-2"/>
                  <c:y val="9.0881628302209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69-4342-84EA-C7DE84D78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знает учебное заведение</c:v>
                </c:pt>
                <c:pt idx="1">
                  <c:v>знает специальность</c:v>
                </c:pt>
                <c:pt idx="2">
                  <c:v>знает и учебное заведение, и специальность</c:v>
                </c:pt>
                <c:pt idx="3">
                  <c:v>не знает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10.9</c:v>
                </c:pt>
                <c:pt idx="2">
                  <c:v>56.7</c:v>
                </c:pt>
                <c:pt idx="3">
                  <c:v>28.3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769-4342-84EA-C7DE84D78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111937317164319"/>
          <c:y val="0.24680089988751441"/>
          <c:w val="0.29888065702518135"/>
          <c:h val="0.69272040808065738"/>
        </c:manualLayout>
      </c:layout>
      <c:overlay val="0"/>
      <c:spPr>
        <a:ln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6249422236764167"/>
          <c:y val="2.1674035637814868E-2"/>
          <c:w val="0.62334853339299034"/>
          <c:h val="0.91104462908097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знает и специальность и учебное заведение</c:v>
                </c:pt>
              </c:strCache>
            </c:strRef>
          </c:tx>
          <c:spPr>
            <a:solidFill>
              <a:srgbClr val="00B050"/>
            </a:solidFill>
            <a:ln w="25394">
              <a:noFill/>
            </a:ln>
          </c:spPr>
          <c:invertIfNegative val="0"/>
          <c:dLbls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Южное</c:v>
                </c:pt>
                <c:pt idx="4">
                  <c:v>Поволжское</c:v>
                </c:pt>
                <c:pt idx="5">
                  <c:v>Северо-Западное</c:v>
                </c:pt>
                <c:pt idx="6">
                  <c:v>Северо-Восточное</c:v>
                </c:pt>
                <c:pt idx="7">
                  <c:v>Юго-Западное</c:v>
                </c:pt>
                <c:pt idx="8">
                  <c:v>Юго-Восточное</c:v>
                </c:pt>
                <c:pt idx="9">
                  <c:v>Отрадненское</c:v>
                </c:pt>
                <c:pt idx="10">
                  <c:v>Кинельское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46.4</c:v>
                </c:pt>
                <c:pt idx="1">
                  <c:v>50.3</c:v>
                </c:pt>
                <c:pt idx="2">
                  <c:v>52.2</c:v>
                </c:pt>
                <c:pt idx="3">
                  <c:v>55.9</c:v>
                </c:pt>
                <c:pt idx="4">
                  <c:v>56.1</c:v>
                </c:pt>
                <c:pt idx="5">
                  <c:v>59.2</c:v>
                </c:pt>
                <c:pt idx="6">
                  <c:v>60.6</c:v>
                </c:pt>
                <c:pt idx="7">
                  <c:v>62.4</c:v>
                </c:pt>
                <c:pt idx="8">
                  <c:v>66.400000000000006</c:v>
                </c:pt>
                <c:pt idx="9">
                  <c:v>66.7</c:v>
                </c:pt>
                <c:pt idx="10">
                  <c:v>69.3</c:v>
                </c:pt>
                <c:pt idx="11">
                  <c:v>74.8</c:v>
                </c:pt>
                <c:pt idx="12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4-4984-A1C0-8C6A06750C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знает учебное заведение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548450806109065E-3"/>
                  <c:y val="-3.12271161344719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5096901612218131E-3"/>
                  <c:y val="-2.55494586554770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2580751343515109E-3"/>
                  <c:y val="-3.40659448739694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7.5096901612218131E-3"/>
                  <c:y val="-2.27106299159796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Южное</c:v>
                </c:pt>
                <c:pt idx="4">
                  <c:v>Поволжское</c:v>
                </c:pt>
                <c:pt idx="5">
                  <c:v>Северо-Западное</c:v>
                </c:pt>
                <c:pt idx="6">
                  <c:v>Северо-Восточное</c:v>
                </c:pt>
                <c:pt idx="7">
                  <c:v>Юго-Западное</c:v>
                </c:pt>
                <c:pt idx="8">
                  <c:v>Юго-Восточное</c:v>
                </c:pt>
                <c:pt idx="9">
                  <c:v>Отрадненское</c:v>
                </c:pt>
                <c:pt idx="10">
                  <c:v>Кинельское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1.1000000000000001</c:v>
                </c:pt>
                <c:pt idx="1">
                  <c:v>5.9</c:v>
                </c:pt>
                <c:pt idx="2">
                  <c:v>3.2</c:v>
                </c:pt>
                <c:pt idx="3">
                  <c:v>1.7</c:v>
                </c:pt>
                <c:pt idx="4">
                  <c:v>6.7</c:v>
                </c:pt>
                <c:pt idx="5">
                  <c:v>1.9</c:v>
                </c:pt>
                <c:pt idx="6">
                  <c:v>1.2</c:v>
                </c:pt>
                <c:pt idx="7">
                  <c:v>2.2999999999999998</c:v>
                </c:pt>
                <c:pt idx="8">
                  <c:v>9.3000000000000007</c:v>
                </c:pt>
                <c:pt idx="9">
                  <c:v>2.7</c:v>
                </c:pt>
                <c:pt idx="10">
                  <c:v>8.5</c:v>
                </c:pt>
                <c:pt idx="11">
                  <c:v>3</c:v>
                </c:pt>
                <c:pt idx="1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84-4984-A1C0-8C6A06750C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знает специальность</c:v>
                </c:pt>
              </c:strCache>
            </c:strRef>
          </c:tx>
          <c:spPr>
            <a:solidFill>
              <a:srgbClr val="FF0000"/>
            </a:solidFill>
            <a:ln w="25394">
              <a:noFill/>
            </a:ln>
          </c:spPr>
          <c:invertIfNegative val="0"/>
          <c:dLbls>
            <c:dLbl>
              <c:idx val="0"/>
              <c:layout>
                <c:manualLayout>
                  <c:x val="7.5096901612218131E-3"/>
                  <c:y val="7.6089551411412002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064601074812087E-3"/>
                  <c:y val="-7.41739008368062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32300537406044E-3"/>
                  <c:y val="-1.993438952664430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05099251711567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7.671096431659333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5032300537406044E-3"/>
                  <c:y val="-7.41739008368062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7548450806109065E-3"/>
                  <c:y val="-4.663055616902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7548450806109065E-3"/>
                  <c:y val="-1.65546186178882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2516150268703022E-3"/>
                  <c:y val="-4.663055616902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7.50188435639952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Южное</c:v>
                </c:pt>
                <c:pt idx="4">
                  <c:v>Поволжское</c:v>
                </c:pt>
                <c:pt idx="5">
                  <c:v>Северо-Западное</c:v>
                </c:pt>
                <c:pt idx="6">
                  <c:v>Северо-Восточное</c:v>
                </c:pt>
                <c:pt idx="7">
                  <c:v>Юго-Западное</c:v>
                </c:pt>
                <c:pt idx="8">
                  <c:v>Юго-Восточное</c:v>
                </c:pt>
                <c:pt idx="9">
                  <c:v>Отрадненское</c:v>
                </c:pt>
                <c:pt idx="10">
                  <c:v>Кинельское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13.4</c:v>
                </c:pt>
                <c:pt idx="1">
                  <c:v>9.9</c:v>
                </c:pt>
                <c:pt idx="2">
                  <c:v>13.7</c:v>
                </c:pt>
                <c:pt idx="3">
                  <c:v>10.199999999999999</c:v>
                </c:pt>
                <c:pt idx="4">
                  <c:v>10.3</c:v>
                </c:pt>
                <c:pt idx="5">
                  <c:v>14</c:v>
                </c:pt>
                <c:pt idx="6">
                  <c:v>18.600000000000001</c:v>
                </c:pt>
                <c:pt idx="7">
                  <c:v>9.3000000000000007</c:v>
                </c:pt>
                <c:pt idx="8">
                  <c:v>10.3</c:v>
                </c:pt>
                <c:pt idx="9">
                  <c:v>6.8</c:v>
                </c:pt>
                <c:pt idx="10">
                  <c:v>4.2</c:v>
                </c:pt>
                <c:pt idx="11">
                  <c:v>8.4</c:v>
                </c:pt>
                <c:pt idx="12">
                  <c:v>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84-4984-A1C0-8C6A06750C4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знает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</c:spPr>
          <c:invertIfNegative val="0"/>
          <c:dLbls>
            <c:dLbl>
              <c:idx val="8"/>
              <c:layout>
                <c:manualLayout>
                  <c:x val="1.2516150268703022E-3"/>
                  <c:y val="6.6077650683688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516150268703022E-3"/>
                  <c:y val="-1.655238331966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0064601074812087E-3"/>
                  <c:y val="2.75428263841191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8.7613051880921153E-3"/>
                  <c:y val="-1.9087211501235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5032300537406044E-3"/>
                  <c:y val="-1.0660137211545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Тольяттинское</c:v>
                </c:pt>
                <c:pt idx="1">
                  <c:v>Самарское</c:v>
                </c:pt>
                <c:pt idx="2">
                  <c:v>Центральное</c:v>
                </c:pt>
                <c:pt idx="3">
                  <c:v>Южное</c:v>
                </c:pt>
                <c:pt idx="4">
                  <c:v>Поволжское</c:v>
                </c:pt>
                <c:pt idx="5">
                  <c:v>Северо-Западное</c:v>
                </c:pt>
                <c:pt idx="6">
                  <c:v>Северо-Восточное</c:v>
                </c:pt>
                <c:pt idx="7">
                  <c:v>Юго-Западное</c:v>
                </c:pt>
                <c:pt idx="8">
                  <c:v>Юго-Восточное</c:v>
                </c:pt>
                <c:pt idx="9">
                  <c:v>Отрадненское</c:v>
                </c:pt>
                <c:pt idx="10">
                  <c:v>Кинельское</c:v>
                </c:pt>
                <c:pt idx="11">
                  <c:v>Западное</c:v>
                </c:pt>
                <c:pt idx="12">
                  <c:v>Северное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39.1</c:v>
                </c:pt>
                <c:pt idx="1">
                  <c:v>33.799999999999997</c:v>
                </c:pt>
                <c:pt idx="2">
                  <c:v>30.9</c:v>
                </c:pt>
                <c:pt idx="3">
                  <c:v>32.200000000000003</c:v>
                </c:pt>
                <c:pt idx="4">
                  <c:v>26.9</c:v>
                </c:pt>
                <c:pt idx="5">
                  <c:v>24.8</c:v>
                </c:pt>
                <c:pt idx="6">
                  <c:v>19.600000000000001</c:v>
                </c:pt>
                <c:pt idx="7">
                  <c:v>26</c:v>
                </c:pt>
                <c:pt idx="8">
                  <c:v>14</c:v>
                </c:pt>
                <c:pt idx="9">
                  <c:v>23.7</c:v>
                </c:pt>
                <c:pt idx="10">
                  <c:v>18</c:v>
                </c:pt>
                <c:pt idx="11">
                  <c:v>13.8</c:v>
                </c:pt>
                <c:pt idx="12">
                  <c:v>12.7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7197056"/>
        <c:axId val="137216384"/>
      </c:barChart>
      <c:catAx>
        <c:axId val="137197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137216384"/>
        <c:crosses val="autoZero"/>
        <c:auto val="1"/>
        <c:lblAlgn val="ctr"/>
        <c:lblOffset val="100"/>
        <c:noMultiLvlLbl val="0"/>
      </c:catAx>
      <c:valAx>
        <c:axId val="1372163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7197056"/>
        <c:crosses val="autoZero"/>
        <c:crossBetween val="between"/>
      </c:val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1.3379155885765895E-2"/>
          <c:y val="5.0056479325537313E-2"/>
          <c:w val="0.17539295291463688"/>
          <c:h val="0.86171415834985154"/>
        </c:manualLayout>
      </c:layout>
      <c:overlay val="0"/>
      <c:spPr>
        <a:noFill/>
        <a:ln w="952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315819092295987E-2"/>
          <c:y val="0.15667836007700756"/>
          <c:w val="0.67147381363768921"/>
          <c:h val="0.679011654099682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1E-4509-BBC7-F64E49D63BC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1E-4509-BBC7-F64E49D63BC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1E-4509-BBC7-F64E49D63BC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1E-4509-BBC7-F64E49D63BC2}"/>
              </c:ext>
            </c:extLst>
          </c:dPt>
          <c:dLbls>
            <c:dLbl>
              <c:idx val="1"/>
              <c:layout>
                <c:manualLayout>
                  <c:x val="-0.12134492254077399"/>
                  <c:y val="-8.75360695024298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9381073599087809E-2"/>
                  <c:y val="-8.33761276582500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6169728837752562"/>
                  <c:y val="-0.109403413764433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1E-4509-BBC7-F64E49D63B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Инвалиды 3 группа</c:v>
                </c:pt>
                <c:pt idx="1">
                  <c:v>Инвалиды 2 группа</c:v>
                </c:pt>
                <c:pt idx="2">
                  <c:v>Инвалиды 1 группа</c:v>
                </c:pt>
                <c:pt idx="3">
                  <c:v>Инвалид с детства</c:v>
                </c:pt>
                <c:pt idx="4">
                  <c:v>ОВЗ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27.1</c:v>
                </c:pt>
                <c:pt idx="1">
                  <c:v>11</c:v>
                </c:pt>
                <c:pt idx="2">
                  <c:v>4.4000000000000004</c:v>
                </c:pt>
                <c:pt idx="3">
                  <c:v>33.1</c:v>
                </c:pt>
                <c:pt idx="4">
                  <c:v>24.4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1E-4509-BBC7-F64E49D63BC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639444925618334"/>
          <c:y val="0.30057316606865764"/>
          <c:w val="0.26902168645417573"/>
          <c:h val="0.5258556812253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0D9B4-B259-4DCF-A322-AF8AE1475459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E5521-9342-4F43-8397-252634DD5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7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4F20C5-343F-447E-95CE-BEBA09498CF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97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668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479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479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4F20C5-343F-447E-95CE-BEBA09498CF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540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64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639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835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199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668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94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41858-E3CA-4C30-9D94-B3E7454F73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6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355F6-8B83-4D65-896D-3EEBFD7511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0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1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1" y="609600"/>
            <a:ext cx="7584831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A39E0-91F1-4BC9-BE67-AB32F1E71E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51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3E49-F42B-4B24-8ECA-067FDC6D3F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30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D68EA-4154-45CC-BBE3-438B7F56B3E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49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781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9785" y="1981200"/>
            <a:ext cx="508781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9AF0C-A13A-461F-987E-CD43E91FF7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51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306DE-A36F-4B98-B5B7-872FDA113A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0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BCCF-00E1-43E0-A013-7B74FDB6F7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37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F3A33-6A4A-4395-8324-C6DCD486F1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58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F35FE-C004-4173-8268-FCF9B3B392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53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5E57B-67AF-45F9-A9C5-5C088F397C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654A06-2576-4317-9918-DE566674560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6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image" Target="../media/image1.png"/><Relationship Id="rId7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4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1142999" y="2640556"/>
            <a:ext cx="3079561" cy="1537745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928135" y="2349610"/>
            <a:ext cx="715157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МОНИТОРИНГ ПРОФЕССИОНАЛЬНЫХ НАМЕРЕНИЙ УЧАЩИХСЯ-ИНВАЛИДОВ И УЧАЩИХСЯ С ОГРАНИЧЕННЫМИ ВОЗМОЖНОСТЯМИ ЗДОРОВЬЯ 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8-12-х КЛАССОВ ОБЩЕОБРАЗОВАТЕЛЬНЫХ 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ОРГАНИЗАЦИЙ САМАРСКОЙ 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ОБЛАСТИ ПО ТЕРРИТОРИАЛЬНЫМ УПРАВЛЕНИЯМ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cap="all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Arial" charset="0"/>
              </a:rPr>
              <a:t>результаты социологического исследования старшеклассников общеобразовательных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Arial" charset="0"/>
              </a:rPr>
              <a:t>школ </a:t>
            </a:r>
            <a:r>
              <a:rPr lang="es-ES" sz="1600" dirty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ru-RU" sz="1600" dirty="0" err="1">
                <a:solidFill>
                  <a:srgbClr val="000000"/>
                </a:solidFill>
                <a:latin typeface="Arial" charset="0"/>
              </a:rPr>
              <a:t>амарской</a:t>
            </a:r>
            <a:r>
              <a:rPr lang="ru-RU" sz="1600" dirty="0">
                <a:solidFill>
                  <a:srgbClr val="000000"/>
                </a:solidFill>
                <a:latin typeface="Arial" charset="0"/>
              </a:rPr>
              <a:t> области</a:t>
            </a:r>
            <a:endParaRPr lang="ru-RU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28600" y="6485905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Руководитель отдела: </a:t>
            </a:r>
            <a:r>
              <a:rPr lang="ru-RU" sz="12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Репринцева</a:t>
            </a:r>
            <a:r>
              <a:rPr lang="ru-RU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Елена Григорьевна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E78F61F-E364-AABE-9CA2-27541EA193F3}"/>
              </a:ext>
            </a:extLst>
          </p:cNvPr>
          <p:cNvSpPr txBox="1"/>
          <p:nvPr/>
        </p:nvSpPr>
        <p:spPr>
          <a:xfrm>
            <a:off x="5986914" y="6348388"/>
            <a:ext cx="6205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srgbClr val="000000"/>
                </a:solidFill>
                <a:latin typeface="Arial" charset="0"/>
              </a:rPr>
              <a:t>Исследование отдела исследовательских работ в рамках исполнения государственного задания ЦПО СО на 2022 год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F77CAD21-094F-4D57-ACC4-BD9515AD2373}"/>
              </a:ext>
            </a:extLst>
          </p:cNvPr>
          <p:cNvGrpSpPr/>
          <p:nvPr/>
        </p:nvGrpSpPr>
        <p:grpSpPr>
          <a:xfrm>
            <a:off x="1006679" y="335416"/>
            <a:ext cx="9630561" cy="1812165"/>
            <a:chOff x="0" y="0"/>
            <a:chExt cx="6120765" cy="1003935"/>
          </a:xfrm>
        </p:grpSpPr>
        <p:grpSp>
          <p:nvGrpSpPr>
            <p:cNvPr id="11" name="Группа 10">
              <a:extLst>
                <a:ext uri="{FF2B5EF4-FFF2-40B4-BE49-F238E27FC236}">
                  <a16:creationId xmlns="" xmlns:a16="http://schemas.microsoft.com/office/drawing/2014/main" id="{7158E60F-7E30-4529-A40D-602FA1B6856C}"/>
                </a:ext>
              </a:extLst>
            </p:cNvPr>
            <p:cNvGrpSpPr/>
            <p:nvPr/>
          </p:nvGrpSpPr>
          <p:grpSpPr>
            <a:xfrm>
              <a:off x="0" y="0"/>
              <a:ext cx="6120765" cy="1003935"/>
              <a:chOff x="0" y="-20320"/>
              <a:chExt cx="6120765" cy="1003935"/>
            </a:xfrm>
          </p:grpSpPr>
          <p:grpSp>
            <p:nvGrpSpPr>
              <p:cNvPr id="13" name="Группа 12">
                <a:extLst>
                  <a:ext uri="{FF2B5EF4-FFF2-40B4-BE49-F238E27FC236}">
                    <a16:creationId xmlns="" xmlns:a16="http://schemas.microsoft.com/office/drawing/2014/main" id="{7FA79F24-7851-423A-B941-95595E1CAC9C}"/>
                  </a:ext>
                </a:extLst>
              </p:cNvPr>
              <p:cNvGrpSpPr/>
              <p:nvPr/>
            </p:nvGrpSpPr>
            <p:grpSpPr>
              <a:xfrm>
                <a:off x="0" y="-20320"/>
                <a:ext cx="6120765" cy="1003935"/>
                <a:chOff x="0" y="-20320"/>
                <a:chExt cx="6120765" cy="1003935"/>
              </a:xfrm>
            </p:grpSpPr>
            <p:pic>
              <p:nvPicPr>
                <p:cNvPr id="15" name="Рисунок 14">
                  <a:extLst>
                    <a:ext uri="{FF2B5EF4-FFF2-40B4-BE49-F238E27FC236}">
                      <a16:creationId xmlns="" xmlns:a16="http://schemas.microsoft.com/office/drawing/2014/main" id="{BE5E91E4-2778-4692-ADC5-9DF8B20968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6120765" cy="983615"/>
                </a:xfrm>
                <a:prstGeom prst="rect">
                  <a:avLst/>
                </a:prstGeom>
              </p:spPr>
            </p:pic>
            <p:sp>
              <p:nvSpPr>
                <p:cNvPr id="16" name="Прямоугольник 15">
                  <a:extLst>
                    <a:ext uri="{FF2B5EF4-FFF2-40B4-BE49-F238E27FC236}">
                      <a16:creationId xmlns="" xmlns:a16="http://schemas.microsoft.com/office/drawing/2014/main" id="{E5324691-A935-4FB9-B4FB-0F558829786B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4" name="Рисунок 13">
                <a:extLst>
                  <a:ext uri="{FF2B5EF4-FFF2-40B4-BE49-F238E27FC236}">
                    <a16:creationId xmlns="" xmlns:a16="http://schemas.microsoft.com/office/drawing/2014/main" id="{8CA8F2F8-1DD6-42E0-A152-190F71E044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2" name="Рисунок 11">
              <a:extLst>
                <a:ext uri="{FF2B5EF4-FFF2-40B4-BE49-F238E27FC236}">
                  <a16:creationId xmlns="" xmlns:a16="http://schemas.microsoft.com/office/drawing/2014/main" id="{4A6C8846-BCB0-439F-817B-8C99CD53F00F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9114062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47544" y="271142"/>
            <a:ext cx="9771202" cy="665370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358639" y="236298"/>
            <a:ext cx="98333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ОБРАЗОВАТЕЛЬНЫЕ </a:t>
            </a:r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НАМЕРЕНИЯ УЧАЩИХСЯ С ОВЗ И/ИЛИ ИНВАЛИДНОСТЬЮ 8-12-Х КЛАССОВ ОБЩЕОБРАЗОВАТЕЛЬНЫХ ОРГАНИЗАЦИЙ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0" y="75450"/>
            <a:ext cx="2247543" cy="1069686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EFC178-24E2-44B7-806F-5930738B7A47}"/>
              </a:ext>
            </a:extLst>
          </p:cNvPr>
          <p:cNvSpPr txBox="1"/>
          <p:nvPr/>
        </p:nvSpPr>
        <p:spPr>
          <a:xfrm>
            <a:off x="235974" y="1366645"/>
            <a:ext cx="43261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>Распределение ответов на вопрос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</a:rPr>
              <a:t> о выборе образовательной организации и специальности профессионального обучения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к числу опрошенных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N=4836)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5194592" y="4557835"/>
            <a:ext cx="6637598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2017 года прослеживается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тенденция сокращения доли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учащихся с ОВЗ и/или инвалидностью,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более-менее четко представляющих будущую образовательную организацию и направление профессионального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обучения. Отмечается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 относительной численности старшеклассников с ОВЗ, которые не могут назвать ни специальности, ни места продолжения образования после школы. Возможно, обе тенденции свидетельствуют о размывании образовательных траекторий когорты школьников с ОВЗ в условиях нарастающей неопределенности</a:t>
            </a: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012667"/>
              </p:ext>
            </p:extLst>
          </p:nvPr>
        </p:nvGraphicFramePr>
        <p:xfrm>
          <a:off x="661145" y="1990625"/>
          <a:ext cx="4068793" cy="3779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5194592" y="1760558"/>
            <a:ext cx="6637598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Образовательные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намерения рассматривались по двум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направлениям.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Знают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 учебное заведение, в которое планируют поступать или специальность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обучения (да/нет). 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Конкретизация намерений: названа образовательная организация, конкретная специальность обучения (предложены открытые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для самостоятельного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заполнения). 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04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95372" y="135281"/>
            <a:ext cx="9249188" cy="83376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95372" y="228711"/>
            <a:ext cx="91656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ОБРАЗОВАТЕЛЬНЫЕ </a:t>
            </a:r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НАМЕРЕНИЯ УЧАЩИХСЯ С ОВЗ И/ИЛИ ИНВАЛИДНОСТЬЮ 8-12-Х КЛАССОВ ОБЩЕОБРАЗОВАТЕЛЬНЫХ 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661145" y="1034202"/>
            <a:ext cx="109180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Распределение ответов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на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о выборе образовательной организации и специальности профессионального обучения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по территориальным образовательным округам (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к числу опрошенных N=4836)</a:t>
            </a:r>
          </a:p>
          <a:p>
            <a:pPr algn="ctr"/>
            <a:r>
              <a:rPr lang="ru-RU" dirty="0" smtClean="0"/>
              <a:t>(</a:t>
            </a:r>
            <a:r>
              <a:rPr lang="ru-RU" dirty="0"/>
              <a:t>в % к числу </a:t>
            </a:r>
            <a:r>
              <a:rPr lang="ru-RU" dirty="0" smtClean="0"/>
              <a:t>опрошенных)</a:t>
            </a:r>
            <a:endParaRPr lang="ru-RU" dirty="0"/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DD9D02-58E3-4C4B-B20F-7D048D7C6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4142716"/>
              </p:ext>
            </p:extLst>
          </p:nvPr>
        </p:nvGraphicFramePr>
        <p:xfrm>
          <a:off x="973394" y="1917290"/>
          <a:ext cx="10146890" cy="462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39170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95372" y="135282"/>
            <a:ext cx="9249188" cy="582474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95372" y="228711"/>
            <a:ext cx="91656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ОБРАЗОВАТЕЛЬНАЯ МИГРАЦИЯ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661145" y="890268"/>
            <a:ext cx="109180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61%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Calibri"/>
              </a:rPr>
              <a:t>опрошенных выпускников самостоятельно указали наименование образовательной организации, где планируют продолжить обучение. 56 человек планируют продолжать обучение вне Самарского региона.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В скобках приведены данные о количестве старшеклассников, не намеренных покидать место проживания в связи с получением образования.  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 bwMode="auto">
          <a:xfrm>
            <a:off x="3631899" y="1689217"/>
            <a:ext cx="2969483" cy="47194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Блок-схема: альтернативный процесс 21"/>
          <p:cNvSpPr/>
          <p:nvPr/>
        </p:nvSpPr>
        <p:spPr bwMode="auto">
          <a:xfrm>
            <a:off x="154161" y="2811657"/>
            <a:ext cx="3070958" cy="471948"/>
          </a:xfrm>
          <a:prstGeom prst="flowChartAlternateProcess">
            <a:avLst/>
          </a:prstGeom>
          <a:solidFill>
            <a:srgbClr val="DFA93D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 bwMode="auto">
          <a:xfrm>
            <a:off x="3623943" y="2339709"/>
            <a:ext cx="2969482" cy="47194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Блок-схема: альтернативный процесс 23"/>
          <p:cNvSpPr/>
          <p:nvPr/>
        </p:nvSpPr>
        <p:spPr bwMode="auto">
          <a:xfrm>
            <a:off x="3623943" y="3001969"/>
            <a:ext cx="2969483" cy="47194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Блок-схема: альтернативный процесс 24"/>
          <p:cNvSpPr/>
          <p:nvPr/>
        </p:nvSpPr>
        <p:spPr bwMode="auto">
          <a:xfrm>
            <a:off x="2804942" y="5246712"/>
            <a:ext cx="2969482" cy="471948"/>
          </a:xfrm>
          <a:prstGeom prst="flowChartAlternateProcess">
            <a:avLst/>
          </a:prstGeom>
          <a:solidFill>
            <a:srgbClr val="D3E888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Блок-схема: альтернативный процесс 25"/>
          <p:cNvSpPr/>
          <p:nvPr/>
        </p:nvSpPr>
        <p:spPr bwMode="auto">
          <a:xfrm>
            <a:off x="4889778" y="6105931"/>
            <a:ext cx="2954733" cy="471948"/>
          </a:xfrm>
          <a:prstGeom prst="flowChartAlternateProcess">
            <a:avLst/>
          </a:prstGeom>
          <a:solidFill>
            <a:srgbClr val="D3E888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Блок-схема: альтернативный процесс 26"/>
          <p:cNvSpPr/>
          <p:nvPr/>
        </p:nvSpPr>
        <p:spPr bwMode="auto">
          <a:xfrm>
            <a:off x="1395027" y="4542504"/>
            <a:ext cx="2954733" cy="471948"/>
          </a:xfrm>
          <a:prstGeom prst="flowChartAlternateProcess">
            <a:avLst/>
          </a:prstGeom>
          <a:solidFill>
            <a:srgbClr val="D3E888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 bwMode="auto">
          <a:xfrm>
            <a:off x="148259" y="3687303"/>
            <a:ext cx="2954733" cy="471948"/>
          </a:xfrm>
          <a:prstGeom prst="flowChartAlternateProcess">
            <a:avLst/>
          </a:prstGeom>
          <a:solidFill>
            <a:srgbClr val="DFA93D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27273" y="1750865"/>
            <a:ext cx="265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Самарское ТУ (98,7%)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04204" y="2377503"/>
            <a:ext cx="3110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Тольяттинское ТУ (97,5%)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66138" y="3012802"/>
            <a:ext cx="2501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Западное ТУ (91,3%)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658" y="2889720"/>
            <a:ext cx="335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604900"/>
                </a:solidFill>
              </a:rPr>
              <a:t>Юго-Восточное ТУ (84,2%)</a:t>
            </a:r>
            <a:endParaRPr lang="ru-RU" b="1" dirty="0">
              <a:solidFill>
                <a:srgbClr val="6049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580" y="3670446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604900"/>
                </a:solidFill>
              </a:rPr>
              <a:t>Отрадненское</a:t>
            </a:r>
            <a:r>
              <a:rPr lang="ru-RU" b="1" dirty="0" smtClean="0">
                <a:solidFill>
                  <a:srgbClr val="604900"/>
                </a:solidFill>
              </a:rPr>
              <a:t> ТУ (81,2%)</a:t>
            </a:r>
            <a:endParaRPr lang="ru-RU" b="1" dirty="0">
              <a:solidFill>
                <a:srgbClr val="6049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78071" y="4593812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F7E1D"/>
                </a:solidFill>
              </a:rPr>
              <a:t>Северное ТУ (78,6%)</a:t>
            </a:r>
            <a:endParaRPr lang="ru-RU" b="1" dirty="0">
              <a:solidFill>
                <a:srgbClr val="AF7E1D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56791" y="5304792"/>
            <a:ext cx="3188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F7E1D"/>
                </a:solidFill>
              </a:rPr>
              <a:t>Юго-Западное ТУ (75,9%)</a:t>
            </a:r>
            <a:endParaRPr lang="ru-RU" b="1" dirty="0">
              <a:solidFill>
                <a:srgbClr val="AF7E1D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72097" y="6136493"/>
            <a:ext cx="274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F7E1D"/>
                </a:solidFill>
              </a:rPr>
              <a:t>Южное ТУ (73,5%)</a:t>
            </a:r>
            <a:endParaRPr lang="ru-RU" b="1" dirty="0">
              <a:solidFill>
                <a:srgbClr val="AF7E1D"/>
              </a:solidFill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 bwMode="auto">
          <a:xfrm>
            <a:off x="8382365" y="1897627"/>
            <a:ext cx="3453389" cy="47194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Блок-схема: альтернативный процесс 36"/>
          <p:cNvSpPr/>
          <p:nvPr/>
        </p:nvSpPr>
        <p:spPr bwMode="auto">
          <a:xfrm>
            <a:off x="8388338" y="2807401"/>
            <a:ext cx="3453387" cy="47194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Блок-схема: альтернативный процесс 37"/>
          <p:cNvSpPr/>
          <p:nvPr/>
        </p:nvSpPr>
        <p:spPr bwMode="auto">
          <a:xfrm>
            <a:off x="8430392" y="3619138"/>
            <a:ext cx="3453388" cy="47194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Блок-схема: альтернативный процесс 38"/>
          <p:cNvSpPr/>
          <p:nvPr/>
        </p:nvSpPr>
        <p:spPr bwMode="auto">
          <a:xfrm>
            <a:off x="8426465" y="4654085"/>
            <a:ext cx="3453387" cy="471948"/>
          </a:xfrm>
          <a:prstGeom prst="flowChartAlternateProcess">
            <a:avLst/>
          </a:prstGeom>
          <a:solidFill>
            <a:srgbClr val="D5BEB7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Блок-схема: альтернативный процесс 39"/>
          <p:cNvSpPr/>
          <p:nvPr/>
        </p:nvSpPr>
        <p:spPr bwMode="auto">
          <a:xfrm>
            <a:off x="7844511" y="5592742"/>
            <a:ext cx="3453387" cy="471948"/>
          </a:xfrm>
          <a:prstGeom prst="flowChartAlternateProcess">
            <a:avLst/>
          </a:prstGeom>
          <a:solidFill>
            <a:srgbClr val="D9C4B3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557062" y="1933383"/>
            <a:ext cx="3103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Кинельское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ТУ (68,3%)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93096" y="2850114"/>
            <a:ext cx="342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Северо-Западное ТУ (63,4%)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29264" y="3670446"/>
            <a:ext cx="355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Северо-Восточное ТУ (62,1%)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238973" y="4674616"/>
            <a:ext cx="3369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Поволжское ТУ (47,1%)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53033" y="5605589"/>
            <a:ext cx="324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Центральное ТУ (45%)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7" name="Прямая со стрелкой 46"/>
          <p:cNvCxnSpPr>
            <a:stCxn id="40" idx="1"/>
          </p:cNvCxnSpPr>
          <p:nvPr/>
        </p:nvCxnSpPr>
        <p:spPr bwMode="auto">
          <a:xfrm flipH="1" flipV="1">
            <a:off x="6593425" y="2622132"/>
            <a:ext cx="1251086" cy="320658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>
            <a:endCxn id="2" idx="3"/>
          </p:cNvCxnSpPr>
          <p:nvPr/>
        </p:nvCxnSpPr>
        <p:spPr bwMode="auto">
          <a:xfrm flipH="1" flipV="1">
            <a:off x="6601382" y="1925191"/>
            <a:ext cx="1251087" cy="3895333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238973" y="4310207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49%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44512" y="5255468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23%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04157" y="5707008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29%</a:t>
            </a:r>
            <a:endParaRPr lang="ru-RU" sz="1400" b="1" dirty="0">
              <a:solidFill>
                <a:srgbClr val="C00000"/>
              </a:solidFill>
            </a:endParaRPr>
          </a:p>
        </p:txBody>
      </p:sp>
      <p:cxnSp>
        <p:nvCxnSpPr>
          <p:cNvPr id="57" name="Прямая со стрелкой 56"/>
          <p:cNvCxnSpPr/>
          <p:nvPr/>
        </p:nvCxnSpPr>
        <p:spPr bwMode="auto">
          <a:xfrm flipH="1" flipV="1">
            <a:off x="6599674" y="1953249"/>
            <a:ext cx="1830718" cy="1821621"/>
          </a:xfrm>
          <a:prstGeom prst="straightConnector1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144451" y="3324209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24%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1" name="Прямая со стрелкой 60"/>
          <p:cNvCxnSpPr>
            <a:stCxn id="37" idx="1"/>
            <a:endCxn id="2" idx="3"/>
          </p:cNvCxnSpPr>
          <p:nvPr/>
        </p:nvCxnSpPr>
        <p:spPr bwMode="auto">
          <a:xfrm flipH="1" flipV="1">
            <a:off x="6601382" y="1925191"/>
            <a:ext cx="1786956" cy="1118184"/>
          </a:xfrm>
          <a:prstGeom prst="straightConnector1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8043323" y="2575683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33%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5" name="Прямая со стрелкой 64"/>
          <p:cNvCxnSpPr>
            <a:stCxn id="36" idx="1"/>
            <a:endCxn id="2" idx="3"/>
          </p:cNvCxnSpPr>
          <p:nvPr/>
        </p:nvCxnSpPr>
        <p:spPr bwMode="auto">
          <a:xfrm flipH="1" flipV="1">
            <a:off x="6601382" y="1925191"/>
            <a:ext cx="1780983" cy="208410"/>
          </a:xfrm>
          <a:prstGeom prst="straightConnector1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7953033" y="1725714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27%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Прямая со стрелкой 6"/>
          <p:cNvCxnSpPr>
            <a:stCxn id="22" idx="0"/>
            <a:endCxn id="2" idx="1"/>
          </p:cNvCxnSpPr>
          <p:nvPr/>
        </p:nvCxnSpPr>
        <p:spPr bwMode="auto">
          <a:xfrm flipV="1">
            <a:off x="1689640" y="1925191"/>
            <a:ext cx="1942259" cy="886466"/>
          </a:xfrm>
          <a:prstGeom prst="straightConnector1">
            <a:avLst/>
          </a:prstGeom>
          <a:noFill/>
          <a:ln w="19050" cap="flat" cmpd="sng" algn="ctr">
            <a:solidFill>
              <a:srgbClr val="66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1278071" y="2556628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604900"/>
                </a:solidFill>
              </a:rPr>
              <a:t>13%</a:t>
            </a:r>
            <a:endParaRPr lang="ru-RU" sz="1400" b="1" dirty="0">
              <a:solidFill>
                <a:srgbClr val="604900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 bwMode="auto">
          <a:xfrm flipH="1" flipV="1">
            <a:off x="6548280" y="1964932"/>
            <a:ext cx="1882112" cy="2925127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Прямая со стрелкой 61"/>
          <p:cNvCxnSpPr>
            <a:stCxn id="66" idx="1"/>
            <a:endCxn id="23" idx="1"/>
          </p:cNvCxnSpPr>
          <p:nvPr/>
        </p:nvCxnSpPr>
        <p:spPr bwMode="auto">
          <a:xfrm flipV="1">
            <a:off x="3071790" y="2575683"/>
            <a:ext cx="552153" cy="1341965"/>
          </a:xfrm>
          <a:prstGeom prst="straightConnector1">
            <a:avLst/>
          </a:prstGeom>
          <a:noFill/>
          <a:ln w="19050" cap="flat" cmpd="sng" algn="ctr">
            <a:solidFill>
              <a:srgbClr val="66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2791586" y="3385264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604900"/>
                </a:solidFill>
              </a:rPr>
              <a:t>8%</a:t>
            </a:r>
            <a:endParaRPr lang="ru-RU" sz="1400" b="1" dirty="0">
              <a:solidFill>
                <a:srgbClr val="6049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71790" y="3763759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604900"/>
                </a:solidFill>
              </a:rPr>
              <a:t>3%</a:t>
            </a:r>
            <a:endParaRPr lang="ru-RU" sz="1400" b="1" dirty="0">
              <a:solidFill>
                <a:srgbClr val="60490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 bwMode="auto">
          <a:xfrm flipV="1">
            <a:off x="3065751" y="1953249"/>
            <a:ext cx="520950" cy="1989895"/>
          </a:xfrm>
          <a:prstGeom prst="straightConnector1">
            <a:avLst/>
          </a:prstGeom>
          <a:noFill/>
          <a:ln w="19050" cap="flat" cmpd="sng" algn="ctr">
            <a:solidFill>
              <a:srgbClr val="66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Прямая со стрелкой 78"/>
          <p:cNvCxnSpPr/>
          <p:nvPr/>
        </p:nvCxnSpPr>
        <p:spPr bwMode="auto">
          <a:xfrm flipV="1">
            <a:off x="3289820" y="1979164"/>
            <a:ext cx="297716" cy="2614648"/>
          </a:xfrm>
          <a:prstGeom prst="straightConnector1">
            <a:avLst/>
          </a:prstGeom>
          <a:noFill/>
          <a:ln w="28575" cap="flat" cmpd="sng" algn="ctr">
            <a:solidFill>
              <a:srgbClr val="AF7E1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Прямая со стрелкой 81"/>
          <p:cNvCxnSpPr/>
          <p:nvPr/>
        </p:nvCxnSpPr>
        <p:spPr bwMode="auto">
          <a:xfrm flipV="1">
            <a:off x="3289820" y="2689288"/>
            <a:ext cx="325046" cy="1904524"/>
          </a:xfrm>
          <a:prstGeom prst="straightConnector1">
            <a:avLst/>
          </a:prstGeom>
          <a:noFill/>
          <a:ln w="28575" cap="flat" cmpd="sng" algn="ctr">
            <a:solidFill>
              <a:srgbClr val="AF7E1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804942" y="4286035"/>
            <a:ext cx="571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AF7E1D"/>
                </a:solidFill>
              </a:rPr>
              <a:t>13%</a:t>
            </a:r>
            <a:endParaRPr lang="ru-RU" sz="1400" b="1" dirty="0">
              <a:solidFill>
                <a:srgbClr val="AF7E1D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38678" y="4322888"/>
            <a:ext cx="44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AF7E1D"/>
                </a:solidFill>
              </a:rPr>
              <a:t>8%</a:t>
            </a:r>
            <a:endParaRPr lang="ru-RU" sz="1400" b="1" dirty="0">
              <a:solidFill>
                <a:srgbClr val="AF7E1D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832750" y="4989411"/>
            <a:ext cx="54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AF7E1D"/>
                </a:solidFill>
              </a:rPr>
              <a:t>15%</a:t>
            </a:r>
            <a:endParaRPr lang="ru-RU" sz="1400" b="1" dirty="0">
              <a:solidFill>
                <a:srgbClr val="AF7E1D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069316" y="4997015"/>
            <a:ext cx="44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AF7E1D"/>
                </a:solidFill>
              </a:rPr>
              <a:t>3%</a:t>
            </a:r>
            <a:endParaRPr lang="ru-RU" sz="1400" b="1" dirty="0">
              <a:solidFill>
                <a:srgbClr val="AF7E1D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612383" y="4630665"/>
            <a:ext cx="44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AF7E1D"/>
                </a:solidFill>
              </a:rPr>
              <a:t>3%</a:t>
            </a:r>
            <a:endParaRPr lang="ru-RU" sz="1400" b="1" dirty="0">
              <a:solidFill>
                <a:srgbClr val="AF7E1D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638432" y="5860896"/>
            <a:ext cx="58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AF7E1D"/>
                </a:solidFill>
              </a:rPr>
              <a:t>23%</a:t>
            </a:r>
            <a:endParaRPr lang="ru-RU" sz="1400" b="1" dirty="0">
              <a:solidFill>
                <a:srgbClr val="AF7E1D"/>
              </a:solidFill>
            </a:endParaRPr>
          </a:p>
        </p:txBody>
      </p:sp>
      <p:cxnSp>
        <p:nvCxnSpPr>
          <p:cNvPr id="98" name="Прямая со стрелкой 97"/>
          <p:cNvCxnSpPr>
            <a:endCxn id="2" idx="3"/>
          </p:cNvCxnSpPr>
          <p:nvPr/>
        </p:nvCxnSpPr>
        <p:spPr bwMode="auto">
          <a:xfrm flipH="1" flipV="1">
            <a:off x="6601382" y="1925191"/>
            <a:ext cx="526541" cy="4203110"/>
          </a:xfrm>
          <a:prstGeom prst="straightConnector1">
            <a:avLst/>
          </a:prstGeom>
          <a:noFill/>
          <a:ln w="28575" cap="flat" cmpd="sng" algn="ctr">
            <a:solidFill>
              <a:srgbClr val="AF7E1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Прямая со стрелкой 106"/>
          <p:cNvCxnSpPr/>
          <p:nvPr/>
        </p:nvCxnSpPr>
        <p:spPr bwMode="auto">
          <a:xfrm flipV="1">
            <a:off x="4466717" y="2123812"/>
            <a:ext cx="3862546" cy="3131656"/>
          </a:xfrm>
          <a:prstGeom prst="straightConnector1">
            <a:avLst/>
          </a:prstGeom>
          <a:noFill/>
          <a:ln w="28575" cap="flat" cmpd="sng" algn="ctr">
            <a:solidFill>
              <a:srgbClr val="AF7E1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Прямая со стрелкой 112"/>
          <p:cNvCxnSpPr/>
          <p:nvPr/>
        </p:nvCxnSpPr>
        <p:spPr bwMode="auto">
          <a:xfrm flipV="1">
            <a:off x="4466717" y="3539152"/>
            <a:ext cx="586400" cy="1716316"/>
          </a:xfrm>
          <a:prstGeom prst="straightConnector1">
            <a:avLst/>
          </a:prstGeom>
          <a:noFill/>
          <a:ln w="28575" cap="flat" cmpd="sng" algn="ctr">
            <a:solidFill>
              <a:srgbClr val="AF7E1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3" name="Дуга 132"/>
          <p:cNvSpPr/>
          <p:nvPr/>
        </p:nvSpPr>
        <p:spPr bwMode="auto">
          <a:xfrm rot="1136707">
            <a:off x="1492806" y="1243221"/>
            <a:ext cx="6240061" cy="3939664"/>
          </a:xfrm>
          <a:prstGeom prst="arc">
            <a:avLst>
              <a:gd name="adj1" fmla="val 18570168"/>
              <a:gd name="adj2" fmla="val 4401847"/>
            </a:avLst>
          </a:prstGeom>
          <a:noFill/>
          <a:ln w="28575" cap="flat" cmpd="sng" algn="ctr">
            <a:solidFill>
              <a:srgbClr val="AF7E1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AF7E1D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484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93708" y="118591"/>
            <a:ext cx="9196709" cy="742177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793709" y="207411"/>
            <a:ext cx="90384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ПРОФЕССИОНАЛЬНЫЕ ОБРАЗОВАТЕЛЬНЫЕ ОРГАНИЗАЦИИ, ПРЕДПОЧТИТЕЛЬНЫЕ ДЛЯ ПРОДОЛЖЕНИЯ ОБУЧЕНИЯ</a:t>
            </a:r>
            <a:endParaRPr lang="ru-RU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778024" cy="1085834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595A0EFC-5ECE-4974-BB54-7713D15B5641}"/>
              </a:ext>
            </a:extLst>
          </p:cNvPr>
          <p:cNvSpPr txBox="1"/>
          <p:nvPr/>
        </p:nvSpPr>
        <p:spPr>
          <a:xfrm>
            <a:off x="1211603" y="1002734"/>
            <a:ext cx="1008403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Всего было упомянуто 92 организации профессионального и высшего образования Самарской области, включая подведомственные </a:t>
            </a:r>
            <a:r>
              <a:rPr lang="ru-RU" sz="1400" dirty="0" err="1">
                <a:solidFill>
                  <a:schemeClr val="bg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МОиН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 СО, федерального подчинения, негосударственные, частные и филиалы иногородних организаций. 56 человек планируют продолжать обучение вне Самарского региона. </a:t>
            </a:r>
            <a:endParaRPr lang="ru-RU" sz="1400" dirty="0">
              <a:solidFill>
                <a:schemeClr val="bg2">
                  <a:lumMod val="50000"/>
                </a:schemeClr>
              </a:solidFill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73415"/>
              </p:ext>
            </p:extLst>
          </p:nvPr>
        </p:nvGraphicFramePr>
        <p:xfrm>
          <a:off x="875071" y="1917954"/>
          <a:ext cx="6303876" cy="4383640"/>
        </p:xfrm>
        <a:graphic>
          <a:graphicData uri="http://schemas.openxmlformats.org/drawingml/2006/table">
            <a:tbl>
              <a:tblPr/>
              <a:tblGrid>
                <a:gridCol w="4872708"/>
                <a:gridCol w="703798"/>
                <a:gridCol w="727370"/>
              </a:tblGrid>
              <a:tr h="425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Наименование образовательной организации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Кол-во выборов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Доля,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в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Сергиевский губернский техникум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145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5,3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Самарский государственный колледж сервисных технологий и дизайна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Губернский колледж г. Сызрани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Самарский многопрофильный колледж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Технологический колледж им. Н.Д. Кузнецова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Отрадненский нефтяной техникум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Новокуйбышевский гуманитарно-технологический колледж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Сызранский политехнический колледж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Кинельский государственный техникум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Поволжский государственный колледж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Губернский колледж города Похвистнево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Самарский медицинский колледж им. Н. Ляпиной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Жигулевский государственный колледж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Самарский техникум кулинарного искусства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Новокуйбышевский нефтехимический техникум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Тольяттинский колледж сервисных технологий и предпринимательства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Колледж технического и художественного образования г. Тольятти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Самарский машиностроительный колледж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7392061" y="2979758"/>
            <a:ext cx="4440129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4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образовательные организации,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занимающие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лидирующие позиции по количеству выборов на протяжении трех лет мониторинга: </a:t>
            </a:r>
            <a:endParaRPr lang="ru-RU" sz="1400" dirty="0" smtClean="0">
              <a:solidFill>
                <a:schemeClr val="bg2">
                  <a:lumMod val="50000"/>
                </a:schemeClr>
              </a:solidFill>
              <a:latin typeface="Times New Roman"/>
              <a:ea typeface="Calibri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Сергиевский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губернский техникум, </a:t>
            </a:r>
            <a:endParaRPr lang="ru-RU" sz="1400" dirty="0" smtClean="0">
              <a:solidFill>
                <a:schemeClr val="bg2">
                  <a:lumMod val="50000"/>
                </a:schemeClr>
              </a:solidFill>
              <a:latin typeface="Times New Roman"/>
              <a:ea typeface="SimSun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Самарский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государственный колледж сервисных технологий и дизайна, </a:t>
            </a:r>
            <a:endParaRPr lang="ru-RU" sz="1400" dirty="0" smtClean="0">
              <a:solidFill>
                <a:schemeClr val="bg2">
                  <a:lumMod val="50000"/>
                </a:schemeClr>
              </a:solidFill>
              <a:latin typeface="Times New Roman"/>
              <a:ea typeface="SimSun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Самарский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многопрофильный колледж, </a:t>
            </a:r>
            <a:endParaRPr lang="ru-RU" sz="1400" dirty="0" smtClean="0">
              <a:solidFill>
                <a:schemeClr val="bg2">
                  <a:lumMod val="50000"/>
                </a:schemeClr>
              </a:solidFill>
              <a:latin typeface="Times New Roman"/>
              <a:ea typeface="SimSun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err="1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Отрадненский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SimSun"/>
              </a:rPr>
              <a:t>нефтяной техникум. 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046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93708" y="118591"/>
            <a:ext cx="9196709" cy="742177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824936" y="214437"/>
            <a:ext cx="90384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ПОПУЛЯРНЫЕ СПЕЦИАЛЬНОСТИ/ПРОФЕССИИ ДЛЯ ПОЛУЧЕНИЯ ПРОФЕССИОНАЛЬНОГО ОБРАЗОВАНИЯ</a:t>
            </a:r>
            <a:endParaRPr lang="ru-RU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778024" cy="1085834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595A0EFC-5ECE-4974-BB54-7713D15B5641}"/>
              </a:ext>
            </a:extLst>
          </p:cNvPr>
          <p:cNvSpPr txBox="1"/>
          <p:nvPr/>
        </p:nvSpPr>
        <p:spPr>
          <a:xfrm>
            <a:off x="1211603" y="1002734"/>
            <a:ext cx="1008403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опрошенных (3202 школьника) назвали планируемую специальность профессионального обучения. Наиболее популярными среди старшеклассников с ОВЗ и/или инвалидностью являются профессии «автомеханик», «автослесарь», «повар», «кондитер», «сварщик», «программист». </a:t>
            </a:r>
            <a:endParaRPr lang="ru-RU" sz="1400" dirty="0">
              <a:solidFill>
                <a:schemeClr val="bg2">
                  <a:lumMod val="5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212899"/>
              </p:ext>
            </p:extLst>
          </p:nvPr>
        </p:nvGraphicFramePr>
        <p:xfrm>
          <a:off x="2379405" y="1935480"/>
          <a:ext cx="8055784" cy="4170451"/>
        </p:xfrm>
        <a:graphic>
          <a:graphicData uri="http://schemas.openxmlformats.org/drawingml/2006/table">
            <a:tbl>
              <a:tblPr firstRow="1" firstCol="1" bandRow="1"/>
              <a:tblGrid>
                <a:gridCol w="5073447"/>
                <a:gridCol w="1917003"/>
                <a:gridCol w="1065334"/>
              </a:tblGrid>
              <a:tr h="431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Название профессии/специальности 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выборов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Доля, в %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7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Автомеханик, автослесарь, техник-механик авто, слесарь по ремонту автомобилей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Повар, повар-кондитер, кондитер, кулинар, пекарь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Сварщик, газосварщик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Программист, информационные системы и программирование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Воспитатель, преподаватель начальных классов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Медицинская сестра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Механизатор, тракторист, тракторист-машинист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Портной, швея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Маляр, штукатур-маляр, штукатур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Столяр, плотник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Слесарь, слесарь механосборочных работ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58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33369" y="271143"/>
            <a:ext cx="9285378" cy="859568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733370" y="376422"/>
            <a:ext cx="92853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КОНТИНГЕНТА УЧАЩИХСЯ С ОВЗ И/ИЛИ ИНВАЛИДНОСТЬЮ В ПРОФЕССИОНАЛЬНЫХ ОБРАЗОВАТЕЛЬНЫХ ОРГАНИЗАЦИЯХ САМАРСКОЙ ОБЛАСТИ </a:t>
            </a:r>
            <a:endParaRPr lang="ru-RU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408902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10903BBC-86FC-43C9-A0D0-5B62C0A5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07751"/>
              </p:ext>
            </p:extLst>
          </p:nvPr>
        </p:nvGraphicFramePr>
        <p:xfrm>
          <a:off x="94843" y="1563879"/>
          <a:ext cx="11923903" cy="5727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234">
                  <a:extLst>
                    <a:ext uri="{9D8B030D-6E8A-4147-A177-3AD203B41FA5}">
                      <a16:colId xmlns="" xmlns:a16="http://schemas.microsoft.com/office/drawing/2014/main" val="2189122716"/>
                    </a:ext>
                  </a:extLst>
                </a:gridCol>
                <a:gridCol w="4146786">
                  <a:extLst>
                    <a:ext uri="{9D8B030D-6E8A-4147-A177-3AD203B41FA5}">
                      <a16:colId xmlns="" xmlns:a16="http://schemas.microsoft.com/office/drawing/2014/main" val="829280135"/>
                    </a:ext>
                  </a:extLst>
                </a:gridCol>
                <a:gridCol w="4007883">
                  <a:extLst>
                    <a:ext uri="{9D8B030D-6E8A-4147-A177-3AD203B41FA5}">
                      <a16:colId xmlns="" xmlns:a16="http://schemas.microsoft.com/office/drawing/2014/main" val="779768777"/>
                    </a:ext>
                  </a:extLst>
                </a:gridCol>
              </a:tblGrid>
              <a:tr h="3183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студентов по статусу заболевания (в %, N=1552)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студентов</a:t>
                      </a:r>
                      <a:r>
                        <a:rPr lang="ru-RU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 </a:t>
                      </a:r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программам подготовки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 %, 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=1552)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студентов </a:t>
                      </a:r>
                      <a:r>
                        <a:rPr lang="ru-RU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типу нозологии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(в%, 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=1552)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6632984"/>
                  </a:ext>
                </a:extLst>
              </a:tr>
              <a:tr h="4048553"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2521941"/>
                  </a:ext>
                </a:extLst>
              </a:tr>
              <a:tr h="1221295">
                <a:tc gridSpan="3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52175754"/>
                  </a:ext>
                </a:extLst>
              </a:tr>
            </a:tbl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74516"/>
              </p:ext>
            </p:extLst>
          </p:nvPr>
        </p:nvGraphicFramePr>
        <p:xfrm>
          <a:off x="275432" y="2326250"/>
          <a:ext cx="3411795" cy="3598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013371"/>
              </p:ext>
            </p:extLst>
          </p:nvPr>
        </p:nvGraphicFramePr>
        <p:xfrm>
          <a:off x="4060723" y="2300748"/>
          <a:ext cx="3834580" cy="3382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5" name="Диаграмма 24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9374316"/>
              </p:ext>
            </p:extLst>
          </p:nvPr>
        </p:nvGraphicFramePr>
        <p:xfrm>
          <a:off x="8126490" y="2084439"/>
          <a:ext cx="3892257" cy="384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368440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33369" y="271142"/>
            <a:ext cx="9285378" cy="83007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733369" y="376422"/>
            <a:ext cx="9704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КОНТИНГЕНТА УЧАЩИХСЯ С ОВЗ И/ИЛИ ИНВАЛИДНОСТЬЮ В ПРОФЕССИОНАЛЬНЫХ ОБРАЗОВАТЕЛЬНЫХ ОРГАНИЗАЦИЯХ САМАРСКОЙ ОБЛАСТИ </a:t>
            </a:r>
            <a:endParaRPr lang="ru-RU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408902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10903BBC-86FC-43C9-A0D0-5B62C0A5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922834"/>
              </p:ext>
            </p:extLst>
          </p:nvPr>
        </p:nvGraphicFramePr>
        <p:xfrm>
          <a:off x="94843" y="1563879"/>
          <a:ext cx="11923903" cy="5909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4641">
                  <a:extLst>
                    <a:ext uri="{9D8B030D-6E8A-4147-A177-3AD203B41FA5}">
                      <a16:colId xmlns="" xmlns:a16="http://schemas.microsoft.com/office/drawing/2014/main" val="2189122716"/>
                    </a:ext>
                  </a:extLst>
                </a:gridCol>
                <a:gridCol w="4237703">
                  <a:extLst>
                    <a:ext uri="{9D8B030D-6E8A-4147-A177-3AD203B41FA5}">
                      <a16:colId xmlns="" xmlns:a16="http://schemas.microsoft.com/office/drawing/2014/main" val="829280135"/>
                    </a:ext>
                  </a:extLst>
                </a:gridCol>
                <a:gridCol w="3061559">
                  <a:extLst>
                    <a:ext uri="{9D8B030D-6E8A-4147-A177-3AD203B41FA5}">
                      <a16:colId xmlns="" xmlns:a16="http://schemas.microsoft.com/office/drawing/2014/main" val="779768777"/>
                    </a:ext>
                  </a:extLst>
                </a:gridCol>
              </a:tblGrid>
              <a:tr h="3183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контингента студентов-инвалидов и студентов с ОВЗ в системе среднего профессионального образования по типам нарушений и программам подготовки, (в %, 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=1552)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программ, осваиваемых студентами-инвалидами и с ОВЗ в зависимости от нозологии (единиц)</a:t>
                      </a:r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6632984"/>
                  </a:ext>
                </a:extLst>
              </a:tr>
              <a:tr h="4048553"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2521941"/>
                  </a:ext>
                </a:extLst>
              </a:tr>
              <a:tr h="1221295">
                <a:tc gridSpan="3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52175754"/>
                  </a:ext>
                </a:extLst>
              </a:tr>
            </a:tbl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118726312"/>
              </p:ext>
            </p:extLst>
          </p:nvPr>
        </p:nvGraphicFramePr>
        <p:xfrm>
          <a:off x="94843" y="2203009"/>
          <a:ext cx="4477157" cy="406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8912484"/>
              </p:ext>
            </p:extLst>
          </p:nvPr>
        </p:nvGraphicFramePr>
        <p:xfrm>
          <a:off x="4803187" y="2389240"/>
          <a:ext cx="4134336" cy="384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9098003" y="2203009"/>
            <a:ext cx="2884579" cy="37548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Calibri"/>
              </a:rPr>
              <a:t>По сравнению с 2021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годом </a:t>
            </a: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произошло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Calibri"/>
              </a:rPr>
              <a:t>увеличение количества программ, осваиваемых учащимися с соматическими заболеваниями с 108 до 110, нарушением слуха (с 46 до 53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); </a:t>
            </a:r>
          </a:p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сокращение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Calibri"/>
              </a:rPr>
              <a:t>количества программ наблюдается среди учащихся, имеющих нозологию «нарушение интеллекта» (с 52 до 38), «нарушение зрения» (с 46 до 35) и «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ea typeface="Calibri"/>
              </a:rPr>
              <a:t>нарушения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Calibri"/>
              </a:rPr>
              <a:t>опорно-двигательного аппарата» (с 64 до 53). </a:t>
            </a:r>
            <a:endParaRPr lang="ru-RU" sz="1400" dirty="0">
              <a:solidFill>
                <a:schemeClr val="bg2">
                  <a:lumMod val="50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59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657D948E-2E4A-42AF-89CF-FCD3D4338E42}"/>
              </a:ext>
            </a:extLst>
          </p:cNvPr>
          <p:cNvSpPr/>
          <p:nvPr/>
        </p:nvSpPr>
        <p:spPr>
          <a:xfrm>
            <a:off x="1" y="75450"/>
            <a:ext cx="2408902" cy="80220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452" y="568888"/>
            <a:ext cx="24320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39" y="139469"/>
            <a:ext cx="2432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2733369" y="376422"/>
            <a:ext cx="970419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КОНТИНГЕНТА УЧАЩИХСЯ С ОВЗ И/ИЛИ ИНВАЛИДНОСТЬЮ В ПРОФЕССИОНАЛЬНЫХ ОБРАЗОВАТЕЛЬНЫХ ОРГАНИЗАЦИЯХ САМАРСКОЙ ОБЛАСТИ 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689" y="251388"/>
            <a:ext cx="97663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689" y="269723"/>
            <a:ext cx="9291637" cy="728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30013" y="353903"/>
            <a:ext cx="89768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КОНТИНГЕНТА УЧАЩИХСЯ С ОВЗ И/ИЛИ ИНВАЛИДНОСТЬЮ В ПРОФЕССИОНАЛЬНЫХ ОБРАЗОВАТЕЛЬНЫХ ОРГАНИЗАЦИЯХ САМАРСКОЙ ОБЛАСТИ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992221"/>
              </p:ext>
            </p:extLst>
          </p:nvPr>
        </p:nvGraphicFramePr>
        <p:xfrm>
          <a:off x="422787" y="1229037"/>
          <a:ext cx="3451123" cy="484202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63577"/>
                <a:gridCol w="887546"/>
              </a:tblGrid>
              <a:tr h="6185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ЧИСЛЕННОСТЬ </a:t>
                      </a:r>
                      <a:r>
                        <a:rPr lang="ru-RU" sz="1100" b="1" baseline="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ОБУЧАЮЩИХСЯ ПО ПРОГРАММАМ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ПРОФЕССИОНАЛЬНОГО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ОБУЧЕНИЯ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(в%, 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N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=668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r>
                        <a:rPr lang="ru-RU" sz="9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Портной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11,7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Садовник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Рабочий по благоустройству населенных пунктов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10,3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Столяр строительный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7,8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Рабочий зеленого хозяйства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7,6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рабочий зеленого строительства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6,9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Рабочий по комплексному обслуживанию и ремонту зданий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6,4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Маляр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6,3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Слесарь механосборочных работ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5,2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Штукатур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Комплектовщик изделий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Тракторист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Архивариус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Уборщик производственных помещений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Цветовод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Оператор диспетчерской (производственно-диспетчерской) службы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Овощевод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Повар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Рабочий плодоовощного хранилища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Пекарь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044718"/>
              </p:ext>
            </p:extLst>
          </p:nvPr>
        </p:nvGraphicFramePr>
        <p:xfrm>
          <a:off x="4159046" y="1238864"/>
          <a:ext cx="3618270" cy="533726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99831"/>
                <a:gridCol w="718439"/>
              </a:tblGrid>
              <a:tr h="8049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ЧИСЛЕННОСТЬ </a:t>
                      </a:r>
                      <a:r>
                        <a:rPr lang="ru-RU" sz="11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ОБУЧАЮЩИХСЯ ПО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ПРОГРАММАМ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ПОДГОТОВКИ КВАЛИФИЦИРОВАННЫХ РАБОЧИХ, СЛУЖАЩИХ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(в%, 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=232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ru-RU" sz="11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Мастер по обработке цифровой информации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Наладчик аппаратного и программного обеспечения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Мастер садово-паркового и ландшафтного строительства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Фрезеровщик на станках с числовым программным управлением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повар, кондитер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Сварщик (ручной и частично механизированной сварки (наплавки)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Пекарь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Мастер по ремонту и обслуживанию инженерных систем ЖКХ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Автомеханик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Графический дизайнер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Мастер отделочных строительных и декоративных работ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Электромонтер по ремонту и обслуживанию электрооборудования (по отраслям)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Мастер по ремонту и обслуживанию автомобилей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Станочник (металлообработка)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Контролер станочных и слесарных работ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Социальный работник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….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33353"/>
              </p:ext>
            </p:extLst>
          </p:nvPr>
        </p:nvGraphicFramePr>
        <p:xfrm>
          <a:off x="7973961" y="1238870"/>
          <a:ext cx="4077365" cy="53048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67769"/>
                <a:gridCol w="809596"/>
              </a:tblGrid>
              <a:tr h="5995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ЧИСЛЕННОСТЬ</a:t>
                      </a:r>
                      <a:r>
                        <a:rPr lang="ru-RU" sz="11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ОБУЧАЮЩИХСЯ ПО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ПОДГОТОВКИ СПЕЦИАЛИСТОВ СРЕДНЕГО ЗВЕНА </a:t>
                      </a:r>
                      <a:endParaRPr lang="ru-RU" sz="11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(в %, 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=654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Сестринское дело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11,9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Медицинский массаж (для лиц с ОВЗ по зрению)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8,4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Информационные системы и программирование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7,0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Операционная деятельность в логистике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5,8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Социальная работа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4,0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Документационное обеспечение управления и архивоведения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Дошкольное образование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Компьютерные системы и комплексы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Сетевое и системное администрирование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Декоративно-прикладное искусство и народные промыслы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Техническое обслуживание и ремонт двигателей, систем и агрегатов автомобилей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Лечебное дело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Дизайн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Информационные системы (по отраслям)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Право и организация социального обеспечения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Сервис домашнего и коммунального хозяйства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Строительство  и эксплуатация зданий и сооружений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Технология машиностроения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Лабораторная диагностика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Монтаж, техническое обслуживание и ремонт промышленного оборудования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1.1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Поварское </a:t>
                      </a: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 кондитерское дело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1,1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…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1" marR="47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939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F3A33-6A4A-4395-8324-C6DCD486F135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657D948E-2E4A-42AF-89CF-FCD3D4338E42}"/>
              </a:ext>
            </a:extLst>
          </p:cNvPr>
          <p:cNvSpPr/>
          <p:nvPr/>
        </p:nvSpPr>
        <p:spPr>
          <a:xfrm>
            <a:off x="1" y="75450"/>
            <a:ext cx="2408902" cy="80220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39" y="139469"/>
            <a:ext cx="2432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2733369" y="376422"/>
            <a:ext cx="970419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КОНТИНГЕНТА УЧАЩИХСЯ С ОВЗ И/ИЛИ ИНВАЛИДНОСТЬЮ В ПРОФЕССИОНАЛЬНЫХ ОБРАЗОВАТЕЛЬНЫХ ОРГАНИЗАЦИЯХ САМАРСКОЙ ОБЛАСТИ 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689" y="251388"/>
            <a:ext cx="97663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77" y="269722"/>
            <a:ext cx="9630849" cy="123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07226" y="353903"/>
            <a:ext cx="93996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СРАВНИТЕЛЬНЫЙ АНАЛИЗ КОНТИНГЕНТА ОБУЧАЮЩИХСЯ С ОВЗ И/ИЛИ ИНВАЛИДНОСТЬЮ 2020/2021 УЧЕБНОГО ГОДА В СИСТЕМЕ ПРОФЕССИОНАЛЬНОГО ОБРАЗВОВАНИЯ И ПРОФЕССИОНАЛЬНЫХ НАМЕРЕНИЙ УЧАЩИХСЯ С ОВЗ И/ИЛИ ИНВАЛИДНОСТЬЮ 8-12-х КЛАССОВ ОБЩЕОБРАЗОВАТЕЛЬНЫХ ОРГАНИЗАЦИЙ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C0B1D74-0EF8-4AC4-B3E6-FB084CFE7022}"/>
              </a:ext>
            </a:extLst>
          </p:cNvPr>
          <p:cNvSpPr txBox="1"/>
          <p:nvPr/>
        </p:nvSpPr>
        <p:spPr>
          <a:xfrm>
            <a:off x="98322" y="1538843"/>
            <a:ext cx="63713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1960" algn="ctr"/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Сопоставление контингента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обучающихся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с ОВЗ и/или инвалидностью 2021/2022 учебного года и профессиональных намерений школьников с ОВЗ и/или инвалидностью 8-12-х классов общеобразовательных организаций по направлениям профессиональной подготовки, (в %) </a:t>
            </a:r>
            <a:endParaRPr lang="ru-RU" sz="1200" dirty="0">
              <a:solidFill>
                <a:schemeClr val="bg2">
                  <a:lumMod val="50000"/>
                </a:schemeClr>
              </a:solidFill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48833"/>
              </p:ext>
            </p:extLst>
          </p:nvPr>
        </p:nvGraphicFramePr>
        <p:xfrm>
          <a:off x="234284" y="2300748"/>
          <a:ext cx="6825277" cy="436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6646605" y="1662235"/>
            <a:ext cx="5404721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SzPct val="120000"/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Максимальное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</a:rPr>
              <a:t>рассогласование по направлению «Сельское, лесное хозяйство», где доля обучающихся значительно выше относительного количества планирующих получить профессию/специальность данного направления, несмотря на стабильность показателя по сравнению с прошлым годом.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2">
                    <a:lumMod val="75000"/>
                  </a:schemeClr>
                </a:solidFill>
              </a:rPr>
              <a:t>Негативная ситуация и в направлении «Техника и технология наземного транспорта» с противоположной характеристикой – доля ученических мест, занятых обучающимися с ОВЗ и/или инвалидностью, значительно ниже относительного количества старшеклассников, намеревающихся обучаться по профессиям этого направления, несмотря на стабильность показателя по сравнению с прошлым годом.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2">
                    <a:lumMod val="75000"/>
                  </a:schemeClr>
                </a:solidFill>
              </a:rPr>
              <a:t>В 2022 году увеличился дисбаланс по направлению подготовки «Образование и педагогические науки».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2">
                    <a:lumMod val="75000"/>
                  </a:schemeClr>
                </a:solidFill>
              </a:rPr>
              <a:t>Позитивная динамика, характеризующаяся сокращением дисбаланса, наблюдается в направлениях подготовки «Техника и технология строительства», «Экономика и управление», «Сервис и туризм». </a:t>
            </a:r>
            <a:endParaRPr lang="ru-RU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75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</a:rPr>
              <a:t>остальных случаях результаты демонстрирует сохранение показателя дисбаланса.     </a:t>
            </a:r>
          </a:p>
        </p:txBody>
      </p:sp>
    </p:spTree>
    <p:extLst>
      <p:ext uri="{BB962C8B-B14F-4D97-AF65-F5344CB8AC3E}">
        <p14:creationId xmlns:p14="http://schemas.microsoft.com/office/powerpoint/2010/main" val="2429947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1142999" y="2640556"/>
            <a:ext cx="3079561" cy="1537745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0" marR="0" lvl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928135" y="2349610"/>
            <a:ext cx="715157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cap="all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МОНИТОРИНГ ПРОФЕССИОНАЛЬНЫХ НАМЕРЕНИЙ УЧАЩИХСЯ-ИНВАЛИДОВ И УЧАЩИХСЯ С ОГРАНИЧЕННЫМИ ВОЗМОЖНОСТЯМИ ЗДОРОВЬЯ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cap="all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8-12-х КЛАССОВ ОБЩЕОБРАЗОВАТЕЛЬНЫХ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cap="all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ОРГАНИЗАЦИЙ САМАРСКОЙ ОБЛАСТИ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cap="all" dirty="0">
              <a:solidFill>
                <a:srgbClr val="000000"/>
              </a:solidFill>
              <a:latin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cap="all" dirty="0">
                <a:solidFill>
                  <a:srgbClr val="000000"/>
                </a:solidFill>
                <a:latin typeface="Arial" charset="0"/>
              </a:rPr>
              <a:t>результаты социологического исследования старшеклассников общеобразовательных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cap="all" dirty="0">
                <a:solidFill>
                  <a:srgbClr val="000000"/>
                </a:solidFill>
                <a:latin typeface="Arial" charset="0"/>
              </a:rPr>
              <a:t>школ </a:t>
            </a:r>
            <a:r>
              <a:rPr lang="ru-RU" sz="1200" cap="all" dirty="0" err="1">
                <a:solidFill>
                  <a:srgbClr val="000000"/>
                </a:solidFill>
                <a:latin typeface="Arial" charset="0"/>
              </a:rPr>
              <a:t>Cамарской</a:t>
            </a:r>
            <a:r>
              <a:rPr lang="ru-RU" sz="1200" cap="all" dirty="0">
                <a:solidFill>
                  <a:srgbClr val="000000"/>
                </a:solidFill>
                <a:latin typeface="Arial" charset="0"/>
              </a:rPr>
              <a:t> области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28600" y="6485905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Руководитель отдела: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Репринцева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Елена Григорьевна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E78F61F-E364-AABE-9CA2-27541EA193F3}"/>
              </a:ext>
            </a:extLst>
          </p:cNvPr>
          <p:cNvSpPr txBox="1"/>
          <p:nvPr/>
        </p:nvSpPr>
        <p:spPr>
          <a:xfrm>
            <a:off x="5986914" y="6348388"/>
            <a:ext cx="6205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Исследование отдела исследовательских работ в рамках исполнения государственного задания ЦПО СО на 2022 год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F77CAD21-094F-4D57-ACC4-BD9515AD2373}"/>
              </a:ext>
            </a:extLst>
          </p:cNvPr>
          <p:cNvGrpSpPr/>
          <p:nvPr/>
        </p:nvGrpSpPr>
        <p:grpSpPr>
          <a:xfrm>
            <a:off x="1006679" y="335416"/>
            <a:ext cx="9630561" cy="1812165"/>
            <a:chOff x="0" y="0"/>
            <a:chExt cx="6120765" cy="1003935"/>
          </a:xfrm>
        </p:grpSpPr>
        <p:grpSp>
          <p:nvGrpSpPr>
            <p:cNvPr id="11" name="Группа 10">
              <a:extLst>
                <a:ext uri="{FF2B5EF4-FFF2-40B4-BE49-F238E27FC236}">
                  <a16:creationId xmlns="" xmlns:a16="http://schemas.microsoft.com/office/drawing/2014/main" id="{7158E60F-7E30-4529-A40D-602FA1B6856C}"/>
                </a:ext>
              </a:extLst>
            </p:cNvPr>
            <p:cNvGrpSpPr/>
            <p:nvPr/>
          </p:nvGrpSpPr>
          <p:grpSpPr>
            <a:xfrm>
              <a:off x="0" y="0"/>
              <a:ext cx="6120765" cy="1003935"/>
              <a:chOff x="0" y="-20320"/>
              <a:chExt cx="6120765" cy="1003935"/>
            </a:xfrm>
          </p:grpSpPr>
          <p:grpSp>
            <p:nvGrpSpPr>
              <p:cNvPr id="13" name="Группа 12">
                <a:extLst>
                  <a:ext uri="{FF2B5EF4-FFF2-40B4-BE49-F238E27FC236}">
                    <a16:creationId xmlns="" xmlns:a16="http://schemas.microsoft.com/office/drawing/2014/main" id="{7FA79F24-7851-423A-B941-95595E1CAC9C}"/>
                  </a:ext>
                </a:extLst>
              </p:cNvPr>
              <p:cNvGrpSpPr/>
              <p:nvPr/>
            </p:nvGrpSpPr>
            <p:grpSpPr>
              <a:xfrm>
                <a:off x="0" y="-20320"/>
                <a:ext cx="6120765" cy="1003935"/>
                <a:chOff x="0" y="-20320"/>
                <a:chExt cx="6120765" cy="1003935"/>
              </a:xfrm>
            </p:grpSpPr>
            <p:pic>
              <p:nvPicPr>
                <p:cNvPr id="15" name="Рисунок 14">
                  <a:extLst>
                    <a:ext uri="{FF2B5EF4-FFF2-40B4-BE49-F238E27FC236}">
                      <a16:creationId xmlns="" xmlns:a16="http://schemas.microsoft.com/office/drawing/2014/main" id="{BE5E91E4-2778-4692-ADC5-9DF8B20968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6120765" cy="983615"/>
                </a:xfrm>
                <a:prstGeom prst="rect">
                  <a:avLst/>
                </a:prstGeom>
              </p:spPr>
            </p:pic>
            <p:sp>
              <p:nvSpPr>
                <p:cNvPr id="16" name="Прямоугольник 15">
                  <a:extLst>
                    <a:ext uri="{FF2B5EF4-FFF2-40B4-BE49-F238E27FC236}">
                      <a16:creationId xmlns="" xmlns:a16="http://schemas.microsoft.com/office/drawing/2014/main" id="{E5324691-A935-4FB9-B4FB-0F558829786B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14" name="Рисунок 13">
                <a:extLst>
                  <a:ext uri="{FF2B5EF4-FFF2-40B4-BE49-F238E27FC236}">
                    <a16:creationId xmlns="" xmlns:a16="http://schemas.microsoft.com/office/drawing/2014/main" id="{8CA8F2F8-1DD6-42E0-A152-190F71E044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2" name="Рисунок 11">
              <a:extLst>
                <a:ext uri="{FF2B5EF4-FFF2-40B4-BE49-F238E27FC236}">
                  <a16:creationId xmlns="" xmlns:a16="http://schemas.microsoft.com/office/drawing/2014/main" id="{4A6C8846-BCB0-439F-817B-8C99CD53F00F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146954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86627" y="1196563"/>
            <a:ext cx="12105373" cy="59958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143001" y="1293314"/>
            <a:ext cx="9324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ОБЩИЕ СВЕДЕНИЯ ОБ ИССЛЕДОВАНИИ:</a:t>
            </a:r>
            <a:endParaRPr lang="ru-RU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72777" y="1537815"/>
            <a:ext cx="11832595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Актуальность исследования </a:t>
            </a:r>
            <a:r>
              <a:rPr lang="ru-RU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Получение профессионального образования является важнейшим этапом  интеграции инвалидов и лиц с ОВЗ в общество путем включения в систему трудовых отношений, обретения профессионального опыта, выхода на рынок труда.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Оптимизация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работы в рамках профессиональной ориентации и профессионального образования детей-инвалидов и/или имеющих статус ОВЗ являются актуальными направлениями социальной политики региона. Решение этих задач требует комплексного подхода, в том числе изучение профессионально-образовательных устремлений этой когорты старшеклассников общеобразовательных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организаций.</a:t>
            </a:r>
            <a:endParaRPr lang="ru-RU" dirty="0">
              <a:solidFill>
                <a:schemeClr val="accent4">
                  <a:lumMod val="75000"/>
                  <a:lumOff val="25000"/>
                </a:schemeClr>
              </a:solidFill>
              <a:ea typeface="Tahoma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Цель:</a:t>
            </a:r>
            <a:r>
              <a:rPr lang="ru-RU" sz="2000" kern="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выявить профессиональные намерения учащихся-инвалидов и учащихся с ОВЗ 8-12-х классов, получающих общее образование в различных образовательных организациях Самарской области</a:t>
            </a:r>
            <a:r>
              <a:rPr lang="ru-RU" kern="0" dirty="0" smtClean="0">
                <a:ea typeface="Tahoma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ea typeface="Tahoma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272777" y="102374"/>
            <a:ext cx="2210541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8266EA5-8D22-4241-8886-5A97F4E99566}"/>
              </a:ext>
            </a:extLst>
          </p:cNvPr>
          <p:cNvSpPr txBox="1"/>
          <p:nvPr/>
        </p:nvSpPr>
        <p:spPr>
          <a:xfrm>
            <a:off x="8964818" y="175915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196563"/>
            <a:ext cx="12191999" cy="59958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143001" y="1293314"/>
            <a:ext cx="9324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ОБЩИЕ СВЕДЕНИЯ ОБ ИССЛЕДОВАНИИ:</a:t>
            </a:r>
            <a:endParaRPr lang="ru-RU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359811" y="1537815"/>
            <a:ext cx="1169101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Задачи:</a:t>
            </a:r>
            <a:r>
              <a:rPr lang="ru-RU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определение общих намерений относительно выхода на рынок труда после окончания школы;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выявление образовательных планов и профессиональных предпочтений старшеклассников;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оценка достижимости (реалистичности) высказанных планов с точки зрения педагогов и руководителей образовательных организаций;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выявление наиболее популярных образовательных организаций и специальностей для получения профессионального образования;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определение наиболее востребованных профессий/специальностей, в том числе по видам нозологии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Объект исследования: </a:t>
            </a:r>
          </a:p>
          <a:p>
            <a:pPr marL="285750" indent="-285750"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учащиеся-инвалиды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учащиеся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с ОВЗ 8-12-х классов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Самарской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области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0000">
                  <a:lumMod val="75000"/>
                  <a:lumOff val="2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defRPr/>
            </a:pPr>
            <a:endParaRPr lang="ru-RU" dirty="0">
              <a:solidFill>
                <a:srgbClr val="000000">
                  <a:lumMod val="75000"/>
                  <a:lumOff val="2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272777" y="102374"/>
            <a:ext cx="2210541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518B50A-D527-4B81-9E1E-819F3EC69939}"/>
              </a:ext>
            </a:extLst>
          </p:cNvPr>
          <p:cNvSpPr txBox="1"/>
          <p:nvPr/>
        </p:nvSpPr>
        <p:spPr>
          <a:xfrm>
            <a:off x="8964818" y="175915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</p:spTree>
    <p:extLst>
      <p:ext uri="{BB962C8B-B14F-4D97-AF65-F5344CB8AC3E}">
        <p14:creationId xmlns:p14="http://schemas.microsoft.com/office/powerpoint/2010/main" val="285393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036016"/>
            <a:ext cx="12192000" cy="59958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085249" y="1053358"/>
            <a:ext cx="9324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СОДЕРЖАНИЕ:</a:t>
            </a:r>
            <a:endParaRPr lang="ru-RU" sz="20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359811" y="1537815"/>
            <a:ext cx="11691018" cy="441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ru-RU" sz="2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9388" indent="-179388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ХАРАКТЕРИСТИКИ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ОПРОШЕННЫХ 	</a:t>
            </a:r>
          </a:p>
          <a:p>
            <a:pPr marL="179388" indent="-179388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  <a:cs typeface="Times New Roman" panose="02020603050405020304" pitchFamily="18" charset="0"/>
              </a:rPr>
              <a:t>ПРОФЕССИОНАЛЬНЫЕ И ОБРАЗОВАТЕЛЬНЫЕ НАМЕРЕНИЯ УЧАЩИХСЯ С ОВЗ И/ИЛИ ИНВАЛИДОСТЬЮ 8-12-х КЛАССОВ ОБЩЕОБРАЗОВАТЕЛЬНЫХ ОРГАНИЗАЦИЙ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профессиональные и образовательные намерения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образовательная миграция </a:t>
            </a:r>
            <a:endParaRPr lang="ru-RU" dirty="0">
              <a:solidFill>
                <a:schemeClr val="accent4">
                  <a:lumMod val="75000"/>
                  <a:lumOff val="25000"/>
                </a:schemeClr>
              </a:solidFill>
              <a:ea typeface="Tahoma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организации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образования, предпочтительные для продолжения обучения	</a:t>
            </a:r>
          </a:p>
          <a:p>
            <a:pPr marL="74295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популярные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специальности/профессии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imes New Roman" panose="02020603050405020304" pitchFamily="18" charset="0"/>
              </a:rPr>
              <a:t>для продолжения обучения	</a:t>
            </a:r>
          </a:p>
          <a:p>
            <a:pPr marL="179388" indent="-179388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/>
              </a:rPr>
              <a:t>СТРУКТУРА КОНТИНГЕНТА УЧАЩИХСЯ С ОВЗ И/ИЛИ ИНВАЛИДНОСТЬЮ В ПРОФЕССИОНАЛЬНЫХ ОБРАЗОВАТЕЛЬНЫХ ОРГАНИЗАЦИЯХ САМАРСКОЙ ОБЛАСТИ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ea typeface="Tahoma" pitchFamily="34" charset="0"/>
                <a:cs typeface="Tahoma" pitchFamily="34" charset="0"/>
              </a:rPr>
              <a:t>	</a:t>
            </a:r>
          </a:p>
          <a:p>
            <a:pPr marL="180000" lvl="1" indent="-285750" fontAlgn="base">
              <a:spcBef>
                <a:spcPts val="40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СРАВНИТЕЛЬНЫЙ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АНАЛИЗ КОНТИНГЕНТА ОБУЧАЮЩИХСЯ С ОВЗ И/ИЛИ ИНВАЛИДНОСТЬЮ 2020/2021 УЧЕБНОГО ГОДА В СИСТЕМЕ ПРОФЕССИОНАЛЬНОГО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И ПРОФЕССИОНАЛЬНЫХ НАМЕРЕНИЙ УЧАЩИХСЯ С ОВЗ И/ИЛИ ИНВАЛИДНОСТЬЮ 8-12-х КЛАССОВ ОБЩЕОБРАЗОВАТЕЛЬНЫХ ОРГАНИЗАЦИЙ </a:t>
            </a: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	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272777" y="102374"/>
            <a:ext cx="2210541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8964818" y="175915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</p:spTree>
    <p:extLst>
      <p:ext uri="{BB962C8B-B14F-4D97-AF65-F5344CB8AC3E}">
        <p14:creationId xmlns:p14="http://schemas.microsoft.com/office/powerpoint/2010/main" val="218540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33369" y="271142"/>
            <a:ext cx="9285378" cy="54595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733370" y="376422"/>
            <a:ext cx="92853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ХАРАКТЕРИСТИКИ ОПРОШЕННЫХ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" y="75450"/>
            <a:ext cx="2408902" cy="847813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10903BBC-86FC-43C9-A0D0-5B62C0A5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95311"/>
              </p:ext>
            </p:extLst>
          </p:nvPr>
        </p:nvGraphicFramePr>
        <p:xfrm>
          <a:off x="94843" y="1563879"/>
          <a:ext cx="11923903" cy="5727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234">
                  <a:extLst>
                    <a:ext uri="{9D8B030D-6E8A-4147-A177-3AD203B41FA5}">
                      <a16:colId xmlns="" xmlns:a16="http://schemas.microsoft.com/office/drawing/2014/main" val="2189122716"/>
                    </a:ext>
                  </a:extLst>
                </a:gridCol>
                <a:gridCol w="3923071">
                  <a:extLst>
                    <a:ext uri="{9D8B030D-6E8A-4147-A177-3AD203B41FA5}">
                      <a16:colId xmlns="" xmlns:a16="http://schemas.microsoft.com/office/drawing/2014/main" val="829280135"/>
                    </a:ext>
                  </a:extLst>
                </a:gridCol>
                <a:gridCol w="4231598">
                  <a:extLst>
                    <a:ext uri="{9D8B030D-6E8A-4147-A177-3AD203B41FA5}">
                      <a16:colId xmlns="" xmlns:a16="http://schemas.microsoft.com/office/drawing/2014/main" val="779768777"/>
                    </a:ext>
                  </a:extLst>
                </a:gridCol>
              </a:tblGrid>
              <a:tr h="3183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опрошенных старшеклассников по классу обучения (в %, N=4837)</a:t>
                      </a:r>
                      <a:endParaRPr lang="ru-RU" sz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опрошенных старшеклассников по статусу заболевания (в %, </a:t>
                      </a:r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=4837)</a:t>
                      </a:r>
                      <a:endParaRPr lang="ru-RU" sz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опрошенных старшеклассников</a:t>
                      </a:r>
                      <a:r>
                        <a:rPr lang="ru-RU" sz="12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 типу нозологии (в%, </a:t>
                      </a:r>
                      <a:r>
                        <a:rPr lang="en-US" sz="12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r>
                        <a:rPr lang="ru-RU" sz="1200" baseline="0" dirty="0" smtClean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=4640)</a:t>
                      </a:r>
                      <a:endParaRPr lang="ru-RU" sz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6632984"/>
                  </a:ext>
                </a:extLst>
              </a:tr>
              <a:tr h="4048553"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2521941"/>
                  </a:ext>
                </a:extLst>
              </a:tr>
              <a:tr h="1221295">
                <a:tc gridSpan="3">
                  <a:txBody>
                    <a:bodyPr/>
                    <a:lstStyle/>
                    <a:p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52175754"/>
                  </a:ext>
                </a:extLst>
              </a:tr>
            </a:tbl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062155"/>
              </p:ext>
            </p:extLst>
          </p:nvPr>
        </p:nvGraphicFramePr>
        <p:xfrm>
          <a:off x="174800" y="2202426"/>
          <a:ext cx="3512428" cy="372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30740"/>
              </p:ext>
            </p:extLst>
          </p:nvPr>
        </p:nvGraphicFramePr>
        <p:xfrm>
          <a:off x="3873910" y="2300748"/>
          <a:ext cx="4021393" cy="3382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5" name="Диаграмма 24">
            <a:extLst>
              <a:ext uri="{FF2B5EF4-FFF2-40B4-BE49-F238E27FC236}">
                <a16:creationId xmlns="" xmlns:a16="http://schemas.microsoft.com/office/drawing/2014/main" id="{D4B88F30-EDF9-4724-BEA1-C4573F98F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5945101"/>
              </p:ext>
            </p:extLst>
          </p:nvPr>
        </p:nvGraphicFramePr>
        <p:xfrm>
          <a:off x="7806814" y="2084439"/>
          <a:ext cx="4211934" cy="384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7922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95372" y="135282"/>
            <a:ext cx="9249188" cy="616936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95372" y="296455"/>
            <a:ext cx="9249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ХАРАКТЕРИСТИКИ ОПРОШЕННЫХ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866459" y="1034202"/>
            <a:ext cx="10712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Участие в исследовании старшеклассников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ОВЗ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и/или инвалидностью 8-12-х классов общеобразовательных организаций Самарской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области по территориальным образовательным округам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в % к числу опрошенных)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CADE13AA-0EB2-4EE2-8303-75205F4AA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64850"/>
              </p:ext>
            </p:extLst>
          </p:nvPr>
        </p:nvGraphicFramePr>
        <p:xfrm>
          <a:off x="2839452" y="2101465"/>
          <a:ext cx="5861785" cy="4402455"/>
        </p:xfrm>
        <a:graphic>
          <a:graphicData uri="http://schemas.openxmlformats.org/drawingml/2006/table">
            <a:tbl>
              <a:tblPr/>
              <a:tblGrid>
                <a:gridCol w="4487715">
                  <a:extLst>
                    <a:ext uri="{9D8B030D-6E8A-4147-A177-3AD203B41FA5}">
                      <a16:colId xmlns="" xmlns:a16="http://schemas.microsoft.com/office/drawing/2014/main" val="701805522"/>
                    </a:ext>
                  </a:extLst>
                </a:gridCol>
                <a:gridCol w="1374070">
                  <a:extLst>
                    <a:ext uri="{9D8B030D-6E8A-4147-A177-3AD203B41FA5}">
                      <a16:colId xmlns="" xmlns:a16="http://schemas.microsoft.com/office/drawing/2014/main" val="236962390"/>
                    </a:ext>
                  </a:extLst>
                </a:gridCol>
              </a:tblGrid>
              <a:tr h="27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Образовательный округ</a:t>
                      </a:r>
                      <a:endParaRPr lang="ru-RU" sz="18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98243697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Западное управление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37280825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Кинельское</a:t>
                      </a:r>
                      <a:r>
                        <a:rPr lang="ru-R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245396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Отрадненское</a:t>
                      </a:r>
                      <a:r>
                        <a:rPr lang="ru-R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8546320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Поволжское управление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86561274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31448338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32652787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Северо-восточное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47443919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79626768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Тольяттинское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79097853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36133187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Юго-восточное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50090433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Юго-западное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7253604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Южное управление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5894293"/>
                  </a:ext>
                </a:extLst>
              </a:tr>
              <a:tr h="27507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endParaRPr lang="ru-RU" sz="1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4837</a:t>
                      </a: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524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85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47543" y="271141"/>
            <a:ext cx="9771203" cy="873995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262266" y="358115"/>
            <a:ext cx="98333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8-12-Х КЛАССОВ ОБЩЕОБРАЗОВАТЕЛЬНЫХ ОРГАНИЗАЦИЙ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0" y="75450"/>
            <a:ext cx="2247543" cy="1069686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EFC178-24E2-44B7-806F-5930738B7A47}"/>
              </a:ext>
            </a:extLst>
          </p:cNvPr>
          <p:cNvSpPr txBox="1"/>
          <p:nvPr/>
        </p:nvSpPr>
        <p:spPr>
          <a:xfrm>
            <a:off x="235974" y="1366645"/>
            <a:ext cx="43261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Распределение ответов на вопрос</a:t>
            </a:r>
            <a:r>
              <a:rPr lang="ru-RU" sz="1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endParaRPr lang="ru-RU" sz="1400" b="1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«</a:t>
            </a:r>
            <a:r>
              <a:rPr lang="ru-RU" sz="1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После окончания </a:t>
            </a:r>
            <a:r>
              <a:rPr lang="ru-RU" sz="1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школы </a:t>
            </a:r>
            <a:r>
              <a:rPr lang="ru-RU" sz="1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что Вы планируете делать?», </a:t>
            </a:r>
            <a:r>
              <a:rPr lang="ru-RU" sz="1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к числу опрошенных </a:t>
            </a:r>
            <a:r>
              <a:rPr lang="ru-RU" sz="1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N=4830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567D01E3-CFB2-46BC-B117-1B82A8ABEF0F}"/>
              </a:ext>
            </a:extLst>
          </p:cNvPr>
          <p:cNvSpPr txBox="1"/>
          <p:nvPr/>
        </p:nvSpPr>
        <p:spPr>
          <a:xfrm>
            <a:off x="5070150" y="1735977"/>
            <a:ext cx="6997408" cy="1600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 количество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школьников, планирующих получение среднего профессионального образования, увеличилось с 72% до 79%, незначительно сократилось количество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намеренных поступать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высшую школу (с 8,9% до 6%). Доля неопределившихся на момент опроса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сократилась с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13,1% до 8,9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%. </a:t>
            </a:r>
          </a:p>
          <a:p>
            <a:pPr>
              <a:buSzPct val="120000"/>
            </a:pP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Незначительные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изменения свидетельствуют о достаточно устойчивой структуре предпочтений старшеклассников с ОВЗ и/или инвалидностью относительно продолжения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образования. 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5DC6958-21A8-495A-A155-DABBC5E99944}"/>
              </a:ext>
            </a:extLst>
          </p:cNvPr>
          <p:cNvSpPr txBox="1"/>
          <p:nvPr/>
        </p:nvSpPr>
        <p:spPr>
          <a:xfrm>
            <a:off x="5070150" y="4473776"/>
            <a:ext cx="6948596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SzPct val="120000"/>
            </a:pP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Оценки реалистичности достижения намерений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школьников</a:t>
            </a:r>
          </a:p>
          <a:p>
            <a:pPr>
              <a:buSzPct val="120000"/>
            </a:pP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SzPct val="120000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366259"/>
              </p:ext>
            </p:extLst>
          </p:nvPr>
        </p:nvGraphicFramePr>
        <p:xfrm>
          <a:off x="661145" y="2105309"/>
          <a:ext cx="4409005" cy="4126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86194"/>
              </p:ext>
            </p:extLst>
          </p:nvPr>
        </p:nvGraphicFramePr>
        <p:xfrm>
          <a:off x="5214191" y="5023809"/>
          <a:ext cx="6709326" cy="1051560"/>
        </p:xfrm>
        <a:graphic>
          <a:graphicData uri="http://schemas.openxmlformats.org/drawingml/2006/table">
            <a:tbl>
              <a:tblPr/>
              <a:tblGrid>
                <a:gridCol w="2747740"/>
                <a:gridCol w="2100841"/>
                <a:gridCol w="186074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Планы после окончания школы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Оценки педагогов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оцененных ответов</a:t>
                      </a:r>
                      <a:endParaRPr lang="ru-RU" sz="11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 реалистичности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пойти работать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1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0,79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учиться в техникуме, колледже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3274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0,92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учиться в вузе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247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0,91</a:t>
                      </a:r>
                      <a:endParaRPr lang="ru-RU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158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95372" y="135281"/>
            <a:ext cx="9249188" cy="83376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95372" y="228711"/>
            <a:ext cx="9165686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8-12-Х КЛАССОВ ОБЩЕОБРАЗОВАТЕЛЬНЫХ ОРГАНИЗАЦИЙ</a:t>
            </a:r>
          </a:p>
          <a:p>
            <a:pPr>
              <a:spcBef>
                <a:spcPct val="50000"/>
              </a:spcBef>
            </a:pPr>
            <a:endParaRPr lang="ru-RU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866459" y="1034202"/>
            <a:ext cx="10712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Распределение ответов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на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вопрос «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После окончания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школы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что Вы планируете делать?» по территориальным образовательным округам  (в % к числу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опрошенных)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DD9D02-58E3-4C4B-B20F-7D048D7C6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5340905"/>
              </p:ext>
            </p:extLst>
          </p:nvPr>
        </p:nvGraphicFramePr>
        <p:xfrm>
          <a:off x="973394" y="1680533"/>
          <a:ext cx="10146890" cy="4936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5356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495372" y="135281"/>
            <a:ext cx="9249188" cy="833761"/>
          </a:xfrm>
          <a:prstGeom prst="rect">
            <a:avLst/>
          </a:prstGeom>
          <a:gradFill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495372" y="228711"/>
            <a:ext cx="91656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ПРОФЕССИОНАЛЬНЫЕ И ОБРАЗОВАТЕЛЬНЫЕ НАМЕРЕНИЯ УЧАЩИХСЯ С ОВЗ И/ИЛИ ИНВАЛИДНОСТЬЮ 8-12-Х КЛАССОВ </a:t>
            </a:r>
            <a:r>
              <a:rPr lang="ru-RU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ОБЩЕОБРАЗОВАТЕЛЬНЫХ ОРГАНИЗАЦИЙ </a:t>
            </a:r>
            <a:endParaRPr lang="ru-RU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E77973B-459D-4C8D-B8A5-9E77573F6851}"/>
              </a:ext>
            </a:extLst>
          </p:cNvPr>
          <p:cNvGrpSpPr/>
          <p:nvPr/>
        </p:nvGrpSpPr>
        <p:grpSpPr>
          <a:xfrm>
            <a:off x="173253" y="75450"/>
            <a:ext cx="2082837" cy="861147"/>
            <a:chOff x="422189" y="0"/>
            <a:chExt cx="2635885" cy="948942"/>
          </a:xfrm>
        </p:grpSpPr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B6E45EC7-18DE-480C-946D-1E9CC61AC1C7}"/>
                </a:ext>
              </a:extLst>
            </p:cNvPr>
            <p:cNvGrpSpPr/>
            <p:nvPr/>
          </p:nvGrpSpPr>
          <p:grpSpPr>
            <a:xfrm>
              <a:off x="422189" y="0"/>
              <a:ext cx="2635885" cy="948942"/>
              <a:chOff x="422189" y="-20320"/>
              <a:chExt cx="2635885" cy="948942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="" xmlns:a16="http://schemas.microsoft.com/office/drawing/2014/main" id="{0FB2508D-0F5B-44F3-81FD-9CEEBFD9D61C}"/>
                  </a:ext>
                </a:extLst>
              </p:cNvPr>
              <p:cNvGrpSpPr/>
              <p:nvPr/>
            </p:nvGrpSpPr>
            <p:grpSpPr>
              <a:xfrm>
                <a:off x="422189" y="-20320"/>
                <a:ext cx="2635885" cy="948942"/>
                <a:chOff x="422189" y="-20320"/>
                <a:chExt cx="2635885" cy="948942"/>
              </a:xfrm>
            </p:grpSpPr>
            <p:pic>
              <p:nvPicPr>
                <p:cNvPr id="17" name="Рисунок 16">
                  <a:extLst>
                    <a:ext uri="{FF2B5EF4-FFF2-40B4-BE49-F238E27FC236}">
                      <a16:creationId xmlns="" xmlns:a16="http://schemas.microsoft.com/office/drawing/2014/main" id="{56004959-88C3-4472-BB5E-A3BADB99EA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593" t="3126" r="51490" b="5590"/>
                <a:stretch/>
              </p:blipFill>
              <p:spPr>
                <a:xfrm>
                  <a:off x="525968" y="30732"/>
                  <a:ext cx="2443208" cy="897890"/>
                </a:xfrm>
                <a:prstGeom prst="rect">
                  <a:avLst/>
                </a:prstGeom>
              </p:spPr>
            </p:pic>
            <p:sp>
              <p:nvSpPr>
                <p:cNvPr id="18" name="Прямоугольник 17">
                  <a:extLst>
                    <a:ext uri="{FF2B5EF4-FFF2-40B4-BE49-F238E27FC236}">
                      <a16:creationId xmlns="" xmlns:a16="http://schemas.microsoft.com/office/drawing/2014/main" id="{657D948E-2E4A-42AF-89CF-FCD3D4338E42}"/>
                    </a:ext>
                  </a:extLst>
                </p:cNvPr>
                <p:cNvSpPr/>
                <p:nvPr/>
              </p:nvSpPr>
              <p:spPr>
                <a:xfrm>
                  <a:off x="422189" y="-20320"/>
                  <a:ext cx="2635885" cy="897890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pic>
            <p:nvPicPr>
              <p:cNvPr id="16" name="Рисунок 15">
                <a:extLst>
                  <a:ext uri="{FF2B5EF4-FFF2-40B4-BE49-F238E27FC236}">
                    <a16:creationId xmlns="" xmlns:a16="http://schemas.microsoft.com/office/drawing/2014/main" id="{9B95A549-DA58-4BA7-890D-F2086F1B3B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3" y="97276"/>
                <a:ext cx="1976755" cy="692785"/>
              </a:xfrm>
              <a:prstGeom prst="rect">
                <a:avLst/>
              </a:prstGeom>
            </p:spPr>
          </p:pic>
        </p:grp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25EEE2BE-C5C3-491D-881B-31FD39A5979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458" y="115747"/>
              <a:ext cx="1976755" cy="69278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495E4F-9F55-4C05-904F-E02FAEF4A96A}"/>
              </a:ext>
            </a:extLst>
          </p:cNvPr>
          <p:cNvSpPr txBox="1"/>
          <p:nvPr/>
        </p:nvSpPr>
        <p:spPr>
          <a:xfrm>
            <a:off x="9038190" y="84301"/>
            <a:ext cx="279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исследовательских работ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431972C3-AF43-4721-A4FA-CB21403A69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61145" y="6075369"/>
            <a:ext cx="13035605" cy="6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E66EDDA-A0D2-497F-8AC7-7084E01131F5}"/>
              </a:ext>
            </a:extLst>
          </p:cNvPr>
          <p:cNvSpPr txBox="1"/>
          <p:nvPr/>
        </p:nvSpPr>
        <p:spPr>
          <a:xfrm>
            <a:off x="866459" y="1034202"/>
            <a:ext cx="10712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Распределение ответов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вопрос «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После окончания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школы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что Вы планируете делать?» по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типу нозологии, (в </a:t>
            </a:r>
            <a:r>
              <a:rPr lang="ru-RU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% к числу </a:t>
            </a:r>
            <a:r>
              <a:rPr lang="ru-RU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опрошенных)</a:t>
            </a:r>
            <a:endParaRPr lang="ru-RU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2" name="Диаграмма 21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DD9D02-58E3-4C4B-B20F-7D048D7C6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2382389"/>
              </p:ext>
            </p:extLst>
          </p:nvPr>
        </p:nvGraphicFramePr>
        <p:xfrm>
          <a:off x="866459" y="1815566"/>
          <a:ext cx="9359089" cy="452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09858712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2093</Words>
  <Application>Microsoft Office PowerPoint</Application>
  <PresentationFormat>Произвольный</PresentationFormat>
  <Paragraphs>508</Paragraphs>
  <Slides>19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елена</cp:lastModifiedBy>
  <cp:revision>127</cp:revision>
  <dcterms:created xsi:type="dcterms:W3CDTF">2022-08-09T07:43:27Z</dcterms:created>
  <dcterms:modified xsi:type="dcterms:W3CDTF">2023-02-14T06:07:32Z</dcterms:modified>
</cp:coreProperties>
</file>