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8" r:id="rId3"/>
  </p:sldIdLst>
  <p:sldSz cx="6858000" cy="121920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CCFFFF"/>
    <a:srgbClr val="99FF99"/>
    <a:srgbClr val="CCFF66"/>
    <a:srgbClr val="FFFF00"/>
    <a:srgbClr val="FF9900"/>
    <a:srgbClr val="CC0066"/>
    <a:srgbClr val="CC00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660"/>
  </p:normalViewPr>
  <p:slideViewPr>
    <p:cSldViewPr snapToGrid="0">
      <p:cViewPr>
        <p:scale>
          <a:sx n="220" d="100"/>
          <a:sy n="220" d="100"/>
        </p:scale>
        <p:origin x="156" y="-12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tverikova\Documents\&#1088;&#1072;&#1073;&#1086;&#1095;&#1080;&#1077;%20&#1076;&#1086;&#1082;&#1091;&#1084;&#1077;&#1085;&#1090;&#1099;\2024\30.%20&#1055;&#1088;&#1086;&#1092;&#1042;&#1099;&#1073;&#1086;&#1088;\school%20(01.01-30.06.202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'[school (01.01-30.06.2024).xlsx]Лист1'!$B$4:$B$16</c:f>
              <c:strCache>
                <c:ptCount val="13"/>
                <c:pt idx="0">
                  <c:v>Самарское управление</c:v>
                </c:pt>
                <c:pt idx="1">
                  <c:v>Тольяттинское управление</c:v>
                </c:pt>
                <c:pt idx="2">
                  <c:v>Западное управление</c:v>
                </c:pt>
                <c:pt idx="3">
                  <c:v>Поволжское управление</c:v>
                </c:pt>
                <c:pt idx="4">
                  <c:v>Юго-Западное управление</c:v>
                </c:pt>
                <c:pt idx="5">
                  <c:v>Отрадненское управление</c:v>
                </c:pt>
                <c:pt idx="6">
                  <c:v>Кинельское управление</c:v>
                </c:pt>
                <c:pt idx="7">
                  <c:v>Центральное управление</c:v>
                </c:pt>
                <c:pt idx="8">
                  <c:v>Северо-Восточное управление</c:v>
                </c:pt>
                <c:pt idx="9">
                  <c:v>Северное управление</c:v>
                </c:pt>
                <c:pt idx="10">
                  <c:v>Северо-Западное управление</c:v>
                </c:pt>
                <c:pt idx="11">
                  <c:v>Южное управление</c:v>
                </c:pt>
                <c:pt idx="12">
                  <c:v>Юго-Восточное управление</c:v>
                </c:pt>
              </c:strCache>
            </c:strRef>
          </c:cat>
          <c:val>
            <c:numRef>
              <c:f>'[school (01.01-30.06.2024).xlsx]Лист1'!$R$4:$R$16</c:f>
              <c:numCache>
                <c:formatCode>0</c:formatCode>
                <c:ptCount val="13"/>
                <c:pt idx="0">
                  <c:v>66.129032258064512</c:v>
                </c:pt>
                <c:pt idx="1">
                  <c:v>93.421052631578945</c:v>
                </c:pt>
                <c:pt idx="2">
                  <c:v>95</c:v>
                </c:pt>
                <c:pt idx="3">
                  <c:v>100</c:v>
                </c:pt>
                <c:pt idx="4">
                  <c:v>97.368421052631575</c:v>
                </c:pt>
                <c:pt idx="5">
                  <c:v>72.222222222222214</c:v>
                </c:pt>
                <c:pt idx="6">
                  <c:v>100</c:v>
                </c:pt>
                <c:pt idx="7">
                  <c:v>91.891891891891902</c:v>
                </c:pt>
                <c:pt idx="8">
                  <c:v>69.047619047619051</c:v>
                </c:pt>
                <c:pt idx="9">
                  <c:v>79.069767441860463</c:v>
                </c:pt>
                <c:pt idx="10">
                  <c:v>97.5</c:v>
                </c:pt>
                <c:pt idx="11">
                  <c:v>91.666666666666657</c:v>
                </c:pt>
                <c:pt idx="12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770424944"/>
        <c:axId val="-770421680"/>
      </c:barChart>
      <c:catAx>
        <c:axId val="-770424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70421680"/>
        <c:crosses val="autoZero"/>
        <c:auto val="1"/>
        <c:lblAlgn val="ctr"/>
        <c:lblOffset val="100"/>
        <c:noMultiLvlLbl val="0"/>
      </c:catAx>
      <c:valAx>
        <c:axId val="-770421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-77042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7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3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1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EB95-803D-4D8A-8EF1-C606F41FF02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2140" y="2654117"/>
            <a:ext cx="12192002" cy="6883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025" y="0"/>
            <a:ext cx="6883769" cy="770021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8025" y="11711255"/>
            <a:ext cx="6883770" cy="491485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10" y="852065"/>
            <a:ext cx="2037348" cy="162025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0770" y="852065"/>
            <a:ext cx="4544498" cy="162025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" y="2554361"/>
            <a:ext cx="4106779" cy="313150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9284" y="2554362"/>
            <a:ext cx="2475984" cy="3131504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097" y="5769624"/>
            <a:ext cx="6679016" cy="333014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252" y="9244991"/>
            <a:ext cx="6679016" cy="246295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71472" y="928954"/>
            <a:ext cx="687823" cy="694975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4" t="50984" r="369" b="33070"/>
          <a:stretch/>
        </p:blipFill>
        <p:spPr bwMode="auto">
          <a:xfrm>
            <a:off x="971044" y="967313"/>
            <a:ext cx="428878" cy="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756" y="1623740"/>
            <a:ext cx="116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1 123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04" y="2071163"/>
            <a:ext cx="2194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ПРОВЕДЕНО МЕРОПРИЯТИЙ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62021" y="38910"/>
            <a:ext cx="7237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СЕТЕВЫЕ МЕРОПРИЯТИЯ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АИС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«ПРОФВЫБОР. САМАРСКАЯ ОБЛАСТЬ»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8605" y="529823"/>
            <a:ext cx="233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ЯНВАРЬ-ИЮНЬ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2024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455" t="-13468" r="3447" b="83779"/>
          <a:stretch/>
        </p:blipFill>
        <p:spPr>
          <a:xfrm>
            <a:off x="2303005" y="1295526"/>
            <a:ext cx="4400028" cy="1070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3005" y="951872"/>
            <a:ext cx="440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273 210 </a:t>
            </a:r>
            <a:r>
              <a:rPr lang="ru-RU" dirty="0" smtClean="0">
                <a:latin typeface="Century Gothic" panose="020B0502020202020204" pitchFamily="34" charset="0"/>
              </a:rPr>
              <a:t>УЧАСТНИКОВ </a:t>
            </a:r>
            <a:r>
              <a:rPr lang="ru-RU" dirty="0" smtClean="0">
                <a:latin typeface="Century Gothic" panose="020B0502020202020204" pitchFamily="34" charset="0"/>
              </a:rPr>
              <a:t>МЕРОПРИЯТИЙ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3269428" y="1854736"/>
            <a:ext cx="983380" cy="100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4850005" y="1860070"/>
            <a:ext cx="983380" cy="100459"/>
          </a:xfrm>
          <a:prstGeom prst="rect">
            <a:avLst/>
          </a:prstGeom>
        </p:spPr>
      </p:pic>
      <p:pic>
        <p:nvPicPr>
          <p:cNvPr id="2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6" t="17210" r="-247" b="68990"/>
          <a:stretch/>
        </p:blipFill>
        <p:spPr bwMode="auto">
          <a:xfrm>
            <a:off x="2788427" y="1390047"/>
            <a:ext cx="451275" cy="4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06546" y="2067165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ОБУЧАЮЩИЕСЯ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0809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ПЕДАГОГИ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0926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РОДИТЕЛИ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92546" y="1789292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9 786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50031" y="1787094"/>
            <a:ext cx="934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188 956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901" y="1787094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74 468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aprilent.com/img/bg-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10" y="1358256"/>
            <a:ext cx="490433" cy="4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31/b6/e5/31b6e5b55e936f810f3df2fe470bf85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24" y="1443056"/>
            <a:ext cx="458717" cy="3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6252" y="2636387"/>
            <a:ext cx="410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КОЛИЧЕСТВО УЧРЕЖДЕНИЙ, ПРИНЯВШИХ УЧАСТИЕ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252" y="2877987"/>
            <a:ext cx="4106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ОТ ОБЩЕГО ЧИСЛА В ОКРУГЕ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8270" y="2608550"/>
            <a:ext cx="2475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САМЫЕ АКТИВНЫЕ УЧРЕЖДЕНИЯ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073" y="5907454"/>
            <a:ext cx="663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КОЛИЧЕСТВО УЧАСТНИКОВ МЕРОПРИЯТИЙ (ПО ОКРУГАМ)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0073" y="9839808"/>
            <a:ext cx="2110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entury Gothic" panose="020B0502020202020204" pitchFamily="34" charset="0"/>
              </a:rPr>
              <a:t>САМЫЕ АКТИВНЫЕ ОРГАНИЗАТОРЫ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0089" t="-8224" r="3763" b="51778"/>
          <a:stretch/>
        </p:blipFill>
        <p:spPr>
          <a:xfrm rot="5400000">
            <a:off x="1136822" y="10353416"/>
            <a:ext cx="2172832" cy="261533"/>
          </a:xfrm>
          <a:prstGeom prst="rect">
            <a:avLst/>
          </a:prstGeom>
        </p:spPr>
      </p:pic>
      <p:pic>
        <p:nvPicPr>
          <p:cNvPr id="61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69628" r="90332" b="17479"/>
          <a:stretch/>
        </p:blipFill>
        <p:spPr bwMode="auto">
          <a:xfrm>
            <a:off x="4339728" y="3020606"/>
            <a:ext cx="403305" cy="3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69628" r="90332" b="17479"/>
          <a:stretch/>
        </p:blipFill>
        <p:spPr bwMode="auto">
          <a:xfrm>
            <a:off x="2388648" y="9370199"/>
            <a:ext cx="399779" cy="3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Овал 68"/>
          <p:cNvSpPr/>
          <p:nvPr/>
        </p:nvSpPr>
        <p:spPr>
          <a:xfrm>
            <a:off x="4379380" y="3491766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4337600" y="3033758"/>
            <a:ext cx="2450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latin typeface="Century Gothic" panose="020B0502020202020204" pitchFamily="34" charset="0"/>
              </a:rPr>
              <a:t>64 </a:t>
            </a:r>
            <a:r>
              <a:rPr lang="ru-RU" sz="1400" b="1" dirty="0" smtClean="0">
                <a:latin typeface="Century Gothic" panose="020B0502020202020204" pitchFamily="34" charset="0"/>
              </a:rPr>
              <a:t>- </a:t>
            </a:r>
            <a:r>
              <a:rPr lang="ru-RU" sz="1100" b="1" dirty="0" smtClean="0">
                <a:latin typeface="Century Gothic" panose="020B0502020202020204" pitchFamily="34" charset="0"/>
              </a:rPr>
              <a:t> ГБОУ </a:t>
            </a:r>
            <a:r>
              <a:rPr lang="ru-RU" sz="1100" b="1" dirty="0" smtClean="0">
                <a:latin typeface="Century Gothic" panose="020B0502020202020204" pitchFamily="34" charset="0"/>
              </a:rPr>
              <a:t>СОШ с</a:t>
            </a:r>
            <a:r>
              <a:rPr lang="ru-RU" sz="1100" b="1" dirty="0">
                <a:latin typeface="Century Gothic" panose="020B0502020202020204" pitchFamily="34" charset="0"/>
              </a:rPr>
              <a:t>. </a:t>
            </a:r>
            <a:r>
              <a:rPr lang="ru-RU" sz="1100" b="1" dirty="0" smtClean="0">
                <a:latin typeface="Century Gothic" panose="020B0502020202020204" pitchFamily="34" charset="0"/>
              </a:rPr>
              <a:t>Алексеевка</a:t>
            </a:r>
            <a:br>
              <a:rPr lang="ru-RU" sz="1100" b="1" dirty="0" smtClean="0">
                <a:latin typeface="Century Gothic" panose="020B0502020202020204" pitchFamily="34" charset="0"/>
              </a:rPr>
            </a:br>
            <a:r>
              <a:rPr lang="ru-RU" sz="1100" b="1" dirty="0" smtClean="0">
                <a:latin typeface="Century Gothic" panose="020B0502020202020204" pitchFamily="34" charset="0"/>
              </a:rPr>
              <a:t>          </a:t>
            </a:r>
            <a:r>
              <a:rPr lang="ru-RU" sz="1100" b="1" dirty="0" err="1">
                <a:latin typeface="Century Gothic" panose="020B0502020202020204" pitchFamily="34" charset="0"/>
              </a:rPr>
              <a:t>м.р</a:t>
            </a:r>
            <a:r>
              <a:rPr lang="ru-RU" sz="1100" b="1" dirty="0">
                <a:latin typeface="Century Gothic" panose="020B0502020202020204" pitchFamily="34" charset="0"/>
              </a:rPr>
              <a:t>. </a:t>
            </a:r>
            <a:r>
              <a:rPr lang="ru-RU" sz="1100" b="1" dirty="0" smtClean="0">
                <a:latin typeface="Century Gothic" panose="020B0502020202020204" pitchFamily="34" charset="0"/>
              </a:rPr>
              <a:t>Алексеевский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318961" y="2793146"/>
            <a:ext cx="2414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по посещенным мероприятиям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743033" y="3454581"/>
            <a:ext cx="2128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МБУ  "Кадетская школа № 55"  </a:t>
            </a:r>
            <a:r>
              <a:rPr lang="ru-RU" sz="1000" dirty="0" err="1">
                <a:latin typeface="Century Gothic" panose="020B0502020202020204" pitchFamily="34" charset="0"/>
              </a:rPr>
              <a:t>г.о</a:t>
            </a:r>
            <a:r>
              <a:rPr lang="ru-RU" sz="1000" dirty="0">
                <a:latin typeface="Century Gothic" panose="020B0502020202020204" pitchFamily="34" charset="0"/>
              </a:rPr>
              <a:t>. Тольятти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350972" y="3485687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36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767431" y="3897810"/>
            <a:ext cx="202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МБОУ Школа № 68 </a:t>
            </a:r>
            <a:r>
              <a:rPr lang="ru-RU" sz="1000" dirty="0" smtClean="0">
                <a:latin typeface="Century Gothic" panose="020B0502020202020204" pitchFamily="34" charset="0"/>
              </a:rPr>
              <a:t/>
            </a:r>
            <a:br>
              <a:rPr lang="ru-RU" sz="1000" dirty="0" smtClean="0">
                <a:latin typeface="Century Gothic" panose="020B0502020202020204" pitchFamily="34" charset="0"/>
              </a:rPr>
            </a:br>
            <a:r>
              <a:rPr lang="ru-RU" sz="1000" dirty="0" err="1" smtClean="0">
                <a:latin typeface="Century Gothic" panose="020B0502020202020204" pitchFamily="34" charset="0"/>
              </a:rPr>
              <a:t>г.о</a:t>
            </a:r>
            <a:r>
              <a:rPr lang="ru-RU" sz="1000" dirty="0">
                <a:latin typeface="Century Gothic" panose="020B0502020202020204" pitchFamily="34" charset="0"/>
              </a:rPr>
              <a:t>. Самара</a:t>
            </a:r>
            <a:endParaRPr lang="ru-RU" sz="1000" dirty="0" smtClean="0">
              <a:latin typeface="Century Gothic" panose="020B0502020202020204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4754046" y="4419013"/>
            <a:ext cx="202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ГБОУ СОШ №7 г. </a:t>
            </a:r>
            <a:r>
              <a:rPr lang="ru-RU" sz="1000" dirty="0" err="1">
                <a:latin typeface="Century Gothic" panose="020B0502020202020204" pitchFamily="34" charset="0"/>
              </a:rPr>
              <a:t>Кинеля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4774891" y="4780804"/>
            <a:ext cx="202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МБОУ </a:t>
            </a:r>
            <a:r>
              <a:rPr lang="ru-RU" sz="1000" dirty="0" smtClean="0">
                <a:latin typeface="Century Gothic" panose="020B0502020202020204" pitchFamily="34" charset="0"/>
              </a:rPr>
              <a:t>«Школа </a:t>
            </a:r>
            <a:r>
              <a:rPr lang="ru-RU" sz="1000" dirty="0">
                <a:latin typeface="Century Gothic" panose="020B0502020202020204" pitchFamily="34" charset="0"/>
              </a:rPr>
              <a:t>№ </a:t>
            </a:r>
            <a:r>
              <a:rPr lang="ru-RU" sz="1000" dirty="0" smtClean="0">
                <a:latin typeface="Century Gothic" panose="020B0502020202020204" pitchFamily="34" charset="0"/>
              </a:rPr>
              <a:t>148»</a:t>
            </a:r>
            <a:br>
              <a:rPr lang="ru-RU" sz="1000" dirty="0" smtClean="0">
                <a:latin typeface="Century Gothic" panose="020B0502020202020204" pitchFamily="34" charset="0"/>
              </a:rPr>
            </a:br>
            <a:r>
              <a:rPr lang="ru-RU" sz="1000" dirty="0" err="1" smtClean="0">
                <a:latin typeface="Century Gothic" panose="020B0502020202020204" pitchFamily="34" charset="0"/>
              </a:rPr>
              <a:t>г.о</a:t>
            </a:r>
            <a:r>
              <a:rPr lang="ru-RU" sz="1000" dirty="0" smtClean="0">
                <a:latin typeface="Century Gothic" panose="020B0502020202020204" pitchFamily="34" charset="0"/>
              </a:rPr>
              <a:t>. Самара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4767431" y="5311154"/>
            <a:ext cx="202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ГБОУ СОШ № 19 г. Сызрани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51" name="Овал 250"/>
          <p:cNvSpPr/>
          <p:nvPr/>
        </p:nvSpPr>
        <p:spPr>
          <a:xfrm>
            <a:off x="4375057" y="3937342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Овал 251"/>
          <p:cNvSpPr/>
          <p:nvPr/>
        </p:nvSpPr>
        <p:spPr>
          <a:xfrm>
            <a:off x="4381920" y="4382473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4403778" y="4830041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Овал 253"/>
          <p:cNvSpPr/>
          <p:nvPr/>
        </p:nvSpPr>
        <p:spPr>
          <a:xfrm>
            <a:off x="4403778" y="5266838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TextBox 243"/>
          <p:cNvSpPr txBox="1"/>
          <p:nvPr/>
        </p:nvSpPr>
        <p:spPr>
          <a:xfrm>
            <a:off x="4348567" y="3923778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35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347455" y="4359400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33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65584" y="4818548"/>
            <a:ext cx="41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28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59256" y="5253802"/>
            <a:ext cx="41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28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763219" y="9262021"/>
            <a:ext cx="40013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64</a:t>
            </a: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</a:rPr>
              <a:t>- </a:t>
            </a:r>
            <a:r>
              <a:rPr lang="ru-RU" sz="1200" b="1" dirty="0">
                <a:latin typeface="Century Gothic" panose="020B0502020202020204" pitchFamily="34" charset="0"/>
              </a:rPr>
              <a:t>ГАПОУ "Самарский государственный колледж"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2426039" y="9822783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Овал 256"/>
          <p:cNvSpPr/>
          <p:nvPr/>
        </p:nvSpPr>
        <p:spPr>
          <a:xfrm>
            <a:off x="2433333" y="10271990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Овал 257"/>
          <p:cNvSpPr/>
          <p:nvPr/>
        </p:nvSpPr>
        <p:spPr>
          <a:xfrm>
            <a:off x="2426039" y="10721197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2433740" y="11170404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TextBox 259"/>
          <p:cNvSpPr txBox="1"/>
          <p:nvPr/>
        </p:nvSpPr>
        <p:spPr>
          <a:xfrm>
            <a:off x="251993" y="10710711"/>
            <a:ext cx="197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по проведенным мероприятиям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386510" y="9816535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59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386510" y="10263116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49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386511" y="10713920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47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391777" y="11173928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43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750039" y="9797569"/>
            <a:ext cx="4019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dirty="0">
                <a:latin typeface="Century Gothic" panose="020B0502020202020204" pitchFamily="34" charset="0"/>
              </a:rPr>
              <a:t>ГАПОУ "Строительно-энергетический колледж им. П. </a:t>
            </a:r>
            <a:r>
              <a:rPr lang="ru-RU" sz="1000" dirty="0" err="1">
                <a:latin typeface="Century Gothic" panose="020B0502020202020204" pitchFamily="34" charset="0"/>
              </a:rPr>
              <a:t>Мачнева</a:t>
            </a:r>
            <a:r>
              <a:rPr lang="ru-RU" sz="1000" dirty="0">
                <a:latin typeface="Century Gothic" panose="020B0502020202020204" pitchFamily="34" charset="0"/>
              </a:rPr>
              <a:t>"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745276" y="10185069"/>
            <a:ext cx="39103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dirty="0">
                <a:latin typeface="Century Gothic" panose="020B0502020202020204" pitchFamily="34" charset="0"/>
              </a:rPr>
              <a:t>ФГАОУ ВО "Самарский национальный исследовательский университет им. академика С.П. Королева"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2752497" y="10705051"/>
            <a:ext cx="407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latin typeface="Century Gothic" panose="020B0502020202020204" pitchFamily="34" charset="0"/>
              </a:rPr>
              <a:t>ГАПОУ "Самарский колледж сервиса производственного оборудования имени Героя РФ </a:t>
            </a:r>
            <a:r>
              <a:rPr lang="ru-RU" sz="1000" dirty="0" err="1">
                <a:latin typeface="Century Gothic" panose="020B0502020202020204" pitchFamily="34" charset="0"/>
              </a:rPr>
              <a:t>Е.В.Золотухина</a:t>
            </a:r>
            <a:r>
              <a:rPr lang="ru-RU" sz="1000" dirty="0">
                <a:latin typeface="Century Gothic" panose="020B0502020202020204" pitchFamily="34" charset="0"/>
              </a:rPr>
              <a:t>"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2770183" y="11214128"/>
            <a:ext cx="3945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latin typeface="Century Gothic" panose="020B0502020202020204" pitchFamily="34" charset="0"/>
              </a:rPr>
              <a:t>ГБПОУ "Губернский колледж г. Сызрани"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-8758" y="11804990"/>
            <a:ext cx="299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ЦПО САМАРСКОЙ ОБЛАСТИ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811348" y="11694500"/>
            <a:ext cx="30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ЦЕНТР ПЛАНИРОВАНИЯ ПРОФЕССИОНАЛЬНОЙ КАРЬЕРЫ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 (846) 334-04-92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0" name="Диаграмма 129"/>
          <p:cNvGraphicFramePr>
            <a:graphicFrameLocks/>
          </p:cNvGraphicFramePr>
          <p:nvPr/>
        </p:nvGraphicFramePr>
        <p:xfrm>
          <a:off x="151605" y="3079905"/>
          <a:ext cx="43391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294042" y="6212226"/>
            <a:ext cx="1165253" cy="900521"/>
            <a:chOff x="-87986" y="6287474"/>
            <a:chExt cx="1165253" cy="900521"/>
          </a:xfrm>
        </p:grpSpPr>
        <p:sp>
          <p:nvSpPr>
            <p:cNvPr id="24" name="Круглая лента лицом вниз 23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92D050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26318" y="6630583"/>
              <a:ext cx="978553" cy="557412"/>
              <a:chOff x="145079" y="6660397"/>
              <a:chExt cx="978553" cy="55741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227081" y="666623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err="1" smtClean="0">
                    <a:latin typeface="Century Gothic" panose="020B0502020202020204" pitchFamily="34" charset="0"/>
                  </a:rPr>
                  <a:t>г.о</a:t>
                </a:r>
                <a:r>
                  <a:rPr lang="ru-RU" sz="1200" dirty="0" smtClean="0">
                    <a:latin typeface="Century Gothic" panose="020B0502020202020204" pitchFamily="34" charset="0"/>
                  </a:rPr>
                  <a:t>. Тольятти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45079" y="6660397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87598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1.</a:t>
              </a:r>
              <a:endParaRPr lang="ru-RU" dirty="0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1577397" y="6212226"/>
            <a:ext cx="1165253" cy="900521"/>
            <a:chOff x="-87986" y="6287474"/>
            <a:chExt cx="1165253" cy="900521"/>
          </a:xfrm>
        </p:grpSpPr>
        <p:sp>
          <p:nvSpPr>
            <p:cNvPr id="133" name="Круглая лента лицом вниз 132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00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12811" y="6597321"/>
              <a:ext cx="978553" cy="590674"/>
              <a:chOff x="131572" y="6627135"/>
              <a:chExt cx="978553" cy="590674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227081" y="666623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err="1" smtClean="0">
                    <a:latin typeface="Century Gothic" panose="020B0502020202020204" pitchFamily="34" charset="0"/>
                  </a:rPr>
                  <a:t>г.о</a:t>
                </a:r>
                <a:r>
                  <a:rPr lang="ru-RU" sz="1200" dirty="0" smtClean="0">
                    <a:latin typeface="Century Gothic" panose="020B0502020202020204" pitchFamily="34" charset="0"/>
                  </a:rPr>
                  <a:t>. </a:t>
                </a:r>
                <a:r>
                  <a:rPr lang="ru-RU" sz="1200" dirty="0" smtClean="0">
                    <a:latin typeface="Century Gothic" panose="020B0502020202020204" pitchFamily="34" charset="0"/>
                  </a:rPr>
                  <a:t>Самара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31572" y="6627135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39836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2.</a:t>
              </a:r>
              <a:endParaRPr lang="ru-RU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2896518" y="6213469"/>
            <a:ext cx="1165253" cy="714808"/>
            <a:chOff x="-87986" y="6287474"/>
            <a:chExt cx="1165253" cy="714808"/>
          </a:xfrm>
        </p:grpSpPr>
        <p:sp>
          <p:nvSpPr>
            <p:cNvPr id="139" name="Круглая лента лицом вниз 138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00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122" y="6577466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30726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3.</a:t>
              </a:r>
              <a:endParaRPr lang="ru-RU" dirty="0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4255054" y="6227470"/>
            <a:ext cx="1165253" cy="900521"/>
            <a:chOff x="-87986" y="6287474"/>
            <a:chExt cx="1165253" cy="900521"/>
          </a:xfrm>
        </p:grpSpPr>
        <p:sp>
          <p:nvSpPr>
            <p:cNvPr id="145" name="Круглая лента лицом вниз 144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66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11384" y="6608399"/>
              <a:ext cx="978553" cy="579596"/>
              <a:chOff x="130145" y="6638213"/>
              <a:chExt cx="978553" cy="579596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227081" y="666623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smtClean="0">
                    <a:latin typeface="Century Gothic" panose="020B0502020202020204" pitchFamily="34" charset="0"/>
                  </a:rPr>
                  <a:t>Юго-Западное </a:t>
                </a:r>
                <a:endParaRPr lang="ru-RU" sz="1200" dirty="0" smtClean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30145" y="6638213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25474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4.</a:t>
              </a:r>
              <a:endParaRPr lang="ru-RU" dirty="0"/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5577921" y="6246008"/>
            <a:ext cx="1165253" cy="932801"/>
            <a:chOff x="-87986" y="6287474"/>
            <a:chExt cx="1165253" cy="932801"/>
          </a:xfrm>
        </p:grpSpPr>
        <p:sp>
          <p:nvSpPr>
            <p:cNvPr id="151" name="Круглая лента лицом вниз 150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9933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Группа 151"/>
            <p:cNvGrpSpPr/>
            <p:nvPr/>
          </p:nvGrpSpPr>
          <p:grpSpPr>
            <a:xfrm>
              <a:off x="11180" y="6596801"/>
              <a:ext cx="978553" cy="623474"/>
              <a:chOff x="129941" y="6626615"/>
              <a:chExt cx="978553" cy="623474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229198" y="669851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smtClean="0">
                    <a:latin typeface="Century Gothic" panose="020B0502020202020204" pitchFamily="34" charset="0"/>
                  </a:rPr>
                  <a:t>Западное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29941" y="6626615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21407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5.</a:t>
              </a:r>
              <a:endParaRPr lang="ru-RU" dirty="0"/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927218" y="7172373"/>
            <a:ext cx="1165253" cy="910699"/>
            <a:chOff x="-87986" y="6287474"/>
            <a:chExt cx="1165253" cy="910699"/>
          </a:xfrm>
        </p:grpSpPr>
        <p:sp>
          <p:nvSpPr>
            <p:cNvPr id="175" name="Круглая лента лицом вниз 174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CC00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7" name="Группа 176"/>
            <p:cNvGrpSpPr/>
            <p:nvPr/>
          </p:nvGrpSpPr>
          <p:grpSpPr>
            <a:xfrm>
              <a:off x="15086" y="6608082"/>
              <a:ext cx="978553" cy="590091"/>
              <a:chOff x="133847" y="6637896"/>
              <a:chExt cx="978553" cy="590091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14990" y="6676411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>
                    <a:latin typeface="Century Gothic" panose="020B0502020202020204" pitchFamily="34" charset="0"/>
                  </a:rPr>
                  <a:t>Северо-Западное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133847" y="6637896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12976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6.</a:t>
              </a:r>
              <a:endParaRPr lang="ru-RU" dirty="0"/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274920" y="7146617"/>
            <a:ext cx="1165253" cy="921946"/>
            <a:chOff x="-87986" y="6287474"/>
            <a:chExt cx="1165253" cy="921946"/>
          </a:xfrm>
        </p:grpSpPr>
        <p:sp>
          <p:nvSpPr>
            <p:cNvPr id="204" name="Круглая лента лицом вниз 203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CC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5" name="Группа 204"/>
            <p:cNvGrpSpPr/>
            <p:nvPr/>
          </p:nvGrpSpPr>
          <p:grpSpPr>
            <a:xfrm>
              <a:off x="3256" y="6618763"/>
              <a:ext cx="978553" cy="590657"/>
              <a:chOff x="122017" y="6648577"/>
              <a:chExt cx="978553" cy="590657"/>
            </a:xfrm>
          </p:grpSpPr>
          <p:sp>
            <p:nvSpPr>
              <p:cNvPr id="207" name="TextBox 206"/>
              <p:cNvSpPr txBox="1"/>
              <p:nvPr/>
            </p:nvSpPr>
            <p:spPr>
              <a:xfrm>
                <a:off x="224974" y="6687658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err="1">
                    <a:latin typeface="Century Gothic" panose="020B0502020202020204" pitchFamily="34" charset="0"/>
                  </a:rPr>
                  <a:t>Кинельское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122017" y="6648577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10280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7.</a:t>
              </a:r>
              <a:endParaRPr lang="ru-RU" dirty="0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3598661" y="7160879"/>
            <a:ext cx="1165253" cy="901143"/>
            <a:chOff x="-87986" y="6287474"/>
            <a:chExt cx="1165253" cy="901143"/>
          </a:xfrm>
        </p:grpSpPr>
        <p:sp>
          <p:nvSpPr>
            <p:cNvPr id="213" name="Круглая лента лицом вниз 212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FF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0" name="Группа 219"/>
            <p:cNvGrpSpPr/>
            <p:nvPr/>
          </p:nvGrpSpPr>
          <p:grpSpPr>
            <a:xfrm>
              <a:off x="12644" y="6619576"/>
              <a:ext cx="978553" cy="569041"/>
              <a:chOff x="131405" y="6649390"/>
              <a:chExt cx="978553" cy="569041"/>
            </a:xfrm>
          </p:grpSpPr>
          <p:sp>
            <p:nvSpPr>
              <p:cNvPr id="222" name="TextBox 221"/>
              <p:cNvSpPr txBox="1"/>
              <p:nvPr/>
            </p:nvSpPr>
            <p:spPr>
              <a:xfrm>
                <a:off x="228337" y="6666855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smtClean="0">
                    <a:latin typeface="Century Gothic" panose="020B0502020202020204" pitchFamily="34" charset="0"/>
                  </a:rPr>
                  <a:t>Центральное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131405" y="6649390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1135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8.</a:t>
              </a:r>
              <a:endParaRPr lang="ru-RU" dirty="0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909714" y="7171366"/>
            <a:ext cx="1165253" cy="900521"/>
            <a:chOff x="-87986" y="6287474"/>
            <a:chExt cx="1165253" cy="900521"/>
          </a:xfrm>
        </p:grpSpPr>
        <p:sp>
          <p:nvSpPr>
            <p:cNvPr id="225" name="Круглая лента лицом вниз 224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6" name="Группа 225"/>
            <p:cNvGrpSpPr/>
            <p:nvPr/>
          </p:nvGrpSpPr>
          <p:grpSpPr>
            <a:xfrm>
              <a:off x="18297" y="6609089"/>
              <a:ext cx="978553" cy="578906"/>
              <a:chOff x="137058" y="6638903"/>
              <a:chExt cx="978553" cy="578906"/>
            </a:xfrm>
          </p:grpSpPr>
          <p:sp>
            <p:nvSpPr>
              <p:cNvPr id="228" name="TextBox 227"/>
              <p:cNvSpPr txBox="1"/>
              <p:nvPr/>
            </p:nvSpPr>
            <p:spPr>
              <a:xfrm>
                <a:off x="227081" y="666623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>
                    <a:latin typeface="Century Gothic" panose="020B0502020202020204" pitchFamily="34" charset="0"/>
                  </a:rPr>
                  <a:t>Юго-Восточное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137058" y="6638903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7985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-74456" y="62874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9.</a:t>
              </a:r>
              <a:endParaRPr lang="ru-RU" dirty="0"/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2272813" y="8130320"/>
            <a:ext cx="1165253" cy="908409"/>
            <a:chOff x="-87986" y="6287474"/>
            <a:chExt cx="1165253" cy="908409"/>
          </a:xfrm>
        </p:grpSpPr>
        <p:sp>
          <p:nvSpPr>
            <p:cNvPr id="241" name="Круглая лента лицом вниз 240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99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2" name="Группа 241"/>
            <p:cNvGrpSpPr/>
            <p:nvPr/>
          </p:nvGrpSpPr>
          <p:grpSpPr>
            <a:xfrm>
              <a:off x="45371" y="6619576"/>
              <a:ext cx="978553" cy="576307"/>
              <a:chOff x="164132" y="6649390"/>
              <a:chExt cx="978553" cy="576307"/>
            </a:xfrm>
          </p:grpSpPr>
          <p:sp>
            <p:nvSpPr>
              <p:cNvPr id="266" name="TextBox 265"/>
              <p:cNvSpPr txBox="1"/>
              <p:nvPr/>
            </p:nvSpPr>
            <p:spPr>
              <a:xfrm>
                <a:off x="214960" y="6674121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>
                    <a:latin typeface="Century Gothic" panose="020B0502020202020204" pitchFamily="34" charset="0"/>
                  </a:rPr>
                  <a:t>Северо-Восточное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164132" y="6649390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7504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65" name="TextBox 264"/>
            <p:cNvSpPr txBox="1"/>
            <p:nvPr/>
          </p:nvSpPr>
          <p:spPr>
            <a:xfrm>
              <a:off x="-74456" y="628747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11.</a:t>
              </a:r>
              <a:endParaRPr lang="ru-RU" dirty="0"/>
            </a:p>
          </p:txBody>
        </p:sp>
      </p:grpSp>
      <p:grpSp>
        <p:nvGrpSpPr>
          <p:cNvPr id="268" name="Группа 267"/>
          <p:cNvGrpSpPr/>
          <p:nvPr/>
        </p:nvGrpSpPr>
        <p:grpSpPr>
          <a:xfrm>
            <a:off x="3620404" y="8092831"/>
            <a:ext cx="1165253" cy="900521"/>
            <a:chOff x="-87986" y="6287474"/>
            <a:chExt cx="1165253" cy="900521"/>
          </a:xfrm>
        </p:grpSpPr>
        <p:sp>
          <p:nvSpPr>
            <p:cNvPr id="271" name="Круглая лента лицом вниз 270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66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2" name="Группа 271"/>
            <p:cNvGrpSpPr/>
            <p:nvPr/>
          </p:nvGrpSpPr>
          <p:grpSpPr>
            <a:xfrm>
              <a:off x="2498" y="6618091"/>
              <a:ext cx="978553" cy="569904"/>
              <a:chOff x="121259" y="6647905"/>
              <a:chExt cx="978553" cy="569904"/>
            </a:xfrm>
          </p:grpSpPr>
          <p:sp>
            <p:nvSpPr>
              <p:cNvPr id="274" name="TextBox 273"/>
              <p:cNvSpPr txBox="1"/>
              <p:nvPr/>
            </p:nvSpPr>
            <p:spPr>
              <a:xfrm>
                <a:off x="227081" y="666623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>
                    <a:latin typeface="Century Gothic" panose="020B0502020202020204" pitchFamily="34" charset="0"/>
                  </a:rPr>
                  <a:t>Южное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121259" y="6647905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6055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73" name="TextBox 272"/>
            <p:cNvSpPr txBox="1"/>
            <p:nvPr/>
          </p:nvSpPr>
          <p:spPr>
            <a:xfrm>
              <a:off x="-74456" y="628747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12.</a:t>
              </a:r>
              <a:endParaRPr lang="ru-RU" dirty="0"/>
            </a:p>
          </p:txBody>
        </p:sp>
      </p:grpSp>
      <p:grpSp>
        <p:nvGrpSpPr>
          <p:cNvPr id="276" name="Группа 275"/>
          <p:cNvGrpSpPr/>
          <p:nvPr/>
        </p:nvGrpSpPr>
        <p:grpSpPr>
          <a:xfrm>
            <a:off x="4922648" y="8106970"/>
            <a:ext cx="1165253" cy="900521"/>
            <a:chOff x="-87986" y="6287474"/>
            <a:chExt cx="1165253" cy="900521"/>
          </a:xfrm>
        </p:grpSpPr>
        <p:sp>
          <p:nvSpPr>
            <p:cNvPr id="277" name="Круглая лента лицом вниз 276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999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8" name="Группа 277"/>
            <p:cNvGrpSpPr/>
            <p:nvPr/>
          </p:nvGrpSpPr>
          <p:grpSpPr>
            <a:xfrm>
              <a:off x="15362" y="6619303"/>
              <a:ext cx="978553" cy="568692"/>
              <a:chOff x="134123" y="6649117"/>
              <a:chExt cx="978553" cy="568692"/>
            </a:xfrm>
          </p:grpSpPr>
          <p:sp>
            <p:nvSpPr>
              <p:cNvPr id="280" name="TextBox 279"/>
              <p:cNvSpPr txBox="1"/>
              <p:nvPr/>
            </p:nvSpPr>
            <p:spPr>
              <a:xfrm>
                <a:off x="227081" y="666623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>
                    <a:latin typeface="Century Gothic" panose="020B0502020202020204" pitchFamily="34" charset="0"/>
                  </a:rPr>
                  <a:t>Северное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34123" y="6649117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5405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79" name="TextBox 278"/>
            <p:cNvSpPr txBox="1"/>
            <p:nvPr/>
          </p:nvSpPr>
          <p:spPr>
            <a:xfrm>
              <a:off x="-74456" y="628747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13.</a:t>
              </a:r>
              <a:endParaRPr lang="ru-RU" dirty="0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941560" y="8139227"/>
            <a:ext cx="1165253" cy="900521"/>
            <a:chOff x="-87986" y="6287474"/>
            <a:chExt cx="1165253" cy="900521"/>
          </a:xfrm>
        </p:grpSpPr>
        <p:sp>
          <p:nvSpPr>
            <p:cNvPr id="283" name="Круглая лента лицом вниз 282"/>
            <p:cNvSpPr/>
            <p:nvPr/>
          </p:nvSpPr>
          <p:spPr>
            <a:xfrm>
              <a:off x="-87986" y="6337443"/>
              <a:ext cx="1165253" cy="664839"/>
            </a:xfrm>
            <a:prstGeom prst="ellipseRibbon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4" name="Группа 283"/>
            <p:cNvGrpSpPr/>
            <p:nvPr/>
          </p:nvGrpSpPr>
          <p:grpSpPr>
            <a:xfrm>
              <a:off x="12107" y="6610397"/>
              <a:ext cx="978553" cy="577598"/>
              <a:chOff x="130868" y="6640211"/>
              <a:chExt cx="978553" cy="577598"/>
            </a:xfrm>
          </p:grpSpPr>
          <p:sp>
            <p:nvSpPr>
              <p:cNvPr id="286" name="TextBox 285"/>
              <p:cNvSpPr txBox="1"/>
              <p:nvPr/>
            </p:nvSpPr>
            <p:spPr>
              <a:xfrm>
                <a:off x="227081" y="6666233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err="1">
                    <a:latin typeface="Century Gothic" panose="020B0502020202020204" pitchFamily="34" charset="0"/>
                  </a:rPr>
                  <a:t>Отрадненское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130868" y="6640211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Century Gothic" panose="020B0502020202020204" pitchFamily="34" charset="0"/>
                  </a:rPr>
                  <a:t>7829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85" name="TextBox 284"/>
            <p:cNvSpPr txBox="1"/>
            <p:nvPr/>
          </p:nvSpPr>
          <p:spPr>
            <a:xfrm>
              <a:off x="-74456" y="628747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10.</a:t>
              </a:r>
              <a:endParaRPr lang="ru-RU" dirty="0"/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3014064" y="6325087"/>
            <a:ext cx="934885" cy="7876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54810"/>
              </a:avLst>
            </a:prstTxWarp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Поволжский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2140" y="2654117"/>
            <a:ext cx="12192002" cy="6883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025" y="0"/>
            <a:ext cx="6883769" cy="770021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8025" y="11711255"/>
            <a:ext cx="6883770" cy="491485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10" y="852065"/>
            <a:ext cx="2037348" cy="162025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0770" y="852065"/>
            <a:ext cx="4544498" cy="162025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" y="2554361"/>
            <a:ext cx="6658079" cy="651523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252" y="9194799"/>
            <a:ext cx="6679016" cy="246295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71472" y="928954"/>
            <a:ext cx="687823" cy="694975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4" t="50984" r="369" b="33070"/>
          <a:stretch/>
        </p:blipFill>
        <p:spPr bwMode="auto">
          <a:xfrm>
            <a:off x="971044" y="967313"/>
            <a:ext cx="428878" cy="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756" y="1623740"/>
            <a:ext cx="116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829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04" y="2071163"/>
            <a:ext cx="2194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ПРОВЕДЕНО МЕРОПРИЯТИЙ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4452" y="528256"/>
            <a:ext cx="233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ЯНВАРЬ-ИЮНЬ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2024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455" t="-13468" r="3447" b="83779"/>
          <a:stretch/>
        </p:blipFill>
        <p:spPr>
          <a:xfrm>
            <a:off x="2303005" y="1295526"/>
            <a:ext cx="4400028" cy="1070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3005" y="951872"/>
            <a:ext cx="440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63 197 </a:t>
            </a:r>
            <a:r>
              <a:rPr lang="ru-RU" dirty="0" smtClean="0">
                <a:latin typeface="Century Gothic" panose="020B0502020202020204" pitchFamily="34" charset="0"/>
              </a:rPr>
              <a:t>УЧАСТНИКОВ </a:t>
            </a:r>
            <a:r>
              <a:rPr lang="ru-RU" dirty="0" smtClean="0">
                <a:latin typeface="Century Gothic" panose="020B0502020202020204" pitchFamily="34" charset="0"/>
              </a:rPr>
              <a:t>МЕРОПРИЯТИЙ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3269428" y="1854736"/>
            <a:ext cx="983380" cy="100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4850005" y="1860070"/>
            <a:ext cx="983380" cy="100459"/>
          </a:xfrm>
          <a:prstGeom prst="rect">
            <a:avLst/>
          </a:prstGeom>
        </p:spPr>
      </p:pic>
      <p:pic>
        <p:nvPicPr>
          <p:cNvPr id="2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6" t="17210" r="-247" b="68990"/>
          <a:stretch/>
        </p:blipFill>
        <p:spPr bwMode="auto">
          <a:xfrm>
            <a:off x="2788427" y="1390047"/>
            <a:ext cx="451275" cy="4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06546" y="2067165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ОБУЧАЮЩИЕСЯ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0809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ПЕДАГОГИ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0926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РОДИТЕЛИ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92547" y="1789292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2 929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07741" y="1787094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45 869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902" y="1787094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14 399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aprilent.com/img/bg-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10" y="1358256"/>
            <a:ext cx="490433" cy="4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31/b6/e5/31b6e5b55e936f810f3df2fe470bf85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24" y="1443056"/>
            <a:ext cx="458717" cy="3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0089" t="-8224" r="3763" b="51778"/>
          <a:stretch/>
        </p:blipFill>
        <p:spPr>
          <a:xfrm rot="5400000">
            <a:off x="1136822" y="10303224"/>
            <a:ext cx="2172832" cy="261533"/>
          </a:xfrm>
          <a:prstGeom prst="rect">
            <a:avLst/>
          </a:prstGeom>
        </p:spPr>
      </p:pic>
      <p:sp>
        <p:nvSpPr>
          <p:cNvPr id="269" name="TextBox 268"/>
          <p:cNvSpPr txBox="1"/>
          <p:nvPr/>
        </p:nvSpPr>
        <p:spPr>
          <a:xfrm>
            <a:off x="-8758" y="11804990"/>
            <a:ext cx="299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ЦПО САМАРСКОЙ ОБЛАСТИ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811348" y="11694500"/>
            <a:ext cx="30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ЦЕНТР ПЛАНИРОВАНИЯ ПРОФЕССИОНАЛЬНОЙ КАРЬЕРЫ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 (846) 334-04-92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-139482" y="8920"/>
            <a:ext cx="7237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ШКОЛЬНЫЕ (внутренние) МЕРОПРИЯТИЯ</a:t>
            </a:r>
            <a:b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АИС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«ПРОФВЫБОР. САМАРСКАЯ ОБЛАСТЬ»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29358" y="2679760"/>
            <a:ext cx="647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КОЛИЧЕСТВО </a:t>
            </a:r>
            <a:r>
              <a:rPr lang="ru-RU" sz="1200" dirty="0" smtClean="0">
                <a:latin typeface="Century Gothic" panose="020B0502020202020204" pitchFamily="34" charset="0"/>
              </a:rPr>
              <a:t>ШКОЛ, ОРГАНИЗОВАВШИХ СОБСТВЕННЫЕ МЕРОПРИЯТИЯ, КОЛИЧЕСТВО ОРГАНИЗОВАННЫХ ШКОЛАМИ МЕРОПРИЯТИЙ, 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ОХВАТ УЧАСТНИКОВ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48417"/>
              </p:ext>
            </p:extLst>
          </p:nvPr>
        </p:nvGraphicFramePr>
        <p:xfrm>
          <a:off x="358347" y="3426788"/>
          <a:ext cx="6114010" cy="49194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26507"/>
                <a:gridCol w="1037968"/>
                <a:gridCol w="1556951"/>
                <a:gridCol w="1492584"/>
              </a:tblGrid>
              <a:tr h="653534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Кол-во школ,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Кол-во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мероприятий, 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Кол-во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участников, чел.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Самарское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2635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Тольяттинское управление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17908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Западное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Кинельское</a:t>
                      </a:r>
                      <a:r>
                        <a:rPr lang="ru-RU" sz="1200" u="none" strike="noStrike" dirty="0">
                          <a:effectLst/>
                        </a:rPr>
                        <a:t>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Отрадненское</a:t>
                      </a:r>
                      <a:r>
                        <a:rPr lang="ru-RU" sz="1200" u="none" strike="noStrike" dirty="0">
                          <a:effectLst/>
                        </a:rPr>
                        <a:t>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Поволжское управление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16851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Северное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Северо-Восточное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Северо-Западное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4850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Центральное управление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11091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Юго-Восточное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1649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Юго-Западное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5285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Южное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3" name="Скругленный прямоугольник 172"/>
          <p:cNvSpPr/>
          <p:nvPr/>
        </p:nvSpPr>
        <p:spPr>
          <a:xfrm>
            <a:off x="146491" y="9244306"/>
            <a:ext cx="6679016" cy="246295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/>
          <p:cNvSpPr txBox="1"/>
          <p:nvPr/>
        </p:nvSpPr>
        <p:spPr>
          <a:xfrm>
            <a:off x="120073" y="9839808"/>
            <a:ext cx="2110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entury Gothic" panose="020B0502020202020204" pitchFamily="34" charset="0"/>
              </a:rPr>
              <a:t>САМЫЕ АКТИВНЫЕ ОРГАНИЗАТОРЫ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79" name="Рисунок 17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0089" t="-8224" r="3763" b="51778"/>
          <a:stretch/>
        </p:blipFill>
        <p:spPr>
          <a:xfrm rot="5400000">
            <a:off x="1136822" y="10353416"/>
            <a:ext cx="2172832" cy="261533"/>
          </a:xfrm>
          <a:prstGeom prst="rect">
            <a:avLst/>
          </a:prstGeom>
        </p:spPr>
      </p:pic>
      <p:pic>
        <p:nvPicPr>
          <p:cNvPr id="182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69628" r="90332" b="17479"/>
          <a:stretch/>
        </p:blipFill>
        <p:spPr bwMode="auto">
          <a:xfrm>
            <a:off x="2388648" y="9370199"/>
            <a:ext cx="399779" cy="3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Прямоугольник 182"/>
          <p:cNvSpPr/>
          <p:nvPr/>
        </p:nvSpPr>
        <p:spPr>
          <a:xfrm>
            <a:off x="2750943" y="9408862"/>
            <a:ext cx="4001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187</a:t>
            </a:r>
            <a:r>
              <a:rPr lang="ru-RU" sz="1200" b="1" dirty="0" smtClean="0">
                <a:latin typeface="Century Gothic" panose="020B0502020202020204" pitchFamily="34" charset="0"/>
              </a:rPr>
              <a:t> – </a:t>
            </a:r>
            <a:r>
              <a:rPr lang="ru-RU" sz="1200" b="1" dirty="0" smtClean="0">
                <a:latin typeface="Century Gothic" panose="020B0502020202020204" pitchFamily="34" charset="0"/>
              </a:rPr>
              <a:t>Центральное управление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51993" y="10710711"/>
            <a:ext cx="19712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Наибольшее количество организованных мероприятий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770183" y="9853908"/>
            <a:ext cx="4019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Century Gothic" panose="020B0502020202020204" pitchFamily="34" charset="0"/>
              </a:rPr>
              <a:t>Поволжское управление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769589" y="10301073"/>
            <a:ext cx="3910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Century Gothic" panose="020B0502020202020204" pitchFamily="34" charset="0"/>
              </a:rPr>
              <a:t>Юго-Западное управление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761479" y="10753250"/>
            <a:ext cx="40730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Тольяттинское управление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2768331" y="11211013"/>
            <a:ext cx="3945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Северо-Западное управление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2410212" y="9824503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Овал 256"/>
          <p:cNvSpPr/>
          <p:nvPr/>
        </p:nvSpPr>
        <p:spPr>
          <a:xfrm>
            <a:off x="2417506" y="10273710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Овал 257"/>
          <p:cNvSpPr/>
          <p:nvPr/>
        </p:nvSpPr>
        <p:spPr>
          <a:xfrm>
            <a:off x="2410212" y="10722917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2417913" y="11172124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TextBox 184"/>
          <p:cNvSpPr txBox="1"/>
          <p:nvPr/>
        </p:nvSpPr>
        <p:spPr>
          <a:xfrm>
            <a:off x="2323482" y="9819907"/>
            <a:ext cx="593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161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312609" y="10259156"/>
            <a:ext cx="590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146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371968" y="10707083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88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388648" y="11164846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77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</TotalTime>
  <Words>372</Words>
  <Application>Microsoft Office PowerPoint</Application>
  <PresentationFormat>Широкоэкранный</PresentationFormat>
  <Paragraphs>162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Calibri</vt:lpstr>
      <vt:lpstr>Century Gothic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Николаевна Четверикова</cp:lastModifiedBy>
  <cp:revision>65</cp:revision>
  <dcterms:created xsi:type="dcterms:W3CDTF">2021-03-30T11:11:21Z</dcterms:created>
  <dcterms:modified xsi:type="dcterms:W3CDTF">2024-07-01T10:48:23Z</dcterms:modified>
</cp:coreProperties>
</file>