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495" r:id="rId2"/>
    <p:sldId id="496" r:id="rId3"/>
    <p:sldId id="497" r:id="rId4"/>
    <p:sldId id="498" r:id="rId5"/>
    <p:sldId id="422" r:id="rId6"/>
    <p:sldId id="499" r:id="rId7"/>
    <p:sldId id="500" r:id="rId8"/>
    <p:sldId id="501" r:id="rId9"/>
    <p:sldId id="459" r:id="rId10"/>
    <p:sldId id="489" r:id="rId11"/>
    <p:sldId id="462" r:id="rId12"/>
    <p:sldId id="466" r:id="rId13"/>
    <p:sldId id="470" r:id="rId14"/>
    <p:sldId id="473" r:id="rId15"/>
    <p:sldId id="476" r:id="rId16"/>
    <p:sldId id="478" r:id="rId17"/>
    <p:sldId id="477" r:id="rId18"/>
    <p:sldId id="479" r:id="rId19"/>
    <p:sldId id="485" r:id="rId20"/>
    <p:sldId id="502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3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AF7E1D"/>
    <a:srgbClr val="604900"/>
    <a:srgbClr val="D3E888"/>
    <a:srgbClr val="DFA93D"/>
    <a:srgbClr val="B886EA"/>
    <a:srgbClr val="F03CDB"/>
    <a:srgbClr val="F795EB"/>
    <a:srgbClr val="990099"/>
    <a:srgbClr val="93A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 autoAdjust="0"/>
  </p:normalViewPr>
  <p:slideViewPr>
    <p:cSldViewPr snapToGrid="0">
      <p:cViewPr>
        <p:scale>
          <a:sx n="99" d="100"/>
          <a:sy n="99" d="100"/>
        </p:scale>
        <p:origin x="-162" y="-30"/>
      </p:cViewPr>
      <p:guideLst>
        <p:guide orient="horz" pos="2183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2315819092295987E-2"/>
          <c:y val="0.15667836007700756"/>
          <c:w val="0.67147381363768921"/>
          <c:h val="0.679011654099682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1E-4509-BBC7-F64E49D63BC2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1E-4509-BBC7-F64E49D63BC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1E-4509-BBC7-F64E49D63BC2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1E-4509-BBC7-F64E49D63BC2}"/>
              </c:ext>
            </c:extLst>
          </c:dPt>
          <c:dLbls>
            <c:dLbl>
              <c:idx val="1"/>
              <c:layout>
                <c:manualLayout>
                  <c:x val="0.17644565776096394"/>
                  <c:y val="-0.1122400649689382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11E-4509-BBC7-F64E49D63BC2}"/>
                </c:ext>
              </c:extLst>
            </c:dLbl>
            <c:dLbl>
              <c:idx val="2"/>
              <c:layout>
                <c:manualLayout>
                  <c:x val="7.2069394556237995E-2"/>
                  <c:y val="9.30809913166424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11E-4509-BBC7-F64E49D63BC2}"/>
                </c:ext>
              </c:extLst>
            </c:dLbl>
            <c:dLbl>
              <c:idx val="3"/>
              <c:layout>
                <c:manualLayout>
                  <c:x val="7.2360150595214542E-2"/>
                  <c:y val="-1.05874271384935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11E-4509-BBC7-F64E49D63B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8 класс</c:v>
                </c:pt>
                <c:pt idx="1">
                  <c:v>9 класс</c:v>
                </c:pt>
                <c:pt idx="2">
                  <c:v>10 класс</c:v>
                </c:pt>
                <c:pt idx="3">
                  <c:v>11-12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37.4</c:v>
                </c:pt>
                <c:pt idx="1">
                  <c:v>56.5</c:v>
                </c:pt>
                <c:pt idx="2">
                  <c:v>3.4</c:v>
                </c:pt>
                <c:pt idx="3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11E-4509-BBC7-F64E49D63BC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89495863356966"/>
          <c:y val="0.23704859629155403"/>
          <c:w val="0.2910503122256759"/>
          <c:h val="0.5258556812253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70376202974648E-2"/>
          <c:y val="0.11144594873308968"/>
          <c:w val="0.57597154733602818"/>
          <c:h val="0.7118490903949190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769-4342-84EA-C7DE84D78E3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69-4342-84EA-C7DE84D78E32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769-4342-84EA-C7DE84D78E32}"/>
              </c:ext>
            </c:extLst>
          </c:dPt>
          <c:dPt>
            <c:idx val="3"/>
            <c:bubble3D val="0"/>
            <c:spPr>
              <a:solidFill>
                <a:srgbClr val="808080">
                  <a:lumMod val="60000"/>
                  <a:lumOff val="40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769-4342-84EA-C7DE84D78E32}"/>
              </c:ext>
            </c:extLst>
          </c:dPt>
          <c:dPt>
            <c:idx val="4"/>
            <c:bubble3D val="0"/>
            <c:spPr>
              <a:solidFill>
                <a:srgbClr val="808080">
                  <a:lumMod val="75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769-4342-84EA-C7DE84D78E32}"/>
              </c:ext>
            </c:extLst>
          </c:dPt>
          <c:dLbls>
            <c:dLbl>
              <c:idx val="0"/>
              <c:layout>
                <c:manualLayout>
                  <c:x val="-2.3736031791246257E-2"/>
                  <c:y val="8.0778530102192103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769-4342-84EA-C7DE84D78E32}"/>
                </c:ext>
              </c:extLst>
            </c:dLbl>
            <c:dLbl>
              <c:idx val="1"/>
              <c:layout>
                <c:manualLayout>
                  <c:x val="-6.1369796890625855E-2"/>
                  <c:y val="9.4484662185525828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769-4342-84EA-C7DE84D78E32}"/>
                </c:ext>
              </c:extLst>
            </c:dLbl>
            <c:dLbl>
              <c:idx val="2"/>
              <c:layout>
                <c:manualLayout>
                  <c:x val="-4.7560296136962485E-2"/>
                  <c:y val="-0.29360309071201673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769-4342-84EA-C7DE84D78E32}"/>
                </c:ext>
              </c:extLst>
            </c:dLbl>
            <c:dLbl>
              <c:idx val="3"/>
              <c:layout>
                <c:manualLayout>
                  <c:x val="8.3106464251191933E-2"/>
                  <c:y val="0.117975434238427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769-4342-84EA-C7DE84D78E32}"/>
                </c:ext>
              </c:extLst>
            </c:dLbl>
            <c:dLbl>
              <c:idx val="4"/>
              <c:layout>
                <c:manualLayout>
                  <c:x val="4.068657825236853E-2"/>
                  <c:y val="9.08816283022093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69-4342-84EA-C7DE84D78E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знает учебное заведение</c:v>
                </c:pt>
                <c:pt idx="1">
                  <c:v>знает специальность</c:v>
                </c:pt>
                <c:pt idx="2">
                  <c:v>знает и учебное заведение, и специальность</c:v>
                </c:pt>
                <c:pt idx="3">
                  <c:v>не знает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11.2</c:v>
                </c:pt>
                <c:pt idx="2">
                  <c:v>68.2</c:v>
                </c:pt>
                <c:pt idx="3">
                  <c:v>14.6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769-4342-84EA-C7DE84D78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111937317164319"/>
          <c:y val="0.24680089988751441"/>
          <c:w val="0.29888065702518135"/>
          <c:h val="0.69272040808065738"/>
        </c:manualLayout>
      </c:layout>
      <c:overlay val="0"/>
      <c:spPr>
        <a:ln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852774736347821"/>
          <c:y val="2.1674035637814868E-2"/>
          <c:w val="0.60056530066500613"/>
          <c:h val="0.9559904184019334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знает и специальность, и учебное заведение</c:v>
                </c:pt>
              </c:strCache>
            </c:strRef>
          </c:tx>
          <c:spPr>
            <a:solidFill>
              <a:srgbClr val="00B050"/>
            </a:solidFill>
            <a:ln w="25394">
              <a:noFill/>
            </a:ln>
          </c:spPr>
          <c:invertIfNegative val="0"/>
          <c:dLbls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Поволжское </c:v>
                </c:pt>
                <c:pt idx="1">
                  <c:v>Самарское </c:v>
                </c:pt>
                <c:pt idx="2">
                  <c:v>Отрадненское </c:v>
                </c:pt>
                <c:pt idx="3">
                  <c:v>Северо-Восточное </c:v>
                </c:pt>
                <c:pt idx="4">
                  <c:v>Тольяттинское </c:v>
                </c:pt>
                <c:pt idx="5">
                  <c:v>Южное </c:v>
                </c:pt>
                <c:pt idx="6">
                  <c:v>Юго-Западное </c:v>
                </c:pt>
                <c:pt idx="7">
                  <c:v>Центральное </c:v>
                </c:pt>
                <c:pt idx="8">
                  <c:v>Северное </c:v>
                </c:pt>
                <c:pt idx="9">
                  <c:v>Северо-Западное</c:v>
                </c:pt>
                <c:pt idx="10">
                  <c:v>Кинельское </c:v>
                </c:pt>
                <c:pt idx="11">
                  <c:v>Юго-Восточное </c:v>
                </c:pt>
                <c:pt idx="12">
                  <c:v>Западное 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57.2</c:v>
                </c:pt>
                <c:pt idx="1">
                  <c:v>57.2</c:v>
                </c:pt>
                <c:pt idx="2">
                  <c:v>61.2</c:v>
                </c:pt>
                <c:pt idx="3">
                  <c:v>72.400000000000006</c:v>
                </c:pt>
                <c:pt idx="4">
                  <c:v>73.8</c:v>
                </c:pt>
                <c:pt idx="5">
                  <c:v>80</c:v>
                </c:pt>
                <c:pt idx="6">
                  <c:v>81.599999999999994</c:v>
                </c:pt>
                <c:pt idx="7">
                  <c:v>82.2</c:v>
                </c:pt>
                <c:pt idx="8">
                  <c:v>87.4</c:v>
                </c:pt>
                <c:pt idx="9">
                  <c:v>89.7</c:v>
                </c:pt>
                <c:pt idx="10">
                  <c:v>90</c:v>
                </c:pt>
                <c:pt idx="11">
                  <c:v>90.7</c:v>
                </c:pt>
                <c:pt idx="12">
                  <c:v>97.6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84-4984-A1C0-8C6A06750C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знает специальность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9289656100679723E-3"/>
                  <c:y val="-7.4570117987588001E-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7FA-4886-A6B5-806DBB746FC0}"/>
                </c:ext>
              </c:extLst>
            </c:dLbl>
            <c:dLbl>
              <c:idx val="3"/>
              <c:layout>
                <c:manualLayout>
                  <c:x val="-3.1740022881755164E-3"/>
                  <c:y val="-2.38947175838945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7FA-4886-A6B5-806DBB746FC0}"/>
                </c:ext>
              </c:extLst>
            </c:dLbl>
            <c:dLbl>
              <c:idx val="6"/>
              <c:layout>
                <c:manualLayout>
                  <c:x val="-2.2890167575206947E-3"/>
                  <c:y val="-2.91330406129140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7FA-4886-A6B5-806DBB746FC0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06-48CD-B74D-3B7F3139618A}"/>
                </c:ext>
              </c:extLst>
            </c:dLbl>
            <c:dLbl>
              <c:idx val="12"/>
              <c:layout>
                <c:manualLayout>
                  <c:x val="7.5097583955851671E-3"/>
                  <c:y val="-1.942257217847769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7FA-4886-A6B5-806DBB746FC0}"/>
                </c:ext>
              </c:extLst>
            </c:dLbl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Поволжское </c:v>
                </c:pt>
                <c:pt idx="1">
                  <c:v>Самарское </c:v>
                </c:pt>
                <c:pt idx="2">
                  <c:v>Отрадненское </c:v>
                </c:pt>
                <c:pt idx="3">
                  <c:v>Северо-Восточное </c:v>
                </c:pt>
                <c:pt idx="4">
                  <c:v>Тольяттинское </c:v>
                </c:pt>
                <c:pt idx="5">
                  <c:v>Южное </c:v>
                </c:pt>
                <c:pt idx="6">
                  <c:v>Юго-Западное </c:v>
                </c:pt>
                <c:pt idx="7">
                  <c:v>Центральное </c:v>
                </c:pt>
                <c:pt idx="8">
                  <c:v>Северное </c:v>
                </c:pt>
                <c:pt idx="9">
                  <c:v>Северо-Западное</c:v>
                </c:pt>
                <c:pt idx="10">
                  <c:v>Кинельское </c:v>
                </c:pt>
                <c:pt idx="11">
                  <c:v>Юго-Восточное </c:v>
                </c:pt>
                <c:pt idx="12">
                  <c:v>Западное 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19.3</c:v>
                </c:pt>
                <c:pt idx="1">
                  <c:v>15</c:v>
                </c:pt>
                <c:pt idx="2">
                  <c:v>3.1</c:v>
                </c:pt>
                <c:pt idx="3">
                  <c:v>13.3</c:v>
                </c:pt>
                <c:pt idx="4">
                  <c:v>6.9</c:v>
                </c:pt>
                <c:pt idx="5">
                  <c:v>2.9</c:v>
                </c:pt>
                <c:pt idx="6">
                  <c:v>5.3</c:v>
                </c:pt>
                <c:pt idx="7">
                  <c:v>8</c:v>
                </c:pt>
                <c:pt idx="8">
                  <c:v>5.7</c:v>
                </c:pt>
                <c:pt idx="9">
                  <c:v>4.4000000000000004</c:v>
                </c:pt>
                <c:pt idx="10">
                  <c:v>5</c:v>
                </c:pt>
                <c:pt idx="11">
                  <c:v>0</c:v>
                </c:pt>
                <c:pt idx="12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84-4984-A1C0-8C6A06750C4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знает учебное заведение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ln w="25394">
              <a:noFill/>
            </a:ln>
          </c:spPr>
          <c:invertIfNegative val="0"/>
          <c:dLbls>
            <c:dLbl>
              <c:idx val="0"/>
              <c:layout>
                <c:manualLayout>
                  <c:x val="7.5096901612218131E-3"/>
                  <c:y val="7.6089551411412002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7FA-4886-A6B5-806DBB746FC0}"/>
                </c:ext>
              </c:extLst>
            </c:dLbl>
            <c:dLbl>
              <c:idx val="1"/>
              <c:layout>
                <c:manualLayout>
                  <c:x val="-7.328891580860085E-4"/>
                  <c:y val="-3.263914440601466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7FA-4886-A6B5-806DBB746FC0}"/>
                </c:ext>
              </c:extLst>
            </c:dLbl>
            <c:dLbl>
              <c:idx val="2"/>
              <c:layout>
                <c:manualLayout>
                  <c:x val="3.6644457904300425E-4"/>
                  <c:y val="1.951560092632334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7FA-4886-A6B5-806DBB746FC0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FA-4886-A6B5-806DBB746FC0}"/>
                </c:ext>
              </c:extLst>
            </c:dLbl>
            <c:dLbl>
              <c:idx val="4"/>
              <c:layout>
                <c:manualLayout>
                  <c:x val="0"/>
                  <c:y val="2.731317111808001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7FA-4886-A6B5-806DBB746FC0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06-48CD-B74D-3B7F3139618A}"/>
                </c:ext>
              </c:extLst>
            </c:dLbl>
            <c:dLbl>
              <c:idx val="6"/>
              <c:layout>
                <c:manualLayout>
                  <c:x val="2.5032300537406044E-3"/>
                  <c:y val="-7.417390083680624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7FA-4886-A6B5-806DBB746FC0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06-48CD-B74D-3B7F3139618A}"/>
                </c:ext>
              </c:extLst>
            </c:dLbl>
            <c:dLbl>
              <c:idx val="8"/>
              <c:layout>
                <c:manualLayout>
                  <c:x val="3.7547950736927117E-3"/>
                  <c:y val="-2.595236343120623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7FA-4886-A6B5-806DBB746FC0}"/>
                </c:ext>
              </c:extLst>
            </c:dLbl>
            <c:dLbl>
              <c:idx val="9"/>
              <c:layout>
                <c:manualLayout>
                  <c:x val="3.7548450806109065E-3"/>
                  <c:y val="-1.655461861788828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7FA-4886-A6B5-806DBB746FC0}"/>
                </c:ext>
              </c:extLst>
            </c:dLbl>
            <c:dLbl>
              <c:idx val="10"/>
              <c:layout>
                <c:manualLayout>
                  <c:x val="1.2516150268703022E-3"/>
                  <c:y val="-4.6630556169020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7FA-4886-A6B5-806DBB746FC0}"/>
                </c:ext>
              </c:extLst>
            </c:dLbl>
            <c:dLbl>
              <c:idx val="11"/>
              <c:layout>
                <c:manualLayout>
                  <c:x val="2.136752136752137E-3"/>
                  <c:y val="2.882233178796575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7FA-4886-A6B5-806DBB746FC0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06-48CD-B74D-3B7F3139618A}"/>
                </c:ext>
              </c:extLst>
            </c:dLbl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Поволжское </c:v>
                </c:pt>
                <c:pt idx="1">
                  <c:v>Самарское </c:v>
                </c:pt>
                <c:pt idx="2">
                  <c:v>Отрадненское </c:v>
                </c:pt>
                <c:pt idx="3">
                  <c:v>Северо-Восточное </c:v>
                </c:pt>
                <c:pt idx="4">
                  <c:v>Тольяттинское </c:v>
                </c:pt>
                <c:pt idx="5">
                  <c:v>Южное </c:v>
                </c:pt>
                <c:pt idx="6">
                  <c:v>Юго-Западное </c:v>
                </c:pt>
                <c:pt idx="7">
                  <c:v>Центральное </c:v>
                </c:pt>
                <c:pt idx="8">
                  <c:v>Северное </c:v>
                </c:pt>
                <c:pt idx="9">
                  <c:v>Северо-Западное</c:v>
                </c:pt>
                <c:pt idx="10">
                  <c:v>Кинельское </c:v>
                </c:pt>
                <c:pt idx="11">
                  <c:v>Юго-Восточное </c:v>
                </c:pt>
                <c:pt idx="12">
                  <c:v>Западное 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11.2</c:v>
                </c:pt>
                <c:pt idx="1">
                  <c:v>6.4</c:v>
                </c:pt>
                <c:pt idx="2">
                  <c:v>22.4</c:v>
                </c:pt>
                <c:pt idx="3">
                  <c:v>0</c:v>
                </c:pt>
                <c:pt idx="4">
                  <c:v>6.9</c:v>
                </c:pt>
                <c:pt idx="5">
                  <c:v>0</c:v>
                </c:pt>
                <c:pt idx="6">
                  <c:v>2.6</c:v>
                </c:pt>
                <c:pt idx="7">
                  <c:v>0</c:v>
                </c:pt>
                <c:pt idx="8">
                  <c:v>3.4</c:v>
                </c:pt>
                <c:pt idx="9">
                  <c:v>1.5</c:v>
                </c:pt>
                <c:pt idx="10">
                  <c:v>1</c:v>
                </c:pt>
                <c:pt idx="11">
                  <c:v>4.7</c:v>
                </c:pt>
                <c:pt idx="12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84-4984-A1C0-8C6A06750C4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знает</c:v>
                </c:pt>
              </c:strCache>
            </c:strRef>
          </c:tx>
          <c:spPr>
            <a:solidFill>
              <a:srgbClr val="FFFFFF">
                <a:lumMod val="50000"/>
              </a:srgbClr>
            </a:solidFill>
          </c:spPr>
          <c:invertIfNegative val="0"/>
          <c:dLbls>
            <c:dLbl>
              <c:idx val="8"/>
              <c:layout>
                <c:manualLayout>
                  <c:x val="1.2515593985645958E-3"/>
                  <c:y val="3.724672106935020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7FA-4886-A6B5-806DBB746FC0}"/>
                </c:ext>
              </c:extLst>
            </c:dLbl>
            <c:dLbl>
              <c:idx val="9"/>
              <c:layout>
                <c:manualLayout>
                  <c:x val="-1.2516150268703022E-3"/>
                  <c:y val="-1.655238331966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7FA-4886-A6B5-806DBB746FC0}"/>
                </c:ext>
              </c:extLst>
            </c:dLbl>
            <c:dLbl>
              <c:idx val="10"/>
              <c:layout>
                <c:manualLayout>
                  <c:x val="2.4355530188874021E-3"/>
                  <c:y val="2.75418383651501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97FA-4886-A6B5-806DBB746FC0}"/>
                </c:ext>
              </c:extLst>
            </c:dLbl>
            <c:dLbl>
              <c:idx val="11"/>
              <c:layout>
                <c:manualLayout>
                  <c:x val="1.3192497465366519E-3"/>
                  <c:y val="-1.9086411718033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7FA-4886-A6B5-806DBB746FC0}"/>
                </c:ext>
              </c:extLst>
            </c:dLbl>
            <c:dLbl>
              <c:idx val="12"/>
              <c:layout>
                <c:manualLayout>
                  <c:x val="2.5032300537406044E-3"/>
                  <c:y val="-1.0660137211545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97FA-4886-A6B5-806DBB746F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Поволжское </c:v>
                </c:pt>
                <c:pt idx="1">
                  <c:v>Самарское </c:v>
                </c:pt>
                <c:pt idx="2">
                  <c:v>Отрадненское </c:v>
                </c:pt>
                <c:pt idx="3">
                  <c:v>Северо-Восточное </c:v>
                </c:pt>
                <c:pt idx="4">
                  <c:v>Тольяттинское </c:v>
                </c:pt>
                <c:pt idx="5">
                  <c:v>Южное </c:v>
                </c:pt>
                <c:pt idx="6">
                  <c:v>Юго-Западное </c:v>
                </c:pt>
                <c:pt idx="7">
                  <c:v>Центральное </c:v>
                </c:pt>
                <c:pt idx="8">
                  <c:v>Северное </c:v>
                </c:pt>
                <c:pt idx="9">
                  <c:v>Северо-Западное</c:v>
                </c:pt>
                <c:pt idx="10">
                  <c:v>Кинельское </c:v>
                </c:pt>
                <c:pt idx="11">
                  <c:v>Юго-Восточное </c:v>
                </c:pt>
                <c:pt idx="12">
                  <c:v>Западное </c:v>
                </c:pt>
              </c:strCache>
            </c:strRef>
          </c:cat>
          <c:val>
            <c:numRef>
              <c:f>Лист1!$E$2:$E$14</c:f>
              <c:numCache>
                <c:formatCode>General</c:formatCode>
                <c:ptCount val="13"/>
                <c:pt idx="0">
                  <c:v>12.3</c:v>
                </c:pt>
                <c:pt idx="1">
                  <c:v>21.4</c:v>
                </c:pt>
                <c:pt idx="2">
                  <c:v>13.3</c:v>
                </c:pt>
                <c:pt idx="3">
                  <c:v>14.3</c:v>
                </c:pt>
                <c:pt idx="4">
                  <c:v>12.4</c:v>
                </c:pt>
                <c:pt idx="5">
                  <c:v>17.100000000000001</c:v>
                </c:pt>
                <c:pt idx="6">
                  <c:v>10.5</c:v>
                </c:pt>
                <c:pt idx="7">
                  <c:v>9.8000000000000007</c:v>
                </c:pt>
                <c:pt idx="8">
                  <c:v>3.5</c:v>
                </c:pt>
                <c:pt idx="9">
                  <c:v>4.4000000000000004</c:v>
                </c:pt>
                <c:pt idx="10">
                  <c:v>4</c:v>
                </c:pt>
                <c:pt idx="11">
                  <c:v>4.5999999999999996</c:v>
                </c:pt>
                <c:pt idx="12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97FA-4886-A6B5-806DBB746FC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Лист1!$A$2:$A$14</c:f>
              <c:strCache>
                <c:ptCount val="13"/>
                <c:pt idx="0">
                  <c:v>Поволжское </c:v>
                </c:pt>
                <c:pt idx="1">
                  <c:v>Самарское </c:v>
                </c:pt>
                <c:pt idx="2">
                  <c:v>Отрадненское </c:v>
                </c:pt>
                <c:pt idx="3">
                  <c:v>Северо-Восточное </c:v>
                </c:pt>
                <c:pt idx="4">
                  <c:v>Тольяттинское </c:v>
                </c:pt>
                <c:pt idx="5">
                  <c:v>Южное </c:v>
                </c:pt>
                <c:pt idx="6">
                  <c:v>Юго-Западное </c:v>
                </c:pt>
                <c:pt idx="7">
                  <c:v>Центральное </c:v>
                </c:pt>
                <c:pt idx="8">
                  <c:v>Северное </c:v>
                </c:pt>
                <c:pt idx="9">
                  <c:v>Северо-Западное</c:v>
                </c:pt>
                <c:pt idx="10">
                  <c:v>Кинельское </c:v>
                </c:pt>
                <c:pt idx="11">
                  <c:v>Юго-Восточное </c:v>
                </c:pt>
                <c:pt idx="12">
                  <c:v>Западное </c:v>
                </c:pt>
              </c:strCache>
            </c:strRef>
          </c:cat>
          <c:val>
            <c:numRef>
              <c:f>Лист1!$F$2:$F$14</c:f>
              <c:numCache>
                <c:formatCode>General</c:formatCode>
                <c:ptCount val="1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06-48CD-B74D-3B7F313961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94155904"/>
        <c:axId val="94157440"/>
      </c:barChart>
      <c:catAx>
        <c:axId val="94155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Tahoma" panose="020B0604030504040204" pitchFamily="34" charset="0"/>
                <a:cs typeface="Times New Roman" panose="02020603050405020304" pitchFamily="18" charset="0"/>
              </a:defRPr>
            </a:pPr>
            <a:endParaRPr lang="ru-RU"/>
          </a:p>
        </c:txPr>
        <c:crossAx val="94157440"/>
        <c:crosses val="autoZero"/>
        <c:auto val="1"/>
        <c:lblAlgn val="ctr"/>
        <c:lblOffset val="100"/>
        <c:noMultiLvlLbl val="0"/>
      </c:catAx>
      <c:valAx>
        <c:axId val="9415744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4155904"/>
        <c:crosses val="autoZero"/>
        <c:crossBetween val="between"/>
      </c:valAx>
      <c:spPr>
        <a:noFill/>
        <a:ln w="25394">
          <a:noFill/>
        </a:ln>
      </c:spPr>
    </c:plotArea>
    <c:legend>
      <c:legendPos val="l"/>
      <c:legendEntry>
        <c:idx val="4"/>
        <c:delete val="1"/>
      </c:legendEntry>
      <c:layout>
        <c:manualLayout>
          <c:xMode val="edge"/>
          <c:yMode val="edge"/>
          <c:x val="7.4420218156716674E-3"/>
          <c:y val="9.85751920524474E-2"/>
          <c:w val="0.15157044728211405"/>
          <c:h val="0.70707476973816519"/>
        </c:manualLayout>
      </c:layout>
      <c:overlay val="0"/>
      <c:spPr>
        <a:noFill/>
        <a:ln w="9525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Tahoma" panose="020B0604030504040204" pitchFamily="34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072345793726378E-2"/>
          <c:y val="8.9009389290256244E-2"/>
          <c:w val="0.60509402187961314"/>
          <c:h val="0.7965424682739399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47-4B2C-A102-8BFE490B1E5E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47-4B2C-A102-8BFE490B1E5E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D47-4B2C-A102-8BFE490B1E5E}"/>
              </c:ext>
            </c:extLst>
          </c:dPt>
          <c:dLbls>
            <c:dLbl>
              <c:idx val="0"/>
              <c:layout>
                <c:manualLayout>
                  <c:x val="-6.3066880857877525E-2"/>
                  <c:y val="-0.27110481427266736"/>
                </c:manualLayout>
              </c:layout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+mn-lt"/>
                      <a:ea typeface="Calibri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D47-4B2C-A102-8BFE490B1E5E}"/>
                </c:ext>
              </c:extLst>
            </c:dLbl>
            <c:dLbl>
              <c:idx val="1"/>
              <c:layout>
                <c:manualLayout>
                  <c:x val="5.6782951230932466E-2"/>
                  <c:y val="-5.3636727612438274E-3"/>
                </c:manualLayout>
              </c:layout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+mn-lt"/>
                      <a:ea typeface="Calibri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D47-4B2C-A102-8BFE490B1E5E}"/>
                </c:ext>
              </c:extLst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+mn-lt"/>
                      <a:ea typeface="Calibri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D47-4B2C-A102-8BFE490B1E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+mn-lt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 учащиеся с ОВЗ</c:v>
                </c:pt>
                <c:pt idx="1">
                  <c:v>учащиеся, имеющие инвалидность</c:v>
                </c:pt>
                <c:pt idx="2">
                  <c:v>учащиеся, имеющие ОВЗ и инвалидность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75</c:v>
                </c:pt>
                <c:pt idx="1">
                  <c:v>8</c:v>
                </c:pt>
                <c:pt idx="2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D47-4B2C-A102-8BFE490B1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197085469595104"/>
          <c:y val="0.10204751386409887"/>
          <c:w val="0.34326914551267673"/>
          <c:h val="0.86141311658911091"/>
        </c:manualLayout>
      </c:layout>
      <c:overlay val="0"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+mn-lt"/>
              <a:ea typeface="Calibri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527178960690416E-2"/>
          <c:y val="0.18340355211575862"/>
          <c:w val="0.60836039346836557"/>
          <c:h val="0.6315870475170299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1E-4509-BBC7-F64E49D63BC2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1E-4509-BBC7-F64E49D63BC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1E-4509-BBC7-F64E49D63BC2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1E-4509-BBC7-F64E49D63BC2}"/>
              </c:ext>
            </c:extLst>
          </c:dPt>
          <c:dLbls>
            <c:dLbl>
              <c:idx val="0"/>
              <c:layout>
                <c:manualLayout>
                  <c:x val="-0.15012536428093007"/>
                  <c:y val="-0.1528488224340100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11E-4509-BBC7-F64E49D63BC2}"/>
                </c:ext>
              </c:extLst>
            </c:dLbl>
            <c:dLbl>
              <c:idx val="1"/>
              <c:layout>
                <c:manualLayout>
                  <c:x val="9.9622168818409781E-2"/>
                  <c:y val="2.99725861919622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11E-4509-BBC7-F64E49D63BC2}"/>
                </c:ext>
              </c:extLst>
            </c:dLbl>
            <c:dLbl>
              <c:idx val="2"/>
              <c:layout>
                <c:manualLayout>
                  <c:x val="6.6508712040340603E-2"/>
                  <c:y val="7.2131688244733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11E-4509-BBC7-F64E49D63BC2}"/>
                </c:ext>
              </c:extLst>
            </c:dLbl>
            <c:dLbl>
              <c:idx val="3"/>
              <c:layout>
                <c:manualLayout>
                  <c:x val="-4.5103907578559164E-2"/>
                  <c:y val="4.58788509334720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11E-4509-BBC7-F64E49D63BC2}"/>
                </c:ext>
              </c:extLst>
            </c:dLbl>
            <c:dLbl>
              <c:idx val="4"/>
              <c:layout>
                <c:manualLayout>
                  <c:x val="-4.8342645411132923E-2"/>
                  <c:y val="8.032435641019838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D3E-4F10-9864-E7EBC9AAD821}"/>
                </c:ext>
              </c:extLst>
            </c:dLbl>
            <c:dLbl>
              <c:idx val="5"/>
              <c:layout>
                <c:manualLayout>
                  <c:x val="-2.8665887170348722E-2"/>
                  <c:y val="-1.05815894390118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D3E-4F10-9864-E7EBC9AAD821}"/>
                </c:ext>
              </c:extLst>
            </c:dLbl>
            <c:dLbl>
              <c:idx val="6"/>
              <c:layout>
                <c:manualLayout>
                  <c:x val="1.9280587073258523E-3"/>
                  <c:y val="-3.76809151358087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D3E-4F10-9864-E7EBC9AAD821}"/>
                </c:ext>
              </c:extLst>
            </c:dLbl>
            <c:dLbl>
              <c:idx val="7"/>
              <c:layout>
                <c:manualLayout>
                  <c:x val="5.4599298042241298E-2"/>
                  <c:y val="-5.20673549327962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D3E-4F10-9864-E7EBC9AAD821}"/>
                </c:ext>
              </c:extLst>
            </c:dLbl>
            <c:dLbl>
              <c:idx val="8"/>
              <c:layout>
                <c:manualLayout>
                  <c:x val="0.16643992997041265"/>
                  <c:y val="-5.326690966865423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0,</a:t>
                    </a:r>
                    <a:r>
                      <a:rPr lang="en-US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0,4</a:t>
                    </a:r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D3E-4F10-9864-E7EBC9AAD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задержка психического развития</c:v>
                </c:pt>
                <c:pt idx="1">
                  <c:v>умственная отсталость</c:v>
                </c:pt>
                <c:pt idx="2">
                  <c:v>соматические заболевания</c:v>
                </c:pt>
                <c:pt idx="3">
                  <c:v>нарушение зрения</c:v>
                </c:pt>
                <c:pt idx="4">
                  <c:v>наружение ОДА</c:v>
                </c:pt>
                <c:pt idx="5">
                  <c:v>нарушение слуха</c:v>
                </c:pt>
                <c:pt idx="6">
                  <c:v>сложные дефекты</c:v>
                </c:pt>
                <c:pt idx="7">
                  <c:v>тяжелые нарушения речи</c:v>
                </c:pt>
                <c:pt idx="8">
                  <c:v>расстройства аутистического спектра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68.5</c:v>
                </c:pt>
                <c:pt idx="1">
                  <c:v>15.1</c:v>
                </c:pt>
                <c:pt idx="2">
                  <c:v>5.0999999999999996</c:v>
                </c:pt>
                <c:pt idx="3">
                  <c:v>2.6</c:v>
                </c:pt>
                <c:pt idx="4">
                  <c:v>2.6</c:v>
                </c:pt>
                <c:pt idx="5">
                  <c:v>2.1</c:v>
                </c:pt>
                <c:pt idx="6">
                  <c:v>0.7</c:v>
                </c:pt>
                <c:pt idx="7">
                  <c:v>0.4</c:v>
                </c:pt>
                <c:pt idx="8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11E-4509-BBC7-F64E49D63BC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737738027062451"/>
          <c:y val="0"/>
          <c:w val="0.3505940126769635"/>
          <c:h val="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70376202974648E-2"/>
          <c:y val="0.15773801002147603"/>
          <c:w val="0.61829146874761143"/>
          <c:h val="0.6655570961847336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769-4342-84EA-C7DE84D78E3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69-4342-84EA-C7DE84D78E32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769-4342-84EA-C7DE84D78E32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769-4342-84EA-C7DE84D78E32}"/>
              </c:ext>
            </c:extLst>
          </c:dPt>
          <c:dPt>
            <c:idx val="4"/>
            <c:bubble3D val="0"/>
            <c:spPr>
              <a:solidFill>
                <a:srgbClr val="FFFFFF">
                  <a:lumMod val="50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769-4342-84EA-C7DE84D78E32}"/>
              </c:ext>
            </c:extLst>
          </c:dPt>
          <c:dLbls>
            <c:dLbl>
              <c:idx val="0"/>
              <c:layout>
                <c:manualLayout>
                  <c:x val="4.8475789889101959E-3"/>
                  <c:y val="6.5776320766856473E-3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69-4342-84EA-C7DE84D78E32}"/>
                </c:ext>
              </c:extLst>
            </c:dLbl>
            <c:dLbl>
              <c:idx val="1"/>
              <c:layout>
                <c:manualLayout>
                  <c:x val="-7.3854920545507324E-2"/>
                  <c:y val="-0.3028074938908526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69-4342-84EA-C7DE84D78E32}"/>
                </c:ext>
              </c:extLst>
            </c:dLbl>
            <c:dLbl>
              <c:idx val="2"/>
              <c:layout/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69-4342-84EA-C7DE84D78E32}"/>
                </c:ext>
              </c:extLst>
            </c:dLbl>
            <c:dLbl>
              <c:idx val="3"/>
              <c:layout>
                <c:manualLayout>
                  <c:x val="5.8135914016761235E-2"/>
                  <c:y val="7.2305422370940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69-4342-84EA-C7DE84D78E32}"/>
                </c:ext>
              </c:extLst>
            </c:dLbl>
            <c:dLbl>
              <c:idx val="4"/>
              <c:layout>
                <c:manualLayout>
                  <c:x val="4.068657825236853E-2"/>
                  <c:y val="9.08816283022093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69-4342-84EA-C7DE84D78E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пойти работать</c:v>
                </c:pt>
                <c:pt idx="1">
                  <c:v>учиться в техникуме, колледже</c:v>
                </c:pt>
                <c:pt idx="2">
                  <c:v>учиться в ВУЗе</c:v>
                </c:pt>
                <c:pt idx="3">
                  <c:v>не учиться и не работать</c:v>
                </c:pt>
                <c:pt idx="4">
                  <c:v>не знаю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1.3</c:v>
                </c:pt>
                <c:pt idx="1">
                  <c:v>81.3</c:v>
                </c:pt>
                <c:pt idx="2">
                  <c:v>5.2</c:v>
                </c:pt>
                <c:pt idx="3">
                  <c:v>4.4000000000000004</c:v>
                </c:pt>
                <c:pt idx="4">
                  <c:v>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769-4342-84EA-C7DE84D78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111937317164319"/>
          <c:y val="0.24680089988751441"/>
          <c:w val="0.29888065702518135"/>
          <c:h val="0.69272040808065738"/>
        </c:manualLayout>
      </c:layout>
      <c:overlay val="0"/>
      <c:spPr>
        <a:ln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70376202974648E-2"/>
          <c:y val="0.15773801002147603"/>
          <c:w val="0.61829146874761143"/>
          <c:h val="0.6655570961847336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769-4342-84EA-C7DE84D78E3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69-4342-84EA-C7DE84D78E32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769-4342-84EA-C7DE84D78E32}"/>
              </c:ext>
            </c:extLst>
          </c:dPt>
          <c:dPt>
            <c:idx val="3"/>
            <c:bubble3D val="0"/>
            <c:spPr>
              <a:solidFill>
                <a:srgbClr val="808080">
                  <a:lumMod val="60000"/>
                  <a:lumOff val="40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769-4342-84EA-C7DE84D78E32}"/>
              </c:ext>
            </c:extLst>
          </c:dPt>
          <c:dPt>
            <c:idx val="4"/>
            <c:bubble3D val="0"/>
            <c:spPr>
              <a:solidFill>
                <a:srgbClr val="808080">
                  <a:lumMod val="75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769-4342-84EA-C7DE84D78E32}"/>
              </c:ext>
            </c:extLst>
          </c:dPt>
          <c:dLbls>
            <c:dLbl>
              <c:idx val="0"/>
              <c:layout>
                <c:manualLayout>
                  <c:x val="-2.3736031791246257E-2"/>
                  <c:y val="8.0778530102192103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69-4342-84EA-C7DE84D78E32}"/>
                </c:ext>
              </c:extLst>
            </c:dLbl>
            <c:dLbl>
              <c:idx val="1"/>
              <c:layout>
                <c:manualLayout>
                  <c:x val="-9.5704303462968016E-2"/>
                  <c:y val="0.12472402939700374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69-4342-84EA-C7DE84D78E32}"/>
                </c:ext>
              </c:extLst>
            </c:dLbl>
            <c:dLbl>
              <c:idx val="2"/>
              <c:layout>
                <c:manualLayout>
                  <c:x val="-0.10998667172303923"/>
                  <c:y val="-0.19952505938741869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69-4342-84EA-C7DE84D78E32}"/>
                </c:ext>
              </c:extLst>
            </c:dLbl>
            <c:dLbl>
              <c:idx val="3"/>
              <c:layout>
                <c:manualLayout>
                  <c:x val="0.11119833326492647"/>
                  <c:y val="8.91050708217620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69-4342-84EA-C7DE84D78E32}"/>
                </c:ext>
              </c:extLst>
            </c:dLbl>
            <c:dLbl>
              <c:idx val="4"/>
              <c:layout>
                <c:manualLayout>
                  <c:x val="4.068657825236853E-2"/>
                  <c:y val="9.08816283022093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69-4342-84EA-C7DE84D78E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знает учебное заведение</c:v>
                </c:pt>
                <c:pt idx="1">
                  <c:v>знает специальность</c:v>
                </c:pt>
                <c:pt idx="2">
                  <c:v>знает и учебное заведение, и специальность</c:v>
                </c:pt>
                <c:pt idx="3">
                  <c:v>не знает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5.4</c:v>
                </c:pt>
                <c:pt idx="1">
                  <c:v>11.2</c:v>
                </c:pt>
                <c:pt idx="2">
                  <c:v>58.1</c:v>
                </c:pt>
                <c:pt idx="3">
                  <c:v>25.3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769-4342-84EA-C7DE84D78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111937317164319"/>
          <c:y val="0.24680089988751441"/>
          <c:w val="0.29888065702518135"/>
          <c:h val="0.69272040808065738"/>
        </c:manualLayout>
      </c:layout>
      <c:overlay val="0"/>
      <c:spPr>
        <a:ln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852774736347821"/>
          <c:y val="1.3581243395626216E-3"/>
          <c:w val="0.60056530066500613"/>
          <c:h val="0.9986418756604373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знает и специальность, и учебное заведение</c:v>
                </c:pt>
              </c:strCache>
            </c:strRef>
          </c:tx>
          <c:spPr>
            <a:solidFill>
              <a:srgbClr val="00B050"/>
            </a:solidFill>
            <a:ln w="25394">
              <a:noFill/>
            </a:ln>
          </c:spPr>
          <c:invertIfNegative val="0"/>
          <c:dLbls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Самарское</c:v>
                </c:pt>
                <c:pt idx="1">
                  <c:v>Поволжское</c:v>
                </c:pt>
                <c:pt idx="2">
                  <c:v>Отрадненское</c:v>
                </c:pt>
                <c:pt idx="3">
                  <c:v>Тольяттинское</c:v>
                </c:pt>
                <c:pt idx="4">
                  <c:v>Южное</c:v>
                </c:pt>
                <c:pt idx="5">
                  <c:v>Центральное</c:v>
                </c:pt>
                <c:pt idx="6">
                  <c:v>Юго-Западное</c:v>
                </c:pt>
                <c:pt idx="7">
                  <c:v>Кинельское</c:v>
                </c:pt>
                <c:pt idx="8">
                  <c:v>Северо-Восточное</c:v>
                </c:pt>
                <c:pt idx="9">
                  <c:v>Западное</c:v>
                </c:pt>
                <c:pt idx="10">
                  <c:v>Северо-Западное</c:v>
                </c:pt>
                <c:pt idx="11">
                  <c:v>Северное</c:v>
                </c:pt>
                <c:pt idx="12">
                  <c:v>Юго-Восточное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48.8</c:v>
                </c:pt>
                <c:pt idx="1">
                  <c:v>52.1</c:v>
                </c:pt>
                <c:pt idx="2">
                  <c:v>54.9</c:v>
                </c:pt>
                <c:pt idx="3">
                  <c:v>60.2</c:v>
                </c:pt>
                <c:pt idx="4">
                  <c:v>61.2</c:v>
                </c:pt>
                <c:pt idx="5">
                  <c:v>61.4</c:v>
                </c:pt>
                <c:pt idx="6">
                  <c:v>65.900000000000006</c:v>
                </c:pt>
                <c:pt idx="7">
                  <c:v>66.2</c:v>
                </c:pt>
                <c:pt idx="8">
                  <c:v>67.599999999999994</c:v>
                </c:pt>
                <c:pt idx="9">
                  <c:v>71.8</c:v>
                </c:pt>
                <c:pt idx="10">
                  <c:v>76.599999999999994</c:v>
                </c:pt>
                <c:pt idx="11">
                  <c:v>77.900000000000006</c:v>
                </c:pt>
                <c:pt idx="12">
                  <c:v>80.3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84-4984-A1C0-8C6A06750C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знает специальность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9289656100679723E-3"/>
                  <c:y val="-7.4570117987588001E-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7FA-4886-A6B5-806DBB746FC0}"/>
                </c:ext>
              </c:extLst>
            </c:dLbl>
            <c:dLbl>
              <c:idx val="3"/>
              <c:layout>
                <c:manualLayout>
                  <c:x val="-3.1740022881755164E-3"/>
                  <c:y val="-2.38947175838945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7FA-4886-A6B5-806DBB746FC0}"/>
                </c:ext>
              </c:extLst>
            </c:dLbl>
            <c:dLbl>
              <c:idx val="6"/>
              <c:layout>
                <c:manualLayout>
                  <c:x val="-2.2890167575206947E-3"/>
                  <c:y val="-2.91330406129140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7FA-4886-A6B5-806DBB746FC0}"/>
                </c:ext>
              </c:extLst>
            </c:dLbl>
            <c:dLbl>
              <c:idx val="12"/>
              <c:layout>
                <c:manualLayout>
                  <c:x val="7.5097583955851671E-3"/>
                  <c:y val="-1.942257217847769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FA-4886-A6B5-806DBB746FC0}"/>
                </c:ext>
              </c:extLst>
            </c:dLbl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Самарское</c:v>
                </c:pt>
                <c:pt idx="1">
                  <c:v>Поволжское</c:v>
                </c:pt>
                <c:pt idx="2">
                  <c:v>Отрадненское</c:v>
                </c:pt>
                <c:pt idx="3">
                  <c:v>Тольяттинское</c:v>
                </c:pt>
                <c:pt idx="4">
                  <c:v>Южное</c:v>
                </c:pt>
                <c:pt idx="5">
                  <c:v>Центральное</c:v>
                </c:pt>
                <c:pt idx="6">
                  <c:v>Юго-Западное</c:v>
                </c:pt>
                <c:pt idx="7">
                  <c:v>Кинельское</c:v>
                </c:pt>
                <c:pt idx="8">
                  <c:v>Северо-Восточное</c:v>
                </c:pt>
                <c:pt idx="9">
                  <c:v>Западное</c:v>
                </c:pt>
                <c:pt idx="10">
                  <c:v>Северо-Западное</c:v>
                </c:pt>
                <c:pt idx="11">
                  <c:v>Северное</c:v>
                </c:pt>
                <c:pt idx="12">
                  <c:v>Юго-Восточное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13.6</c:v>
                </c:pt>
                <c:pt idx="1">
                  <c:v>17.399999999999999</c:v>
                </c:pt>
                <c:pt idx="2">
                  <c:v>7.6</c:v>
                </c:pt>
                <c:pt idx="3">
                  <c:v>11.5</c:v>
                </c:pt>
                <c:pt idx="4">
                  <c:v>4.7</c:v>
                </c:pt>
                <c:pt idx="5">
                  <c:v>7.5</c:v>
                </c:pt>
                <c:pt idx="6">
                  <c:v>6.2</c:v>
                </c:pt>
                <c:pt idx="7">
                  <c:v>7.4</c:v>
                </c:pt>
                <c:pt idx="8">
                  <c:v>11.1</c:v>
                </c:pt>
                <c:pt idx="9">
                  <c:v>5.4</c:v>
                </c:pt>
                <c:pt idx="10">
                  <c:v>10.5</c:v>
                </c:pt>
                <c:pt idx="11">
                  <c:v>9.6999999999999993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84-4984-A1C0-8C6A06750C4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знает учебное заведение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ln w="25394">
              <a:noFill/>
            </a:ln>
          </c:spPr>
          <c:invertIfNegative val="0"/>
          <c:dLbls>
            <c:dLbl>
              <c:idx val="0"/>
              <c:layout>
                <c:manualLayout>
                  <c:x val="7.5096901612218131E-3"/>
                  <c:y val="7.6089551411412002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7FA-4886-A6B5-806DBB746FC0}"/>
                </c:ext>
              </c:extLst>
            </c:dLbl>
            <c:dLbl>
              <c:idx val="1"/>
              <c:layout>
                <c:manualLayout>
                  <c:x val="-7.328891580860085E-4"/>
                  <c:y val="-3.263914440601466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7FA-4886-A6B5-806DBB746FC0}"/>
                </c:ext>
              </c:extLst>
            </c:dLbl>
            <c:dLbl>
              <c:idx val="2"/>
              <c:layout>
                <c:manualLayout>
                  <c:x val="3.6644457904300425E-4"/>
                  <c:y val="1.951560092632334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7FA-4886-A6B5-806DBB746FC0}"/>
                </c:ext>
              </c:extLst>
            </c:dLbl>
            <c:dLbl>
              <c:idx val="3"/>
              <c:layout>
                <c:manualLayout>
                  <c:x val="-2.136752136752137E-3"/>
                  <c:y val="-1.2575530862380521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7FA-4886-A6B5-806DBB746FC0}"/>
                </c:ext>
              </c:extLst>
            </c:dLbl>
            <c:dLbl>
              <c:idx val="4"/>
              <c:layout>
                <c:manualLayout>
                  <c:x val="0"/>
                  <c:y val="2.731317111808001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7FA-4886-A6B5-806DBB746FC0}"/>
                </c:ext>
              </c:extLst>
            </c:dLbl>
            <c:dLbl>
              <c:idx val="6"/>
              <c:layout>
                <c:manualLayout>
                  <c:x val="2.5032300537406044E-3"/>
                  <c:y val="-7.417390083680624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7FA-4886-A6B5-806DBB746FC0}"/>
                </c:ext>
              </c:extLst>
            </c:dLbl>
            <c:dLbl>
              <c:idx val="8"/>
              <c:layout>
                <c:manualLayout>
                  <c:x val="3.7547950736927117E-3"/>
                  <c:y val="-2.595236343120623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7FA-4886-A6B5-806DBB746FC0}"/>
                </c:ext>
              </c:extLst>
            </c:dLbl>
            <c:dLbl>
              <c:idx val="9"/>
              <c:layout>
                <c:manualLayout>
                  <c:x val="3.7548450806109065E-3"/>
                  <c:y val="-1.655461861788828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7FA-4886-A6B5-806DBB746FC0}"/>
                </c:ext>
              </c:extLst>
            </c:dLbl>
            <c:dLbl>
              <c:idx val="10"/>
              <c:layout>
                <c:manualLayout>
                  <c:x val="1.2516150268703022E-3"/>
                  <c:y val="-4.6630556169020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7FA-4886-A6B5-806DBB746FC0}"/>
                </c:ext>
              </c:extLst>
            </c:dLbl>
            <c:dLbl>
              <c:idx val="11"/>
              <c:layout>
                <c:manualLayout>
                  <c:x val="2.136752136752137E-3"/>
                  <c:y val="2.882233178796575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7FA-4886-A6B5-806DBB746FC0}"/>
                </c:ext>
              </c:extLst>
            </c:dLbl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Самарское</c:v>
                </c:pt>
                <c:pt idx="1">
                  <c:v>Поволжское</c:v>
                </c:pt>
                <c:pt idx="2">
                  <c:v>Отрадненское</c:v>
                </c:pt>
                <c:pt idx="3">
                  <c:v>Тольяттинское</c:v>
                </c:pt>
                <c:pt idx="4">
                  <c:v>Южное</c:v>
                </c:pt>
                <c:pt idx="5">
                  <c:v>Центральное</c:v>
                </c:pt>
                <c:pt idx="6">
                  <c:v>Юго-Западное</c:v>
                </c:pt>
                <c:pt idx="7">
                  <c:v>Кинельское</c:v>
                </c:pt>
                <c:pt idx="8">
                  <c:v>Северо-Восточное</c:v>
                </c:pt>
                <c:pt idx="9">
                  <c:v>Западное</c:v>
                </c:pt>
                <c:pt idx="10">
                  <c:v>Северо-Западное</c:v>
                </c:pt>
                <c:pt idx="11">
                  <c:v>Северное</c:v>
                </c:pt>
                <c:pt idx="12">
                  <c:v>Юго-Восточное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5.4</c:v>
                </c:pt>
                <c:pt idx="1">
                  <c:v>10.1</c:v>
                </c:pt>
                <c:pt idx="2">
                  <c:v>14.1</c:v>
                </c:pt>
                <c:pt idx="3">
                  <c:v>5.4</c:v>
                </c:pt>
                <c:pt idx="4">
                  <c:v>3.5</c:v>
                </c:pt>
                <c:pt idx="5">
                  <c:v>0.3</c:v>
                </c:pt>
                <c:pt idx="6">
                  <c:v>2.4</c:v>
                </c:pt>
                <c:pt idx="7">
                  <c:v>4.2</c:v>
                </c:pt>
                <c:pt idx="8">
                  <c:v>1.7</c:v>
                </c:pt>
                <c:pt idx="9">
                  <c:v>4.3</c:v>
                </c:pt>
                <c:pt idx="10">
                  <c:v>4.0999999999999996</c:v>
                </c:pt>
                <c:pt idx="11">
                  <c:v>1.6</c:v>
                </c:pt>
                <c:pt idx="12">
                  <c:v>4.9000000000000004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84-4984-A1C0-8C6A06750C4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знает</c:v>
                </c:pt>
              </c:strCache>
            </c:strRef>
          </c:tx>
          <c:spPr>
            <a:solidFill>
              <a:srgbClr val="FFFFFF">
                <a:lumMod val="50000"/>
              </a:srgbClr>
            </a:solidFill>
          </c:spPr>
          <c:invertIfNegative val="0"/>
          <c:dLbls>
            <c:dLbl>
              <c:idx val="8"/>
              <c:layout>
                <c:manualLayout>
                  <c:x val="1.2515593985645958E-3"/>
                  <c:y val="3.724672106935020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7FA-4886-A6B5-806DBB746FC0}"/>
                </c:ext>
              </c:extLst>
            </c:dLbl>
            <c:dLbl>
              <c:idx val="9"/>
              <c:layout>
                <c:manualLayout>
                  <c:x val="-1.2516150268703022E-3"/>
                  <c:y val="-1.655238331966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7FA-4886-A6B5-806DBB746FC0}"/>
                </c:ext>
              </c:extLst>
            </c:dLbl>
            <c:dLbl>
              <c:idx val="10"/>
              <c:layout>
                <c:manualLayout>
                  <c:x val="-5.0064601074812087E-3"/>
                  <c:y val="2.75428263841191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97FA-4886-A6B5-806DBB746FC0}"/>
                </c:ext>
              </c:extLst>
            </c:dLbl>
            <c:dLbl>
              <c:idx val="11"/>
              <c:layout>
                <c:manualLayout>
                  <c:x val="8.7613051880921153E-3"/>
                  <c:y val="-1.9087211501235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7FA-4886-A6B5-806DBB746FC0}"/>
                </c:ext>
              </c:extLst>
            </c:dLbl>
            <c:dLbl>
              <c:idx val="12"/>
              <c:layout>
                <c:manualLayout>
                  <c:x val="2.5032300537406044E-3"/>
                  <c:y val="-1.0660137211545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97FA-4886-A6B5-806DBB746F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Самарское</c:v>
                </c:pt>
                <c:pt idx="1">
                  <c:v>Поволжское</c:v>
                </c:pt>
                <c:pt idx="2">
                  <c:v>Отрадненское</c:v>
                </c:pt>
                <c:pt idx="3">
                  <c:v>Тольяттинское</c:v>
                </c:pt>
                <c:pt idx="4">
                  <c:v>Южное</c:v>
                </c:pt>
                <c:pt idx="5">
                  <c:v>Центральное</c:v>
                </c:pt>
                <c:pt idx="6">
                  <c:v>Юго-Западное</c:v>
                </c:pt>
                <c:pt idx="7">
                  <c:v>Кинельское</c:v>
                </c:pt>
                <c:pt idx="8">
                  <c:v>Северо-Восточное</c:v>
                </c:pt>
                <c:pt idx="9">
                  <c:v>Западное</c:v>
                </c:pt>
                <c:pt idx="10">
                  <c:v>Северо-Западное</c:v>
                </c:pt>
                <c:pt idx="11">
                  <c:v>Северное</c:v>
                </c:pt>
                <c:pt idx="12">
                  <c:v>Юго-Восточное</c:v>
                </c:pt>
              </c:strCache>
            </c:strRef>
          </c:cat>
          <c:val>
            <c:numRef>
              <c:f>Лист1!$E$2:$E$14</c:f>
              <c:numCache>
                <c:formatCode>General</c:formatCode>
                <c:ptCount val="13"/>
                <c:pt idx="0">
                  <c:v>32.200000000000003</c:v>
                </c:pt>
                <c:pt idx="1">
                  <c:v>20.399999999999999</c:v>
                </c:pt>
                <c:pt idx="2">
                  <c:v>23.4</c:v>
                </c:pt>
                <c:pt idx="3">
                  <c:v>22.9</c:v>
                </c:pt>
                <c:pt idx="4">
                  <c:v>30.6</c:v>
                </c:pt>
                <c:pt idx="5">
                  <c:v>30.8</c:v>
                </c:pt>
                <c:pt idx="6">
                  <c:v>25.5</c:v>
                </c:pt>
                <c:pt idx="7">
                  <c:v>22.2</c:v>
                </c:pt>
                <c:pt idx="8">
                  <c:v>19.600000000000001</c:v>
                </c:pt>
                <c:pt idx="9">
                  <c:v>18.5</c:v>
                </c:pt>
                <c:pt idx="10">
                  <c:v>8.8000000000000007</c:v>
                </c:pt>
                <c:pt idx="11">
                  <c:v>10.8</c:v>
                </c:pt>
                <c:pt idx="12">
                  <c:v>14.8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97FA-4886-A6B5-806DBB746FC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Лист1!$A$2:$A$14</c:f>
              <c:strCache>
                <c:ptCount val="13"/>
                <c:pt idx="0">
                  <c:v>Самарское</c:v>
                </c:pt>
                <c:pt idx="1">
                  <c:v>Поволжское</c:v>
                </c:pt>
                <c:pt idx="2">
                  <c:v>Отрадненское</c:v>
                </c:pt>
                <c:pt idx="3">
                  <c:v>Тольяттинское</c:v>
                </c:pt>
                <c:pt idx="4">
                  <c:v>Южное</c:v>
                </c:pt>
                <c:pt idx="5">
                  <c:v>Центральное</c:v>
                </c:pt>
                <c:pt idx="6">
                  <c:v>Юго-Западное</c:v>
                </c:pt>
                <c:pt idx="7">
                  <c:v>Кинельское</c:v>
                </c:pt>
                <c:pt idx="8">
                  <c:v>Северо-Восточное</c:v>
                </c:pt>
                <c:pt idx="9">
                  <c:v>Западное</c:v>
                </c:pt>
                <c:pt idx="10">
                  <c:v>Северо-Западное</c:v>
                </c:pt>
                <c:pt idx="11">
                  <c:v>Северное</c:v>
                </c:pt>
                <c:pt idx="12">
                  <c:v>Юго-Восточное</c:v>
                </c:pt>
              </c:strCache>
            </c:strRef>
          </c:cat>
          <c:val>
            <c:numRef>
              <c:f>Лист1!$F$2:$F$14</c:f>
              <c:numCache>
                <c:formatCode>General</c:formatCode>
                <c:ptCount val="1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53-4DE8-9A81-7D905E9B3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79740928"/>
        <c:axId val="79742464"/>
      </c:barChart>
      <c:catAx>
        <c:axId val="79740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defRPr>
            </a:pPr>
            <a:endParaRPr lang="ru-RU"/>
          </a:p>
        </c:txPr>
        <c:crossAx val="79742464"/>
        <c:crosses val="autoZero"/>
        <c:auto val="1"/>
        <c:lblAlgn val="ctr"/>
        <c:lblOffset val="100"/>
        <c:noMultiLvlLbl val="0"/>
      </c:catAx>
      <c:valAx>
        <c:axId val="797424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79740928"/>
        <c:crosses val="autoZero"/>
        <c:crossBetween val="between"/>
      </c:valAx>
      <c:spPr>
        <a:noFill/>
        <a:ln w="25394">
          <a:noFill/>
        </a:ln>
      </c:spPr>
    </c:plotArea>
    <c:legend>
      <c:legendPos val="l"/>
      <c:legendEntry>
        <c:idx val="4"/>
        <c:delete val="1"/>
      </c:legendEntry>
      <c:layout>
        <c:manualLayout>
          <c:xMode val="edge"/>
          <c:yMode val="edge"/>
          <c:x val="7.4420218156716674E-3"/>
          <c:y val="9.85751920524474E-2"/>
          <c:w val="0.15157044728211405"/>
          <c:h val="0.70707476973816519"/>
        </c:manualLayout>
      </c:layout>
      <c:overlay val="0"/>
      <c:spPr>
        <a:noFill/>
        <a:ln w="9525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70376202974648E-2"/>
          <c:y val="0.15773801002147603"/>
          <c:w val="0.61829146874761143"/>
          <c:h val="0.6655570961847336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769-4342-84EA-C7DE84D78E3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69-4342-84EA-C7DE84D78E32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769-4342-84EA-C7DE84D78E32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769-4342-84EA-C7DE84D78E32}"/>
              </c:ext>
            </c:extLst>
          </c:dPt>
          <c:dPt>
            <c:idx val="4"/>
            <c:bubble3D val="0"/>
            <c:spPr>
              <a:solidFill>
                <a:srgbClr val="FFFFFF">
                  <a:lumMod val="50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769-4342-84EA-C7DE84D78E32}"/>
              </c:ext>
            </c:extLst>
          </c:dPt>
          <c:dLbls>
            <c:dLbl>
              <c:idx val="0"/>
              <c:layout>
                <c:manualLayout>
                  <c:x val="-5.6947297893169529E-3"/>
                  <c:y val="5.7520288844426157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769-4342-84EA-C7DE84D78E32}"/>
                </c:ext>
              </c:extLst>
            </c:dLbl>
            <c:dLbl>
              <c:idx val="1"/>
              <c:layout>
                <c:manualLayout>
                  <c:x val="-0.1511194380233582"/>
                  <c:y val="-0.17676053858454599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769-4342-84EA-C7DE84D78E32}"/>
                </c:ext>
              </c:extLst>
            </c:dLbl>
            <c:dLbl>
              <c:idx val="2"/>
              <c:layout/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769-4342-84EA-C7DE84D78E32}"/>
                </c:ext>
              </c:extLst>
            </c:dLbl>
            <c:dLbl>
              <c:idx val="3"/>
              <c:layout>
                <c:manualLayout>
                  <c:x val="5.8135914016761235E-2"/>
                  <c:y val="7.2305422370940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769-4342-84EA-C7DE84D78E32}"/>
                </c:ext>
              </c:extLst>
            </c:dLbl>
            <c:dLbl>
              <c:idx val="4"/>
              <c:layout>
                <c:manualLayout>
                  <c:x val="4.068657825236853E-2"/>
                  <c:y val="9.08816283022093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69-4342-84EA-C7DE84D78E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пойти работать</c:v>
                </c:pt>
                <c:pt idx="1">
                  <c:v>учиться в техникуме, колледже</c:v>
                </c:pt>
                <c:pt idx="2">
                  <c:v>не учиться и не работать</c:v>
                </c:pt>
                <c:pt idx="3">
                  <c:v>не знаю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62.2</c:v>
                </c:pt>
                <c:pt idx="2">
                  <c:v>22.6</c:v>
                </c:pt>
                <c:pt idx="3">
                  <c:v>12.2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769-4342-84EA-C7DE84D78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111937317164319"/>
          <c:y val="0.24680089988751441"/>
          <c:w val="0.29888065702518135"/>
          <c:h val="0.69272040808065738"/>
        </c:manualLayout>
      </c:layout>
      <c:overlay val="0"/>
      <c:spPr>
        <a:ln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70376202974648E-2"/>
          <c:y val="0.11144594873308968"/>
          <c:w val="0.57597154733602818"/>
          <c:h val="0.7118490903949190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769-4342-84EA-C7DE84D78E3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69-4342-84EA-C7DE84D78E32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769-4342-84EA-C7DE84D78E32}"/>
              </c:ext>
            </c:extLst>
          </c:dPt>
          <c:dPt>
            <c:idx val="3"/>
            <c:bubble3D val="0"/>
            <c:spPr>
              <a:solidFill>
                <a:srgbClr val="808080">
                  <a:lumMod val="60000"/>
                  <a:lumOff val="40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769-4342-84EA-C7DE84D78E32}"/>
              </c:ext>
            </c:extLst>
          </c:dPt>
          <c:dPt>
            <c:idx val="4"/>
            <c:bubble3D val="0"/>
            <c:spPr>
              <a:solidFill>
                <a:srgbClr val="808080">
                  <a:lumMod val="75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769-4342-84EA-C7DE84D78E32}"/>
              </c:ext>
            </c:extLst>
          </c:dPt>
          <c:dLbls>
            <c:dLbl>
              <c:idx val="0"/>
              <c:layout>
                <c:manualLayout>
                  <c:x val="-2.3736031791246257E-2"/>
                  <c:y val="8.0778530102192103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769-4342-84EA-C7DE84D78E32}"/>
                </c:ext>
              </c:extLst>
            </c:dLbl>
            <c:dLbl>
              <c:idx val="1"/>
              <c:layout>
                <c:manualLayout>
                  <c:x val="-6.1369796890625855E-2"/>
                  <c:y val="9.4484662185525828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769-4342-84EA-C7DE84D78E32}"/>
                </c:ext>
              </c:extLst>
            </c:dLbl>
            <c:dLbl>
              <c:idx val="2"/>
              <c:layout>
                <c:manualLayout>
                  <c:x val="-4.7560296136962485E-2"/>
                  <c:y val="-0.29360309071201673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769-4342-84EA-C7DE84D78E32}"/>
                </c:ext>
              </c:extLst>
            </c:dLbl>
            <c:dLbl>
              <c:idx val="3"/>
              <c:layout>
                <c:manualLayout>
                  <c:x val="5.0734947685959937E-3"/>
                  <c:y val="0.102544789582418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769-4342-84EA-C7DE84D78E32}"/>
                </c:ext>
              </c:extLst>
            </c:dLbl>
            <c:dLbl>
              <c:idx val="4"/>
              <c:layout>
                <c:manualLayout>
                  <c:x val="4.068657825236853E-2"/>
                  <c:y val="9.08816283022093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69-4342-84EA-C7DE84D78E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знает учебное заведение</c:v>
                </c:pt>
                <c:pt idx="1">
                  <c:v>знает специальность</c:v>
                </c:pt>
                <c:pt idx="2">
                  <c:v>знает и учебное заведение, и специальность</c:v>
                </c:pt>
                <c:pt idx="3">
                  <c:v>не знает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4.5999999999999996</c:v>
                </c:pt>
                <c:pt idx="1">
                  <c:v>3.7</c:v>
                </c:pt>
                <c:pt idx="2">
                  <c:v>83.7</c:v>
                </c:pt>
                <c:pt idx="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769-4342-84EA-C7DE84D78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111937317164319"/>
          <c:y val="0.24680089988751441"/>
          <c:w val="0.29888065702518135"/>
          <c:h val="0.69272040808065738"/>
        </c:manualLayout>
      </c:layout>
      <c:overlay val="0"/>
      <c:spPr>
        <a:ln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70376202974648E-2"/>
          <c:y val="0.15773801002147603"/>
          <c:w val="0.61829146874761143"/>
          <c:h val="0.6655570961847336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769-4342-84EA-C7DE84D78E3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69-4342-84EA-C7DE84D78E32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769-4342-84EA-C7DE84D78E32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769-4342-84EA-C7DE84D78E32}"/>
              </c:ext>
            </c:extLst>
          </c:dPt>
          <c:dPt>
            <c:idx val="4"/>
            <c:bubble3D val="0"/>
            <c:spPr>
              <a:solidFill>
                <a:srgbClr val="FFFFFF">
                  <a:lumMod val="50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769-4342-84EA-C7DE84D78E32}"/>
              </c:ext>
            </c:extLst>
          </c:dPt>
          <c:dLbls>
            <c:dLbl>
              <c:idx val="0"/>
              <c:layout>
                <c:manualLayout>
                  <c:x val="7.1569916569523759E-2"/>
                  <c:y val="-1.3503757063325406E-3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769-4342-84EA-C7DE84D78E32}"/>
                </c:ext>
              </c:extLst>
            </c:dLbl>
            <c:dLbl>
              <c:idx val="1"/>
              <c:layout>
                <c:manualLayout>
                  <c:x val="-0.1511194380233582"/>
                  <c:y val="-0.17676053858454599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769-4342-84EA-C7DE84D78E32}"/>
                </c:ext>
              </c:extLst>
            </c:dLbl>
            <c:dLbl>
              <c:idx val="2"/>
              <c:layout>
                <c:manualLayout>
                  <c:x val="-0.12053893215021348"/>
                  <c:y val="1.8269328827638636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chemeClr val="tx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769-4342-84EA-C7DE84D78E32}"/>
                </c:ext>
              </c:extLst>
            </c:dLbl>
            <c:dLbl>
              <c:idx val="3"/>
              <c:layout>
                <c:manualLayout>
                  <c:x val="-5.2721945407938023E-2"/>
                  <c:y val="-8.641709197272470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769-4342-84EA-C7DE84D78E32}"/>
                </c:ext>
              </c:extLst>
            </c:dLbl>
            <c:dLbl>
              <c:idx val="4"/>
              <c:layout>
                <c:manualLayout>
                  <c:x val="2.0530547044805825E-2"/>
                  <c:y val="-2.3180339039619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769-4342-84EA-C7DE84D78E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пойти работать</c:v>
                </c:pt>
                <c:pt idx="1">
                  <c:v>учиться в техникуме, колледже</c:v>
                </c:pt>
                <c:pt idx="2">
                  <c:v>учиться в ВУЗ</c:v>
                </c:pt>
                <c:pt idx="3">
                  <c:v>не учиться и не работать</c:v>
                </c:pt>
                <c:pt idx="4">
                  <c:v>не знаю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1.2</c:v>
                </c:pt>
                <c:pt idx="1">
                  <c:v>94.6</c:v>
                </c:pt>
                <c:pt idx="2">
                  <c:v>0.5</c:v>
                </c:pt>
                <c:pt idx="3">
                  <c:v>0.6</c:v>
                </c:pt>
                <c:pt idx="4">
                  <c:v>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769-4342-84EA-C7DE84D78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111937317164319"/>
          <c:y val="0.24680089988751441"/>
          <c:w val="0.29888065702518135"/>
          <c:h val="0.69272040808065738"/>
        </c:manualLayout>
      </c:layout>
      <c:overlay val="0"/>
      <c:spPr>
        <a:ln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0D9B4-B259-4DCF-A322-AF8AE1475459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E5521-9342-4F43-8397-252634DD5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57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4F20C5-343F-447E-95CE-BEBA09498CF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097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199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199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947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1998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199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1998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947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646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639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835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199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947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668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668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947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41858-E3CA-4C30-9D94-B3E7454F73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06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355F6-8B83-4D65-896D-3EEBFD7511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0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1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1" y="609600"/>
            <a:ext cx="7584831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A39E0-91F1-4BC9-BE67-AB32F1E71E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51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3E49-F42B-4B24-8ECA-067FDC6D3F0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30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D68EA-4154-45CC-BBE3-438B7F56B3E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49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781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9785" y="1981200"/>
            <a:ext cx="508781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9AF0C-A13A-461F-987E-CD43E91FF7F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51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693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306DE-A36F-4B98-B5B7-872FDA113A2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20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3BCCF-00E1-43E0-A013-7B74FDB6F76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37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F3A33-6A4A-4395-8324-C6DCD486F1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58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7385" y="273051"/>
            <a:ext cx="681501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24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F35FE-C004-4173-8268-FCF9B3B392A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53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5E57B-67AF-45F9-A9C5-5C088F397C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8654A06-2576-4317-9918-DE566674560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61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png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image" Target="../media/image3.pn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9.xml"/><Relationship Id="rId5" Type="http://schemas.openxmlformats.org/officeDocument/2006/relationships/image" Target="../media/image3.pn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 flipH="1">
            <a:off x="1142999" y="2640556"/>
            <a:ext cx="3079561" cy="1537745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4928135" y="2349610"/>
            <a:ext cx="715157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2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>МОНИТОРИНГ ПРОФЕССИОНАЛЬНЫХ НАМЕРЕНИЙ УЧАЩИХСЯ-ИНВАЛИДОВ И УЧАЩИХСЯ С ОГРАНИЧЕННЫМИ ВОЗМОЖНОСТЯМИ ЗДОРОВЬЯ </a:t>
            </a:r>
            <a:endParaRPr lang="ru-RU" sz="20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>8-12-х КЛАССОВ </a:t>
            </a:r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</a:rPr>
              <a:t>ОБЩЕОБРАЗОВАТЕЛЬНЫХ </a:t>
            </a:r>
            <a:endParaRPr lang="ru-RU" sz="20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>ОРГАНИЗАЦИЙ САМАРСКОЙ </a:t>
            </a:r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</a:rPr>
              <a:t>ОБЛАСТИ</a:t>
            </a:r>
          </a:p>
          <a:p>
            <a:pPr algn="ctr"/>
            <a:endParaRPr lang="ru-RU" sz="2000" cap="all" dirty="0">
              <a:solidFill>
                <a:srgbClr val="000000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00"/>
                </a:solidFill>
                <a:latin typeface="Arial" charset="0"/>
              </a:rPr>
              <a:t>результаты социологического исследования старшеклассников общеобразовательных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charset="0"/>
              </a:rPr>
              <a:t>организаций Самарской </a:t>
            </a:r>
            <a:r>
              <a:rPr lang="ru-RU" sz="1600" dirty="0" smtClean="0">
                <a:solidFill>
                  <a:srgbClr val="000000"/>
                </a:solidFill>
                <a:latin typeface="Arial" charset="0"/>
              </a:rPr>
              <a:t>области</a:t>
            </a:r>
            <a:endParaRPr lang="ru-RU" sz="1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b="1" dirty="0">
              <a:solidFill>
                <a:srgbClr val="000000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2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E78F61F-E364-AABE-9CA2-27541EA193F3}"/>
              </a:ext>
            </a:extLst>
          </p:cNvPr>
          <p:cNvSpPr txBox="1"/>
          <p:nvPr/>
        </p:nvSpPr>
        <p:spPr>
          <a:xfrm>
            <a:off x="5986914" y="6348388"/>
            <a:ext cx="6205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srgbClr val="000000"/>
                </a:solidFill>
                <a:latin typeface="Arial" charset="0"/>
              </a:rPr>
              <a:t>Исследование отдела исследовательских работ в рамках исполнения государственного задания ЦПО СО на </a:t>
            </a:r>
            <a:r>
              <a:rPr lang="ru-RU" sz="1200" dirty="0" smtClean="0">
                <a:solidFill>
                  <a:srgbClr val="000000"/>
                </a:solidFill>
                <a:latin typeface="Arial" charset="0"/>
              </a:rPr>
              <a:t>2024 </a:t>
            </a:r>
            <a:r>
              <a:rPr lang="ru-RU" sz="1200" dirty="0">
                <a:solidFill>
                  <a:srgbClr val="000000"/>
                </a:solidFill>
                <a:latin typeface="Arial" charset="0"/>
              </a:rPr>
              <a:t>год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F77CAD21-094F-4D57-ACC4-BD9515AD2373}"/>
              </a:ext>
            </a:extLst>
          </p:cNvPr>
          <p:cNvGrpSpPr/>
          <p:nvPr/>
        </p:nvGrpSpPr>
        <p:grpSpPr>
          <a:xfrm>
            <a:off x="1006679" y="335416"/>
            <a:ext cx="9630561" cy="1812165"/>
            <a:chOff x="0" y="0"/>
            <a:chExt cx="6120765" cy="1003935"/>
          </a:xfrm>
        </p:grpSpPr>
        <p:grpSp>
          <p:nvGrpSpPr>
            <p:cNvPr id="11" name="Группа 10">
              <a:extLst>
                <a:ext uri="{FF2B5EF4-FFF2-40B4-BE49-F238E27FC236}">
                  <a16:creationId xmlns="" xmlns:a16="http://schemas.microsoft.com/office/drawing/2014/main" id="{7158E60F-7E30-4529-A40D-602FA1B6856C}"/>
                </a:ext>
              </a:extLst>
            </p:cNvPr>
            <p:cNvGrpSpPr/>
            <p:nvPr/>
          </p:nvGrpSpPr>
          <p:grpSpPr>
            <a:xfrm>
              <a:off x="0" y="0"/>
              <a:ext cx="6120765" cy="1003935"/>
              <a:chOff x="0" y="-20320"/>
              <a:chExt cx="6120765" cy="1003935"/>
            </a:xfrm>
          </p:grpSpPr>
          <p:grpSp>
            <p:nvGrpSpPr>
              <p:cNvPr id="13" name="Группа 12">
                <a:extLst>
                  <a:ext uri="{FF2B5EF4-FFF2-40B4-BE49-F238E27FC236}">
                    <a16:creationId xmlns="" xmlns:a16="http://schemas.microsoft.com/office/drawing/2014/main" id="{7FA79F24-7851-423A-B941-95595E1CAC9C}"/>
                  </a:ext>
                </a:extLst>
              </p:cNvPr>
              <p:cNvGrpSpPr/>
              <p:nvPr/>
            </p:nvGrpSpPr>
            <p:grpSpPr>
              <a:xfrm>
                <a:off x="0" y="-20320"/>
                <a:ext cx="6120765" cy="1003935"/>
                <a:chOff x="0" y="-20320"/>
                <a:chExt cx="6120765" cy="1003935"/>
              </a:xfrm>
            </p:grpSpPr>
            <p:pic>
              <p:nvPicPr>
                <p:cNvPr id="15" name="Рисунок 14">
                  <a:extLst>
                    <a:ext uri="{FF2B5EF4-FFF2-40B4-BE49-F238E27FC236}">
                      <a16:creationId xmlns="" xmlns:a16="http://schemas.microsoft.com/office/drawing/2014/main" id="{BE5E91E4-2778-4692-ADC5-9DF8B209684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0"/>
                  <a:ext cx="6120765" cy="983615"/>
                </a:xfrm>
                <a:prstGeom prst="rect">
                  <a:avLst/>
                </a:prstGeom>
              </p:spPr>
            </p:pic>
            <p:sp>
              <p:nvSpPr>
                <p:cNvPr id="16" name="Прямоугольник 15">
                  <a:extLst>
                    <a:ext uri="{FF2B5EF4-FFF2-40B4-BE49-F238E27FC236}">
                      <a16:creationId xmlns="" xmlns:a16="http://schemas.microsoft.com/office/drawing/2014/main" id="{E5324691-A935-4FB9-B4FB-0F558829786B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4" name="Рисунок 13">
                <a:extLst>
                  <a:ext uri="{FF2B5EF4-FFF2-40B4-BE49-F238E27FC236}">
                    <a16:creationId xmlns="" xmlns:a16="http://schemas.microsoft.com/office/drawing/2014/main" id="{8CA8F2F8-1DD6-42E0-A152-190F71E044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2" name="Рисунок 11">
              <a:extLst>
                <a:ext uri="{FF2B5EF4-FFF2-40B4-BE49-F238E27FC236}">
                  <a16:creationId xmlns="" xmlns:a16="http://schemas.microsoft.com/office/drawing/2014/main" id="{4A6C8846-BCB0-439F-817B-8C99CD53F00F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7105547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952634"/>
              </p:ext>
            </p:extLst>
          </p:nvPr>
        </p:nvGraphicFramePr>
        <p:xfrm>
          <a:off x="595423" y="1634010"/>
          <a:ext cx="5390707" cy="5119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41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50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147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91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Кол-во выборов</a:t>
                      </a:r>
                      <a:endParaRPr lang="ru-RU" sz="10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Доля,</a:t>
                      </a:r>
                      <a:endParaRPr lang="ru-RU" sz="10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 %</a:t>
                      </a:r>
                      <a:endParaRPr lang="ru-RU" sz="10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9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Поволжский государственный колледж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151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3,1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9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Отрадненский нефтяной техникум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129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2,7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9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Сызранский политехнический колледж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129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2,7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8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Самарский многопрофильный колледж им. Бартенева В.В.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119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2,5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8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Самарский государственный колледж сервисных технологий и дизайна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114</a:t>
                      </a:r>
                      <a:endParaRPr lang="ru-RU" sz="105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2,4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8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Тольяттинский колледж сервисных технологий и предпринимательства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114</a:t>
                      </a:r>
                      <a:endParaRPr lang="ru-RU" sz="105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2,4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8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Новокуйбышевский нефтехимический техникум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106</a:t>
                      </a:r>
                      <a:endParaRPr lang="ru-RU" sz="105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2,2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9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Губернский колледж г. Сызрани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104</a:t>
                      </a:r>
                      <a:endParaRPr lang="ru-RU" sz="105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2,2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98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Новокуйбышевский гуманитарно-технологический колледж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104</a:t>
                      </a:r>
                      <a:endParaRPr lang="ru-RU" sz="105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2,2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98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Самарский медицинский колледж им.Н.Ляпиной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99</a:t>
                      </a:r>
                      <a:endParaRPr lang="ru-RU" sz="105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2,1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9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Сергиевский губернский техникум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95</a:t>
                      </a:r>
                      <a:endParaRPr lang="ru-RU" sz="105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2,0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9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Самарский политехнический колледж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91</a:t>
                      </a:r>
                      <a:endParaRPr lang="ru-RU" sz="105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1,9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" y="0"/>
            <a:ext cx="2778024" cy="868896"/>
            <a:chOff x="422189" y="0"/>
            <a:chExt cx="2635885" cy="948942"/>
          </a:xfrm>
        </p:grpSpPr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7" name="Группа 6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9" name="Рисунок 8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0" name="Прямоугольник 9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8" name="Рисунок 7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6" name="Рисунок 5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595424" y="986713"/>
            <a:ext cx="53375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ПРОФЕССИОНАЛЬНЫЕ ОБРАЗОВАТЕЛЬНЫЕ ОРГАНИЗАЦИИ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266722"/>
              </p:ext>
            </p:extLst>
          </p:nvPr>
        </p:nvGraphicFramePr>
        <p:xfrm>
          <a:off x="6220046" y="1649538"/>
          <a:ext cx="5635256" cy="5126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13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86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452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91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Название профессии/специальности 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Кол-во выборов</a:t>
                      </a: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Доля, в %</a:t>
                      </a: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2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Повар, повар-кондитер, кондитер, кулинар, пекарь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367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7,7</a:t>
                      </a:r>
                      <a:endParaRPr lang="ru-RU" sz="105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6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Сварщик, </a:t>
                      </a:r>
                      <a:r>
                        <a:rPr lang="ru-RU" sz="12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газосварщик, </a:t>
                      </a:r>
                      <a:r>
                        <a:rPr lang="ru-RU" sz="12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электрогазосварщик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357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7,4</a:t>
                      </a:r>
                      <a:endParaRPr lang="ru-RU" sz="105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9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Автомеханик, автослесарь, техник-механик авто, слесарь по ремонту автомобилей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291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6,1</a:t>
                      </a:r>
                      <a:endParaRPr lang="ru-RU" sz="105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6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Программист, информационные системы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290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6,0</a:t>
                      </a:r>
                      <a:endParaRPr lang="ru-RU" sz="105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2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Воспитатель, преподаватель начальных классов 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150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3,1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6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Слесарь, слесарь механосборочных работ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145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3,0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2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Медицинская сестра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130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2,7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2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Механизатор, тракторист, тракторист-машинист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123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2,6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2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Портной, швея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92</a:t>
                      </a:r>
                      <a:endParaRPr lang="ru-RU" sz="105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1,9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62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Маляр, штукатур-маляр, </a:t>
                      </a:r>
                      <a:r>
                        <a:rPr lang="ru-RU" sz="12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штукатур, отделочные работы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76</a:t>
                      </a:r>
                      <a:endParaRPr lang="ru-RU" sz="105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1,6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2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Столяр, плотник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7089" marR="6708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49</a:t>
                      </a:r>
                      <a:endParaRPr lang="ru-RU" sz="105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1,0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198780" y="984457"/>
            <a:ext cx="5993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ru-RU" sz="1600" b="1" dirty="0">
                <a:solidFill>
                  <a:srgbClr val="00CC99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ПОПУЛЯРНЫЕ СПЕЦИАЛЬНОСТИ/ПРОФЕССИИ ДЛЯ ПОЛУЧЕНИЯ ПРОФЕССИОНАЛЬНОГО ОБРАЗОВАНИЯ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375847" y="103197"/>
            <a:ext cx="9706085" cy="73976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2375847" y="196627"/>
            <a:ext cx="97060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ОБРАЗОВАТЕЛЬНЫЕ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НАМЕРЕНИЯ УЧАЩИХСЯ С ОВЗ И/ИЛИ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ИНВАЛИДНОСТЬЮ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8-12-Х КЛАССОВ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ОБЩЕОБРАЗОВАТЕЛЬНЫХ ОРГАНИЗАЦИЙ </a:t>
            </a:r>
            <a:endParaRPr lang="ru-RU" b="1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99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14400" y="1371600"/>
            <a:ext cx="10363200" cy="3200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ПРОФЕССИОНАЛЬНЫЕ НАМЕРЕНИЯ </a:t>
            </a:r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УЧАЩИХСЯ-ИНВАЛИДОВ И УЧАЩИХСЯ С ОГРАНИЧЕННЫМИ ВОЗМОЖНОСТЯМИ ЗДОРОВЬЯ </a:t>
            </a:r>
            <a:r>
              <a:rPr lang="ru-RU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9-12-х </a:t>
            </a:r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КЛАССОВ С НАРУШЕНИЯМИ </a:t>
            </a:r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ИНТЕЛЛЕКТА</a:t>
            </a:r>
            <a:b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(ПОТЕНЦИАЛЬНЫХ АБИТУРИЕНТОВ 2024-2025 УЧЕБНОГО ГОДА)</a:t>
            </a:r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/>
              <a:pPr/>
              <a:t>11</a:t>
            </a:fld>
            <a:endParaRPr lang="ru-RU"/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73253" y="75450"/>
            <a:ext cx="2082837" cy="861147"/>
            <a:chOff x="422189" y="0"/>
            <a:chExt cx="2635885" cy="948942"/>
          </a:xfrm>
        </p:grpSpPr>
        <p:grpSp>
          <p:nvGrpSpPr>
            <p:cNvPr id="6" name="Группа 5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8" name="Группа 7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0" name="Рисунок 9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1" name="Прямоугольник 10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9" name="Рисунок 8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8069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410692" y="271143"/>
            <a:ext cx="9608055" cy="1028610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425069" y="376422"/>
            <a:ext cx="959367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ПРОФЕССИОНАЛЬНЫЕ И ОБРАЗОВАТЕЛЬНЫЕ НАМЕРЕНИЯ УЧАЩИХСЯ С ОВЗ И/ИЛИ ИНВАЛИДНОСТЬЮ 9-12-Х КЛАССОВ С НОЗОЛОГИЕЙ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УМСТВЕННАЯ ОТСТАЛОСТЬ</a:t>
            </a:r>
            <a:endParaRPr lang="ru-RU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94843" y="75450"/>
            <a:ext cx="2241957" cy="87281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="" xmlns:a16="http://schemas.microsoft.com/office/drawing/2014/main" id="{10903BBC-86FC-43C9-A0D0-5B62C0A55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495989"/>
              </p:ext>
            </p:extLst>
          </p:nvPr>
        </p:nvGraphicFramePr>
        <p:xfrm>
          <a:off x="94843" y="1563880"/>
          <a:ext cx="11923903" cy="5619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9234">
                  <a:extLst>
                    <a:ext uri="{9D8B030D-6E8A-4147-A177-3AD203B41FA5}">
                      <a16:colId xmlns="" xmlns:a16="http://schemas.microsoft.com/office/drawing/2014/main" val="2189122716"/>
                    </a:ext>
                  </a:extLst>
                </a:gridCol>
                <a:gridCol w="4146786">
                  <a:extLst>
                    <a:ext uri="{9D8B030D-6E8A-4147-A177-3AD203B41FA5}">
                      <a16:colId xmlns="" xmlns:a16="http://schemas.microsoft.com/office/drawing/2014/main" val="829280135"/>
                    </a:ext>
                  </a:extLst>
                </a:gridCol>
                <a:gridCol w="4007883">
                  <a:extLst>
                    <a:ext uri="{9D8B030D-6E8A-4147-A177-3AD203B41FA5}">
                      <a16:colId xmlns="" xmlns:a16="http://schemas.microsoft.com/office/drawing/2014/main" val="779768777"/>
                    </a:ext>
                  </a:extLst>
                </a:gridCol>
              </a:tblGrid>
              <a:tr h="63455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КОЛИЧЕСТВО ОБУЧАЮЩИХСЯ 9-12 КЛАССОВ – 563 ЧЕЛОВЕКА</a:t>
                      </a:r>
                    </a:p>
                    <a:p>
                      <a:pPr algn="ctr"/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Распределение ответов на вопрос</a:t>
                      </a:r>
                      <a:r>
                        <a:rPr lang="ru-RU" sz="1200" b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«После окончания школы что Вы планируете делать?», </a:t>
                      </a:r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% к числу опрошенных, N=563</a:t>
                      </a:r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Распределение ответов на вопрос</a:t>
                      </a:r>
                      <a:r>
                        <a:rPr lang="ru-RU" sz="1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о выборе образовательной организации и специальности профессионального обучения, </a:t>
                      </a:r>
                      <a:r>
                        <a:rPr lang="ru-RU" sz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% к числу опрошенных, N=350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96632984"/>
                  </a:ext>
                </a:extLst>
              </a:tr>
              <a:tr h="3854472">
                <a:tc vMerge="1"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42521941"/>
                  </a:ext>
                </a:extLst>
              </a:tr>
              <a:tr h="941694">
                <a:tc gridSpan="3"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252175754"/>
                  </a:ext>
                </a:extLst>
              </a:tr>
            </a:tbl>
          </a:graphicData>
        </a:graphic>
      </p:graphicFrame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144521"/>
              </p:ext>
            </p:extLst>
          </p:nvPr>
        </p:nvGraphicFramePr>
        <p:xfrm>
          <a:off x="4013152" y="2258053"/>
          <a:ext cx="3780513" cy="3451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835270"/>
              </p:ext>
            </p:extLst>
          </p:nvPr>
        </p:nvGraphicFramePr>
        <p:xfrm>
          <a:off x="8045648" y="2428172"/>
          <a:ext cx="4068793" cy="3292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567D01E3-CFB2-46BC-B117-1B82A8ABEF0F}"/>
              </a:ext>
            </a:extLst>
          </p:cNvPr>
          <p:cNvSpPr txBox="1"/>
          <p:nvPr/>
        </p:nvSpPr>
        <p:spPr>
          <a:xfrm>
            <a:off x="3852333" y="6136529"/>
            <a:ext cx="8262109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350 </a:t>
            </a:r>
            <a:r>
              <a:rPr lang="ru-RU" sz="1300" b="1" dirty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человек планируют поступление в профессиональные организации Самарской области (62,2%). </a:t>
            </a: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Оценки </a:t>
            </a:r>
            <a:r>
              <a:rPr lang="ru-RU" sz="1300" b="1" dirty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реалистичности достижения намерений </a:t>
            </a: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0,9 (по мнению педагогов)</a:t>
            </a:r>
            <a:endParaRPr lang="ru-RU" sz="1300" dirty="0">
              <a:solidFill>
                <a:schemeClr val="accent4">
                  <a:lumMod val="75000"/>
                  <a:lumOff val="25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7004" y="1962322"/>
            <a:ext cx="3595329" cy="42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40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348595" y="139134"/>
            <a:ext cx="9691087" cy="1028610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404376" y="216002"/>
            <a:ext cx="96143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ПОПУЛЯРНЫЕ </a:t>
            </a:r>
            <a:r>
              <a:rPr 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ПРОФЕССИИ И ПОО ДЛЯ 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ПОЛУЧЕНИЯ ПРОФЕССИОНАЛЬНОГО </a:t>
            </a:r>
            <a:r>
              <a:rPr 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 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АБИТУРИЕНТОВ С ОВЗ И/ИЛИ ИНВАЛИДНОСТЬЮ </a:t>
            </a:r>
            <a:endParaRPr lang="ru-RU" sz="16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(учащиеся 9-12-х классов с нозологией  умственная отсталость)</a:t>
            </a:r>
            <a:endParaRPr lang="ru-RU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" y="75450"/>
            <a:ext cx="2327659" cy="847813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029494"/>
              </p:ext>
            </p:extLst>
          </p:nvPr>
        </p:nvGraphicFramePr>
        <p:xfrm>
          <a:off x="531629" y="1382240"/>
          <a:ext cx="4795284" cy="4265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1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51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919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6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Название профессии</a:t>
                      </a:r>
                      <a:endParaRPr lang="ru-RU" sz="1100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Кол-во выборов</a:t>
                      </a:r>
                      <a:endParaRPr lang="ru-RU" sz="1100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Доля,  %</a:t>
                      </a:r>
                      <a:endParaRPr lang="ru-RU" sz="1100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Архивариус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,6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Комплектовщик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,6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Маляр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17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4,9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Овощевод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,6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Повар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26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7,4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Портной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38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10,9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Рабочий зеленого строительства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3,4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Рабочий зеленого хозяйства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46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13,1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Рабочий плодоовощного хранилища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24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6,9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14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Рабочий по благоустройству населенных пунктов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2,8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14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Рабочий по комплексному обслуживанию и ремонту зданий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2,0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Садовник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4,3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Слесарь механосборочных работ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28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8,0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Столяр строительный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4,6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0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Тракторист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3,2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69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Штукатур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2,9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3" name="Объект 4"/>
          <p:cNvSpPr txBox="1">
            <a:spLocks/>
          </p:cNvSpPr>
          <p:nvPr/>
        </p:nvSpPr>
        <p:spPr>
          <a:xfrm>
            <a:off x="452702" y="5717724"/>
            <a:ext cx="4953137" cy="1037659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sz="1200" b="1" kern="0" dirty="0" smtClean="0">
                <a:solidFill>
                  <a:schemeClr val="accent1">
                    <a:lumMod val="50000"/>
                  </a:schemeClr>
                </a:solidFill>
              </a:rPr>
              <a:t>305 обучающихся  (87%) назвали планируемую профессию обучения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200" b="1" kern="0" dirty="0" smtClean="0">
                <a:solidFill>
                  <a:schemeClr val="accent1">
                    <a:lumMod val="50000"/>
                  </a:schemeClr>
                </a:solidFill>
              </a:rPr>
              <a:t>76,2% отметили программы профессионального обучения, реализуемые в Самарской области для лиц с интеллектуальными нарушениями</a:t>
            </a:r>
          </a:p>
          <a:p>
            <a:endParaRPr lang="ru-RU" sz="2800" kern="0" dirty="0" smtClean="0"/>
          </a:p>
          <a:p>
            <a:endParaRPr lang="ru-RU" sz="2800" kern="0" dirty="0" smtClean="0"/>
          </a:p>
          <a:p>
            <a:endParaRPr lang="ru-RU" sz="2800" kern="0" dirty="0"/>
          </a:p>
        </p:txBody>
      </p:sp>
      <p:graphicFrame>
        <p:nvGraphicFramePr>
          <p:cNvPr id="21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7018066"/>
              </p:ext>
            </p:extLst>
          </p:nvPr>
        </p:nvGraphicFramePr>
        <p:xfrm>
          <a:off x="5614283" y="1392863"/>
          <a:ext cx="6217908" cy="4631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78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89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10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6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Название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профессиональной</a:t>
                      </a:r>
                      <a:r>
                        <a:rPr lang="ru-RU" sz="14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образовательной организации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Кол-во выборов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Доля,  %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1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Самарский многопрофильный колледж им. Бартенева В.В.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36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10,3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1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Технологический колледж им. Н.Д. Кузнецова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34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9,7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1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Колледж технического и художественного образования </a:t>
                      </a:r>
                      <a:r>
                        <a:rPr lang="ru-RU" sz="12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г.Тольятти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31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8,9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1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Тольяттинский колледж сервисных технологий и предпринимательства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25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7,1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Обшаровский</a:t>
                      </a: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государственный техникум </a:t>
                      </a:r>
                      <a:r>
                        <a:rPr lang="ru-RU" sz="12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им.В.И.Суркова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6,9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7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Образовательный центр с. Камышла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22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1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Губернский колледж г. Сызрани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19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5,4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Сызранский</a:t>
                      </a: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политехнический колледж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5,1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Жигулевский государственный колледж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4,3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51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Самарский государственный колледж сервисных технологий и дизайна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4,3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2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Губернский колледж г. Похвистнево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4,0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1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Отрадненский нефтяной техникум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3,4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1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Сергиевский губернский техникум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2,0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1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Домашкинский государственный техникум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1,4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75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Тольяттинский машиностроительный колледж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1,4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2" name="Объект 4"/>
          <p:cNvSpPr txBox="1">
            <a:spLocks/>
          </p:cNvSpPr>
          <p:nvPr/>
        </p:nvSpPr>
        <p:spPr>
          <a:xfrm>
            <a:off x="5614283" y="6195237"/>
            <a:ext cx="6404463" cy="637954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sz="1200" b="1" kern="0" dirty="0" smtClean="0">
                <a:solidFill>
                  <a:schemeClr val="accent1">
                    <a:lumMod val="50000"/>
                  </a:schemeClr>
                </a:solidFill>
              </a:rPr>
              <a:t>308 обучающихся (88%)  </a:t>
            </a:r>
            <a:r>
              <a:rPr lang="ru-RU" sz="1200" b="1" kern="0" dirty="0">
                <a:solidFill>
                  <a:schemeClr val="accent1">
                    <a:lumMod val="50000"/>
                  </a:schemeClr>
                </a:solidFill>
              </a:rPr>
              <a:t>назвали профессиональную образовательную организацию.</a:t>
            </a:r>
            <a:endParaRPr lang="ru-RU" sz="12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800" kern="0" dirty="0" smtClean="0"/>
          </a:p>
          <a:p>
            <a:endParaRPr lang="ru-RU" sz="2800" kern="0" dirty="0" smtClean="0"/>
          </a:p>
          <a:p>
            <a:endParaRPr lang="ru-RU" sz="2800" kern="0" dirty="0"/>
          </a:p>
        </p:txBody>
      </p:sp>
    </p:spTree>
    <p:extLst>
      <p:ext uri="{BB962C8B-B14F-4D97-AF65-F5344CB8AC3E}">
        <p14:creationId xmlns:p14="http://schemas.microsoft.com/office/powerpoint/2010/main" val="30963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5568341"/>
            <a:ext cx="13035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Блок-схема: альтернативный процесс 1"/>
          <p:cNvSpPr/>
          <p:nvPr/>
        </p:nvSpPr>
        <p:spPr bwMode="auto">
          <a:xfrm>
            <a:off x="3631899" y="1336293"/>
            <a:ext cx="2969483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Блок-схема: альтернативный процесс 21"/>
          <p:cNvSpPr/>
          <p:nvPr/>
        </p:nvSpPr>
        <p:spPr bwMode="auto">
          <a:xfrm>
            <a:off x="154161" y="2458733"/>
            <a:ext cx="3070958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Блок-схема: альтернативный процесс 22"/>
          <p:cNvSpPr/>
          <p:nvPr/>
        </p:nvSpPr>
        <p:spPr bwMode="auto">
          <a:xfrm>
            <a:off x="3623942" y="1986785"/>
            <a:ext cx="3116761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Блок-схема: альтернативный процесс 23"/>
          <p:cNvSpPr/>
          <p:nvPr/>
        </p:nvSpPr>
        <p:spPr bwMode="auto">
          <a:xfrm>
            <a:off x="3623943" y="2649045"/>
            <a:ext cx="2969483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Блок-схема: альтернативный процесс 24"/>
          <p:cNvSpPr/>
          <p:nvPr/>
        </p:nvSpPr>
        <p:spPr bwMode="auto">
          <a:xfrm>
            <a:off x="2804942" y="4893788"/>
            <a:ext cx="2969482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Блок-схема: альтернативный процесс 25"/>
          <p:cNvSpPr/>
          <p:nvPr/>
        </p:nvSpPr>
        <p:spPr bwMode="auto">
          <a:xfrm>
            <a:off x="4889778" y="5753007"/>
            <a:ext cx="2954733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Блок-схема: альтернативный процесс 26"/>
          <p:cNvSpPr/>
          <p:nvPr/>
        </p:nvSpPr>
        <p:spPr bwMode="auto">
          <a:xfrm>
            <a:off x="1395027" y="4189580"/>
            <a:ext cx="2954733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Блок-схема: альтернативный процесс 27"/>
          <p:cNvSpPr/>
          <p:nvPr/>
        </p:nvSpPr>
        <p:spPr bwMode="auto">
          <a:xfrm>
            <a:off x="148259" y="3334379"/>
            <a:ext cx="3076860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27273" y="1397941"/>
            <a:ext cx="257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Самарское ТУ </a:t>
            </a:r>
            <a:r>
              <a:rPr lang="ru-RU" b="1" dirty="0" smtClean="0">
                <a:solidFill>
                  <a:schemeClr val="accent6"/>
                </a:solidFill>
              </a:rPr>
              <a:t>(57)</a:t>
            </a:r>
            <a:r>
              <a:rPr lang="en-US" b="1" dirty="0" smtClean="0">
                <a:solidFill>
                  <a:schemeClr val="accent6"/>
                </a:solidFill>
              </a:rPr>
              <a:t> </a:t>
            </a:r>
            <a:r>
              <a:rPr lang="ru-RU" b="1" dirty="0" smtClean="0"/>
              <a:t>54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604204" y="2024579"/>
            <a:ext cx="3033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Тольяттинское ТУ </a:t>
            </a:r>
            <a:r>
              <a:rPr lang="ru-RU" b="1" dirty="0" smtClean="0">
                <a:solidFill>
                  <a:schemeClr val="accent6"/>
                </a:solidFill>
              </a:rPr>
              <a:t>(55</a:t>
            </a:r>
            <a:r>
              <a:rPr lang="ru-RU" b="1" dirty="0" smtClean="0"/>
              <a:t>) 53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866138" y="2659878"/>
            <a:ext cx="242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Западное ТУ </a:t>
            </a:r>
            <a:r>
              <a:rPr lang="ru-RU" b="1" dirty="0" smtClean="0">
                <a:solidFill>
                  <a:schemeClr val="accent6"/>
                </a:solidFill>
              </a:rPr>
              <a:t>(29) </a:t>
            </a:r>
            <a:r>
              <a:rPr lang="ru-RU" b="1" dirty="0" smtClean="0"/>
              <a:t>25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8658" y="2536796"/>
            <a:ext cx="3352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Юго-Восточное ТУ </a:t>
            </a:r>
            <a:r>
              <a:rPr lang="ru-RU" b="1" dirty="0" smtClean="0">
                <a:solidFill>
                  <a:schemeClr val="accent2"/>
                </a:solidFill>
              </a:rPr>
              <a:t>(6)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ru-RU" b="1" dirty="0" smtClean="0"/>
              <a:t>6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37580" y="3317522"/>
            <a:ext cx="3188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Отрадненское</a:t>
            </a:r>
            <a:r>
              <a:rPr lang="ru-RU" b="1" dirty="0" smtClean="0"/>
              <a:t> ТУ </a:t>
            </a:r>
            <a:r>
              <a:rPr lang="ru-RU" b="1" dirty="0" smtClean="0">
                <a:solidFill>
                  <a:schemeClr val="accent2"/>
                </a:solidFill>
              </a:rPr>
              <a:t>(22) </a:t>
            </a:r>
            <a:r>
              <a:rPr lang="ru-RU" b="1" dirty="0" smtClean="0"/>
              <a:t>13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278071" y="4240888"/>
            <a:ext cx="3188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Северное ТУ </a:t>
            </a:r>
            <a:r>
              <a:rPr lang="ru-RU" b="1" dirty="0" smtClean="0">
                <a:solidFill>
                  <a:schemeClr val="accent6"/>
                </a:solidFill>
              </a:rPr>
              <a:t>(12)</a:t>
            </a:r>
            <a:r>
              <a:rPr lang="en-US" b="1" dirty="0" smtClean="0">
                <a:solidFill>
                  <a:schemeClr val="accent6"/>
                </a:solidFill>
              </a:rPr>
              <a:t> </a:t>
            </a:r>
            <a:r>
              <a:rPr lang="ru-RU" b="1" dirty="0" smtClean="0"/>
              <a:t>6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656791" y="4951868"/>
            <a:ext cx="3188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Юго-Западное ТУ </a:t>
            </a:r>
            <a:r>
              <a:rPr lang="ru-RU" b="1" dirty="0" smtClean="0">
                <a:solidFill>
                  <a:schemeClr val="accent6"/>
                </a:solidFill>
              </a:rPr>
              <a:t>(45)</a:t>
            </a:r>
            <a:r>
              <a:rPr lang="en-US" b="1" dirty="0" smtClean="0">
                <a:solidFill>
                  <a:schemeClr val="accent6"/>
                </a:solidFill>
              </a:rPr>
              <a:t> </a:t>
            </a:r>
            <a:r>
              <a:rPr lang="ru-RU" b="1" dirty="0" smtClean="0"/>
              <a:t>32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072097" y="5783569"/>
            <a:ext cx="2743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Южное ТУ </a:t>
            </a:r>
            <a:r>
              <a:rPr lang="ru-RU" b="1" dirty="0" smtClean="0">
                <a:solidFill>
                  <a:schemeClr val="accent6"/>
                </a:solidFill>
              </a:rPr>
              <a:t>(3) </a:t>
            </a:r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36" name="Блок-схема: альтернативный процесс 35"/>
          <p:cNvSpPr/>
          <p:nvPr/>
        </p:nvSpPr>
        <p:spPr bwMode="auto">
          <a:xfrm>
            <a:off x="8382365" y="1544703"/>
            <a:ext cx="3453389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Блок-схема: альтернативный процесс 36"/>
          <p:cNvSpPr/>
          <p:nvPr/>
        </p:nvSpPr>
        <p:spPr bwMode="auto">
          <a:xfrm>
            <a:off x="8388338" y="2454477"/>
            <a:ext cx="3453387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Блок-схема: альтернативный процесс 37"/>
          <p:cNvSpPr/>
          <p:nvPr/>
        </p:nvSpPr>
        <p:spPr bwMode="auto">
          <a:xfrm>
            <a:off x="8430392" y="3266214"/>
            <a:ext cx="3453388" cy="47194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Блок-схема: альтернативный процесс 38"/>
          <p:cNvSpPr/>
          <p:nvPr/>
        </p:nvSpPr>
        <p:spPr bwMode="auto">
          <a:xfrm>
            <a:off x="8426465" y="4301161"/>
            <a:ext cx="3453387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Блок-схема: альтернативный процесс 39"/>
          <p:cNvSpPr/>
          <p:nvPr/>
        </p:nvSpPr>
        <p:spPr bwMode="auto">
          <a:xfrm>
            <a:off x="7844511" y="5239818"/>
            <a:ext cx="3453387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557062" y="1580459"/>
            <a:ext cx="3103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Кинельское</a:t>
            </a:r>
            <a:r>
              <a:rPr lang="ru-RU" b="1" dirty="0" smtClean="0"/>
              <a:t> ТУ </a:t>
            </a:r>
            <a:r>
              <a:rPr lang="ru-RU" b="1" dirty="0" smtClean="0">
                <a:solidFill>
                  <a:schemeClr val="accent6"/>
                </a:solidFill>
              </a:rPr>
              <a:t>(5) </a:t>
            </a:r>
            <a:r>
              <a:rPr lang="ru-RU" b="1" dirty="0" smtClean="0"/>
              <a:t>3</a:t>
            </a:r>
            <a:endParaRPr lang="ru-RU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8559808" y="2497190"/>
            <a:ext cx="30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Северо-Западное ТУ</a:t>
            </a:r>
            <a:r>
              <a:rPr lang="ru-RU" b="1" dirty="0" smtClean="0">
                <a:solidFill>
                  <a:schemeClr val="accent6"/>
                </a:solidFill>
              </a:rPr>
              <a:t> (9)</a:t>
            </a:r>
            <a:r>
              <a:rPr lang="en-US" b="1" dirty="0" smtClean="0">
                <a:solidFill>
                  <a:schemeClr val="accent6"/>
                </a:solidFill>
              </a:rPr>
              <a:t> </a:t>
            </a:r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8367737" y="3317522"/>
            <a:ext cx="347364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Северо-Восточное ТУ </a:t>
            </a:r>
            <a:r>
              <a:rPr lang="ru-RU" b="1" dirty="0" smtClean="0">
                <a:solidFill>
                  <a:schemeClr val="accent6"/>
                </a:solidFill>
              </a:rPr>
              <a:t>(45)</a:t>
            </a:r>
            <a:r>
              <a:rPr lang="en-US" b="1" dirty="0" smtClean="0">
                <a:solidFill>
                  <a:schemeClr val="accent6"/>
                </a:solidFill>
              </a:rPr>
              <a:t> </a:t>
            </a:r>
            <a:r>
              <a:rPr lang="ru-RU" b="1" dirty="0" smtClean="0"/>
              <a:t>33</a:t>
            </a:r>
            <a:endParaRPr lang="ru-RU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8238973" y="4321692"/>
            <a:ext cx="3369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Поволжское ТУ </a:t>
            </a:r>
            <a:r>
              <a:rPr lang="ru-RU" b="1" dirty="0" smtClean="0">
                <a:solidFill>
                  <a:schemeClr val="accent6"/>
                </a:solidFill>
              </a:rPr>
              <a:t>(15)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953033" y="5252665"/>
            <a:ext cx="3241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Центральное ТУ </a:t>
            </a:r>
            <a:r>
              <a:rPr lang="ru-RU" b="1" dirty="0" smtClean="0">
                <a:solidFill>
                  <a:schemeClr val="accent6"/>
                </a:solidFill>
              </a:rPr>
              <a:t>(47)</a:t>
            </a:r>
            <a:r>
              <a:rPr lang="en-US" b="1" dirty="0" smtClean="0">
                <a:solidFill>
                  <a:schemeClr val="accent6"/>
                </a:solidFill>
              </a:rPr>
              <a:t> </a:t>
            </a:r>
            <a:r>
              <a:rPr lang="ru-RU" b="1" dirty="0" smtClean="0"/>
              <a:t>15</a:t>
            </a:r>
            <a:endParaRPr lang="ru-RU" b="1" dirty="0"/>
          </a:p>
        </p:txBody>
      </p:sp>
      <p:cxnSp>
        <p:nvCxnSpPr>
          <p:cNvPr id="47" name="Прямая со стрелкой 46"/>
          <p:cNvCxnSpPr/>
          <p:nvPr/>
        </p:nvCxnSpPr>
        <p:spPr bwMode="auto">
          <a:xfrm flipH="1" flipV="1">
            <a:off x="6601383" y="2844544"/>
            <a:ext cx="1213916" cy="2631248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Прямая со стрелкой 49"/>
          <p:cNvCxnSpPr/>
          <p:nvPr/>
        </p:nvCxnSpPr>
        <p:spPr bwMode="auto">
          <a:xfrm flipH="1" flipV="1">
            <a:off x="6638432" y="2357592"/>
            <a:ext cx="1214038" cy="3110009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8235363" y="4035691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10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44512" y="4902544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8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489336" y="5354084"/>
            <a:ext cx="486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13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57" name="Прямая со стрелкой 56"/>
          <p:cNvCxnSpPr/>
          <p:nvPr/>
        </p:nvCxnSpPr>
        <p:spPr bwMode="auto">
          <a:xfrm flipH="1" flipV="1">
            <a:off x="6599674" y="1600325"/>
            <a:ext cx="1830718" cy="182162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144451" y="2971285"/>
            <a:ext cx="57188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7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61" name="Прямая со стрелкой 60"/>
          <p:cNvCxnSpPr>
            <a:stCxn id="37" idx="1"/>
            <a:endCxn id="2" idx="3"/>
          </p:cNvCxnSpPr>
          <p:nvPr/>
        </p:nvCxnSpPr>
        <p:spPr bwMode="auto">
          <a:xfrm flipH="1" flipV="1">
            <a:off x="6601382" y="1572267"/>
            <a:ext cx="1786956" cy="1118184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8203386" y="2222759"/>
            <a:ext cx="411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4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65" name="Прямая со стрелкой 64"/>
          <p:cNvCxnSpPr>
            <a:stCxn id="36" idx="1"/>
            <a:endCxn id="2" idx="3"/>
          </p:cNvCxnSpPr>
          <p:nvPr/>
        </p:nvCxnSpPr>
        <p:spPr bwMode="auto">
          <a:xfrm flipH="1" flipV="1">
            <a:off x="6601382" y="1572267"/>
            <a:ext cx="1780983" cy="20841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7969547" y="1428718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1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59" name="Прямая со стрелкой 58"/>
          <p:cNvCxnSpPr/>
          <p:nvPr/>
        </p:nvCxnSpPr>
        <p:spPr bwMode="auto">
          <a:xfrm flipH="1" flipV="1">
            <a:off x="6548280" y="1612008"/>
            <a:ext cx="1882112" cy="2925127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3162313" y="3410835"/>
            <a:ext cx="481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3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76" name="Прямая со стрелкой 75"/>
          <p:cNvCxnSpPr/>
          <p:nvPr/>
        </p:nvCxnSpPr>
        <p:spPr bwMode="auto">
          <a:xfrm flipV="1">
            <a:off x="3014541" y="3686854"/>
            <a:ext cx="5314722" cy="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Прямая со стрелкой 78"/>
          <p:cNvCxnSpPr/>
          <p:nvPr/>
        </p:nvCxnSpPr>
        <p:spPr bwMode="auto">
          <a:xfrm flipV="1">
            <a:off x="3402114" y="1626240"/>
            <a:ext cx="297716" cy="2614648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3014541" y="3933111"/>
            <a:ext cx="362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787306" y="4985419"/>
            <a:ext cx="54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9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612383" y="4277741"/>
            <a:ext cx="440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638432" y="5507972"/>
            <a:ext cx="580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98" name="Прямая со стрелкой 97"/>
          <p:cNvCxnSpPr>
            <a:endCxn id="2" idx="3"/>
          </p:cNvCxnSpPr>
          <p:nvPr/>
        </p:nvCxnSpPr>
        <p:spPr bwMode="auto">
          <a:xfrm flipH="1" flipV="1">
            <a:off x="6601382" y="1572267"/>
            <a:ext cx="526541" cy="420311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Прямая со стрелкой 106"/>
          <p:cNvCxnSpPr/>
          <p:nvPr/>
        </p:nvCxnSpPr>
        <p:spPr bwMode="auto">
          <a:xfrm flipV="1">
            <a:off x="4466717" y="1770888"/>
            <a:ext cx="3862546" cy="313165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3" name="Дуга 132"/>
          <p:cNvSpPr/>
          <p:nvPr/>
        </p:nvSpPr>
        <p:spPr bwMode="auto">
          <a:xfrm rot="1136707">
            <a:off x="1492806" y="1243221"/>
            <a:ext cx="6240061" cy="3939664"/>
          </a:xfrm>
          <a:prstGeom prst="arc">
            <a:avLst>
              <a:gd name="adj1" fmla="val 18570168"/>
              <a:gd name="adj2" fmla="val 4401847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AF7E1D"/>
              </a:solidFill>
              <a:effectLst/>
              <a:latin typeface="Arial" charset="0"/>
            </a:endParaRPr>
          </a:p>
        </p:txBody>
      </p:sp>
      <p:cxnSp>
        <p:nvCxnSpPr>
          <p:cNvPr id="58" name="Прямая со стрелкой 57"/>
          <p:cNvCxnSpPr>
            <a:endCxn id="27" idx="0"/>
          </p:cNvCxnSpPr>
          <p:nvPr/>
        </p:nvCxnSpPr>
        <p:spPr bwMode="auto">
          <a:xfrm>
            <a:off x="2872394" y="3816170"/>
            <a:ext cx="0" cy="37341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804942" y="3724680"/>
            <a:ext cx="362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63" name="Прямоугольник 62"/>
          <p:cNvSpPr>
            <a:spLocks noChangeArrowheads="1"/>
          </p:cNvSpPr>
          <p:nvPr/>
        </p:nvSpPr>
        <p:spPr bwMode="auto">
          <a:xfrm>
            <a:off x="2733369" y="271142"/>
            <a:ext cx="9285378" cy="1015398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lvl="0">
              <a:spcBef>
                <a:spcPct val="50000"/>
              </a:spcBef>
            </a:pPr>
            <a:r>
              <a:rPr lang="ru-RU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ПОТЕНЦИАЛЬНАЯ ОБРАЗОВАТЕЛЬНАЯ МИГРАЦИЯ ОБУЧАЮЩИХСЯ С ОВЗ И/ИЛИ ИНВАЛИДНОСТЬЮ 9-12-Х КЛАССОВ С НОЗОЛОГИЕЙ </a:t>
            </a:r>
            <a:r>
              <a:rPr lang="ru-RU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	УМСТВЕННАЯ </a:t>
            </a:r>
            <a:r>
              <a:rPr lang="ru-RU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ОТСТАЛОСТЬ</a:t>
            </a:r>
          </a:p>
        </p:txBody>
      </p:sp>
      <p:grpSp>
        <p:nvGrpSpPr>
          <p:cNvPr id="69" name="Группа 68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" y="75450"/>
            <a:ext cx="2408902" cy="847813"/>
            <a:chOff x="422189" y="0"/>
            <a:chExt cx="2635885" cy="948942"/>
          </a:xfrm>
        </p:grpSpPr>
        <p:grpSp>
          <p:nvGrpSpPr>
            <p:cNvPr id="70" name="Группа 69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72" name="Группа 71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74" name="Рисунок 73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75" name="Прямоугольник 74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73" name="Рисунок 72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71" name="Рисунок 70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128560" y="5786501"/>
            <a:ext cx="100245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Обозначения:</a:t>
            </a:r>
          </a:p>
          <a:p>
            <a:r>
              <a:rPr lang="ru-RU" sz="1600" i="1" dirty="0" smtClean="0">
                <a:solidFill>
                  <a:schemeClr val="accent6"/>
                </a:solidFill>
              </a:rPr>
              <a:t>(0) – общее количество опрошенных</a:t>
            </a:r>
          </a:p>
          <a:p>
            <a:r>
              <a:rPr lang="ru-RU" sz="1600" i="1" dirty="0" smtClean="0"/>
              <a:t>00 – определились с выбором и планируют остаться учиться в округе, кол-во человек </a:t>
            </a:r>
          </a:p>
          <a:p>
            <a:r>
              <a:rPr lang="ru-RU" sz="1600" i="1" dirty="0" smtClean="0">
                <a:solidFill>
                  <a:srgbClr val="FF0000"/>
                </a:solidFill>
              </a:rPr>
              <a:t>0 – планируют переезд в другой округ для получения образования, кол-во человек</a:t>
            </a:r>
            <a:endParaRPr lang="ru-RU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89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33369" y="271143"/>
            <a:ext cx="9285378" cy="1028610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733370" y="376422"/>
            <a:ext cx="928537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ПРОФЕССИОНАЛЬНЫЕ И ОБРАЗОВАТЕЛЬНЫЕ НАМЕРЕНИЯ УЧАЩИХСЯ С ОВЗ И/ИЛИ ИНВАЛИДНОСТЬЮ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9-Х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КЛАССОВ С НОЗОЛОГИЕЙ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ЗАДЕРЖКА ПСИХИЧЕСКОГО РАЗВИТИЯ</a:t>
            </a:r>
            <a:endParaRPr lang="ru-RU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94843" y="75450"/>
            <a:ext cx="2314060" cy="847813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="" xmlns:a16="http://schemas.microsoft.com/office/drawing/2014/main" id="{10903BBC-86FC-43C9-A0D0-5B62C0A55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697282"/>
              </p:ext>
            </p:extLst>
          </p:nvPr>
        </p:nvGraphicFramePr>
        <p:xfrm>
          <a:off x="94843" y="1563880"/>
          <a:ext cx="11923903" cy="5619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9234">
                  <a:extLst>
                    <a:ext uri="{9D8B030D-6E8A-4147-A177-3AD203B41FA5}">
                      <a16:colId xmlns="" xmlns:a16="http://schemas.microsoft.com/office/drawing/2014/main" val="2189122716"/>
                    </a:ext>
                  </a:extLst>
                </a:gridCol>
                <a:gridCol w="4146786">
                  <a:extLst>
                    <a:ext uri="{9D8B030D-6E8A-4147-A177-3AD203B41FA5}">
                      <a16:colId xmlns="" xmlns:a16="http://schemas.microsoft.com/office/drawing/2014/main" val="829280135"/>
                    </a:ext>
                  </a:extLst>
                </a:gridCol>
                <a:gridCol w="4007883">
                  <a:extLst>
                    <a:ext uri="{9D8B030D-6E8A-4147-A177-3AD203B41FA5}">
                      <a16:colId xmlns="" xmlns:a16="http://schemas.microsoft.com/office/drawing/2014/main" val="779768777"/>
                    </a:ext>
                  </a:extLst>
                </a:gridCol>
              </a:tblGrid>
              <a:tr h="63455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КОЛИЧЕСТВО ОБУЧАЮЩИХСЯ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9-х КЛАССОВ – 2390 ЧЕЛОВЕКА</a:t>
                      </a:r>
                    </a:p>
                    <a:p>
                      <a:pPr algn="ctr"/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Распределение ответов на вопрос</a:t>
                      </a:r>
                      <a:r>
                        <a:rPr lang="ru-RU" sz="1200" b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</a:rPr>
                        <a:t>«После окончания школы что Вы планируете делать?», </a:t>
                      </a:r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% к числу опрошенных, N=2390</a:t>
                      </a:r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Распределение ответов на вопрос</a:t>
                      </a:r>
                      <a:r>
                        <a:rPr lang="ru-RU" sz="1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о выборе образовательной организации и специальности профессионального обучения, </a:t>
                      </a:r>
                      <a:r>
                        <a:rPr lang="ru-RU" sz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% к числу опрошенных, N=2390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96632984"/>
                  </a:ext>
                </a:extLst>
              </a:tr>
              <a:tr h="3854472">
                <a:tc vMerge="1"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42521941"/>
                  </a:ext>
                </a:extLst>
              </a:tr>
              <a:tr h="941694">
                <a:tc gridSpan="3"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252175754"/>
                  </a:ext>
                </a:extLst>
              </a:tr>
            </a:tbl>
          </a:graphicData>
        </a:graphic>
      </p:graphicFrame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467389"/>
              </p:ext>
            </p:extLst>
          </p:nvPr>
        </p:nvGraphicFramePr>
        <p:xfrm>
          <a:off x="4013152" y="2258053"/>
          <a:ext cx="3780513" cy="3451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112180"/>
              </p:ext>
            </p:extLst>
          </p:nvPr>
        </p:nvGraphicFramePr>
        <p:xfrm>
          <a:off x="8045648" y="2428172"/>
          <a:ext cx="4068793" cy="3292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567D01E3-CFB2-46BC-B117-1B82A8ABEF0F}"/>
              </a:ext>
            </a:extLst>
          </p:cNvPr>
          <p:cNvSpPr txBox="1"/>
          <p:nvPr/>
        </p:nvSpPr>
        <p:spPr>
          <a:xfrm>
            <a:off x="4061638" y="5598315"/>
            <a:ext cx="7676706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2262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человек планируют поступление в профессиональные организации Самарской области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(94,6%). Оценки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реалистичности достижения намерений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0,9 (по мнению педагогов)</a:t>
            </a:r>
            <a:endParaRPr lang="ru-RU" sz="1200" dirty="0">
              <a:solidFill>
                <a:schemeClr val="accent4">
                  <a:lumMod val="75000"/>
                  <a:lumOff val="25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843" y="1985980"/>
            <a:ext cx="3809451" cy="415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15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2733370" y="376422"/>
            <a:ext cx="928537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ПРОФЕССИОНАЛЬНЫЕ И ОБРАЗОВАТЕЛЬНЫЕ НАМЕРЕНИЯ УЧАЩИХСЯ С ОВЗ И/ИЛИ ИНВАЛИДНОСТЬЮ </a:t>
            </a: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9-Х </a:t>
            </a:r>
            <a:r>
              <a:rPr lang="ru-RU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КЛАССОВ С НОЗОЛОГИЕЙ </a:t>
            </a:r>
          </a:p>
          <a:p>
            <a:pPr lvl="0" algn="ctr">
              <a:spcBef>
                <a:spcPct val="50000"/>
              </a:spcBef>
            </a:pPr>
            <a:r>
              <a:rPr lang="ru-RU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ЗАДЕРЖКА ПСИХИЧЕСКОГО РАЗВИТИЯ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402958" y="271142"/>
            <a:ext cx="9615789" cy="1047295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ПРОФЕССИОНАЛЬНЫЕ И ОБРАЗОВАТЕЛЬНЫЕ НАМЕРЕНИЯ УЧАЩИХСЯ С ОВЗ И/ИЛИ ИНВАЛИДНОСТЬЮ 9-Х КЛАССОВ С НОЗОЛОГИЕЙ </a:t>
            </a:r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ЗАДЕРЖКА </a:t>
            </a:r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ПСИХИЧЕСКОГО РАЗВИТИЯ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73253" y="75450"/>
            <a:ext cx="2082837" cy="861147"/>
            <a:chOff x="422189" y="0"/>
            <a:chExt cx="2635885" cy="948942"/>
          </a:xfrm>
        </p:grpSpPr>
        <p:grpSp>
          <p:nvGrpSpPr>
            <p:cNvPr id="7" name="Группа 6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9" name="Группа 8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1" name="Рисунок 10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2" name="Прямоугольник 11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0" name="Рисунок 9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8" name="Рисунок 7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E66EDDA-A0D2-497F-8AC7-7084E01131F5}"/>
              </a:ext>
            </a:extLst>
          </p:cNvPr>
          <p:cNvSpPr txBox="1"/>
          <p:nvPr/>
        </p:nvSpPr>
        <p:spPr>
          <a:xfrm>
            <a:off x="914144" y="1544564"/>
            <a:ext cx="109180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</a:rPr>
              <a:t>Распределение ответов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</a:rPr>
              <a:t>на </a:t>
            </a: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</a:rPr>
              <a:t>вопрос </a:t>
            </a:r>
            <a:r>
              <a:rPr lang="ru-RU" sz="1400" b="1" dirty="0">
                <a:solidFill>
                  <a:schemeClr val="bg2">
                    <a:lumMod val="75000"/>
                  </a:schemeClr>
                </a:solidFill>
              </a:rPr>
              <a:t>о выборе образовательной организации и специальности профессионального обучения </a:t>
            </a: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</a:rPr>
              <a:t>по территориальным образовательным округам (</a:t>
            </a: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к числу опрошенных </a:t>
            </a: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ТУ)</a:t>
            </a:r>
            <a:endParaRPr lang="ru-RU" sz="1400" dirty="0">
              <a:solidFill>
                <a:schemeClr val="bg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="" xmlns:a16="http://schemas.microsoft.com/office/drawing/2014/main" id="{E8DD9D02-58E3-4C4B-B20F-7D048D7C60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2065779"/>
              </p:ext>
            </p:extLst>
          </p:nvPr>
        </p:nvGraphicFramePr>
        <p:xfrm>
          <a:off x="808075" y="2191448"/>
          <a:ext cx="10239153" cy="437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14238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33369" y="271142"/>
            <a:ext cx="9285378" cy="1028610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733370" y="376422"/>
            <a:ext cx="928537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ПОПУЛЯРНЫЕ ПРОФЕССИИ ДЛЯ ПОЛУЧЕНИЯ ПРОФЕССИОНАЛЬНОГО ОБРАЗОВАНИЯ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УЧАЩИХСЯ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ОВЗ И/ИЛИ ИНВАЛИДНОСТЬЮ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9-Х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КЛАССОВ С НОЗОЛОГИЕЙ </a:t>
            </a:r>
            <a:r>
              <a:rPr lang="ru-RU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ЗАДЕРЖКА </a:t>
            </a:r>
            <a:r>
              <a:rPr lang="ru-RU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ПСИХИЧЕСКОГО РАЗВИТИЯ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" y="75450"/>
            <a:ext cx="2408902" cy="847813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23" name="Объект 4"/>
          <p:cNvSpPr txBox="1">
            <a:spLocks/>
          </p:cNvSpPr>
          <p:nvPr/>
        </p:nvSpPr>
        <p:spPr>
          <a:xfrm>
            <a:off x="9377916" y="1981200"/>
            <a:ext cx="1899684" cy="2495107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800" kern="0" dirty="0" smtClean="0">
                <a:solidFill>
                  <a:schemeClr val="accent1">
                    <a:lumMod val="50000"/>
                  </a:schemeClr>
                </a:solidFill>
              </a:rPr>
              <a:t>1856 обучающихся указали профессию/специальность (77,7%)</a:t>
            </a:r>
          </a:p>
          <a:p>
            <a:endParaRPr lang="ru-RU" kern="0" dirty="0" smtClean="0"/>
          </a:p>
          <a:p>
            <a:endParaRPr lang="ru-RU" kern="0" dirty="0" smtClean="0"/>
          </a:p>
          <a:p>
            <a:endParaRPr lang="ru-RU" kern="0" dirty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765635"/>
              </p:ext>
            </p:extLst>
          </p:nvPr>
        </p:nvGraphicFramePr>
        <p:xfrm>
          <a:off x="572084" y="1405032"/>
          <a:ext cx="11501901" cy="4573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4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85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011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6107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8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Укрупненная группа направлений подготовки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Кол-во выборов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Доля, %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Профессии, специальности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Машиностроение</a:t>
                      </a:r>
                      <a:r>
                        <a:rPr lang="en-US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344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18,5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Слесарь, слесарь механосборочных работ, слесарь-механик, слесарь-ремонтник, мастер слесарных работ, механик по ремонту оборудования, токарь, 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сварщик, </a:t>
                      </a: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оператор станков с ПУ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6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Сервис и туризм</a:t>
                      </a:r>
                      <a:r>
                        <a:rPr lang="en-US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263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14,2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Повар, 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кондитер, </a:t>
                      </a: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поварское и кондитерское дело, 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парикмахер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4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Техника и технологии наземного транспорта</a:t>
                      </a:r>
                      <a:r>
                        <a:rPr lang="ru-RU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227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12,2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Автомеханик, автослесарь, слесарь по ремонту  автомобилей, техническое обслуживание и ремонт автомобильного транспорта, обслуживание и ремонт автомобилей, машинист ж/д транспорта, 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водитель 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4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Информатика и вычислительная техника</a:t>
                      </a: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160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8,6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Информационные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системы  и программирование, компьютерные системы  и комплексы, сетевое и системное администрирование, специалист по информационным системам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4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Сельское, лесное хозяйство</a:t>
                      </a:r>
                      <a:r>
                        <a:rPr lang="en-US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119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6,4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Эксплуатация и ремонт сельскохозяйственной техники и оборудования, мастер сельскохозяйственного производства, сельское хозяйство, механизация сельского хозяйства, механик (с/х), тракторист, ландшафтный дизайн, мастер садово-паркового и ландшафтного строительства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8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Образование и педагогические науки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84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4,5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Воспитатель, дошкольное образование, учитель начальных классов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8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Техника и технология строительства</a:t>
                      </a:r>
                      <a:r>
                        <a:rPr lang="en-US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82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4,4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Строитель, строительство и эксплуатация зданий и сооружений, маляр, штукатур,  мастер отделочных строительных и декоративных работ, мастер по ремонту и обслуживанию инженерных систем ЖКХ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567D01E3-CFB2-46BC-B117-1B82A8ABEF0F}"/>
              </a:ext>
            </a:extLst>
          </p:cNvPr>
          <p:cNvSpPr txBox="1"/>
          <p:nvPr/>
        </p:nvSpPr>
        <p:spPr>
          <a:xfrm>
            <a:off x="572084" y="6017937"/>
            <a:ext cx="1139142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1856 обучающихся назвали профессию/специальность обучения (77,7%)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68,8% выборов приходится на указанные укрупненные группы направлений подготовки</a:t>
            </a:r>
            <a:endParaRPr lang="ru-RU" sz="1200" dirty="0">
              <a:solidFill>
                <a:schemeClr val="accent4">
                  <a:lumMod val="75000"/>
                  <a:lumOff val="25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216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068515" y="110043"/>
            <a:ext cx="9010555" cy="1369339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3516922" y="171052"/>
            <a:ext cx="85018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ПРОФЕССИОНАЛЬНЫЕ ОБРАЗОВАТЕЛЬНЫЕ ОРГАНИЗАЦИИ, </a:t>
            </a:r>
            <a:r>
              <a:rPr lang="ru-RU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НАЗВАННЫЕ </a:t>
            </a:r>
            <a:r>
              <a:rPr lang="ru-RU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УЧАЩИМИСЯ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ОВЗ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И/ИЛИ ИНВАЛИДНОСТЬЮ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9-Х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КЛАССОВ С НОЗОЛОГИЕЙ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ЗАДЕРЖКА ПСИХИЧЕСКОГО РАЗВИТИЯ </a:t>
            </a:r>
            <a:r>
              <a:rPr lang="ru-RU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ДЛЯ </a:t>
            </a:r>
            <a:r>
              <a:rPr lang="ru-RU" b="1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ПРОДОЛЖЕНИЯ </a:t>
            </a:r>
            <a:r>
              <a:rPr lang="ru-RU" b="1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ОБУЧЕНИЯ</a:t>
            </a:r>
            <a:endParaRPr lang="ru-RU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91661" y="129704"/>
            <a:ext cx="2393277" cy="1169104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848551"/>
              </p:ext>
            </p:extLst>
          </p:nvPr>
        </p:nvGraphicFramePr>
        <p:xfrm>
          <a:off x="573340" y="1701210"/>
          <a:ext cx="8262316" cy="4976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66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327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28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4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Название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профессиональной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образовательной организации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выборов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Доля,  %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3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Поволжский государственный колледж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103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5,9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4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Строительно-энергетический колледж (образовательно-производственный кампус) им. П. </a:t>
                      </a:r>
                      <a:r>
                        <a:rPr lang="ru-RU" sz="12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Мачнева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70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4,0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3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Самарский политехнический колледж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58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3,3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18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Отрадненский нефтяной техникум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57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3,3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Жигулевский государственный колледж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56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3,2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Новокуйбышевский</a:t>
                      </a: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нефтехимический техникум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56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3,2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3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Самарский медицинский колледж </a:t>
                      </a:r>
                      <a:r>
                        <a:rPr lang="ru-RU" sz="12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им.Н.Ляпиной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52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3,0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Новокуйбышевский</a:t>
                      </a: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гуманитарно-технологический колледж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51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2,9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3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Самарский колледж сервиса производственного оборудования им. Е.В. Золотухина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51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2,9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18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Сергиевский губернский техникум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50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2,9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4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Сызранский</a:t>
                      </a: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политехнический колледж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49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2,8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0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Самарский государственный колледж сервисных технологий и дизайна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48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2,8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3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Самарский техникум кулинарного искусства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46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2,7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2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Кинельский государственный техникум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42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2,4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Самарский государственный колледж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42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2,4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2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Самарский многопрофильный колледж им. Бартенева В.В.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SimSun"/>
                          <a:cs typeface="Times New Roman"/>
                        </a:rPr>
                        <a:t>40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2,3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570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Самарский техникум промышленных 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технологий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2,3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3" name="Объект 4"/>
          <p:cNvSpPr txBox="1">
            <a:spLocks/>
          </p:cNvSpPr>
          <p:nvPr/>
        </p:nvSpPr>
        <p:spPr>
          <a:xfrm>
            <a:off x="8941981" y="1981200"/>
            <a:ext cx="3076766" cy="4094169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sz="1400" kern="0" dirty="0" smtClean="0">
                <a:solidFill>
                  <a:schemeClr val="accent1">
                    <a:lumMod val="50000"/>
                  </a:schemeClr>
                </a:solidFill>
              </a:rPr>
              <a:t>1733 обучающихся (72,5%)  </a:t>
            </a:r>
            <a:r>
              <a:rPr lang="ru-RU" sz="1400" kern="0" dirty="0">
                <a:solidFill>
                  <a:schemeClr val="accent1">
                    <a:lumMod val="50000"/>
                  </a:schemeClr>
                </a:solidFill>
              </a:rPr>
              <a:t>назвали профессиональную образовательную </a:t>
            </a:r>
            <a:r>
              <a:rPr lang="ru-RU" sz="1400" kern="0" dirty="0" smtClean="0">
                <a:solidFill>
                  <a:schemeClr val="accent1">
                    <a:lumMod val="50000"/>
                  </a:schemeClr>
                </a:solidFill>
              </a:rPr>
              <a:t>организацию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1400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kern="0" dirty="0" smtClean="0">
                <a:solidFill>
                  <a:schemeClr val="accent1">
                    <a:lumMod val="50000"/>
                  </a:schemeClr>
                </a:solidFill>
              </a:rPr>
              <a:t>На долю данных ПОО приходится 61% выборов</a:t>
            </a:r>
            <a:endParaRPr lang="ru-RU" sz="1400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14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kern="0" dirty="0">
                <a:solidFill>
                  <a:schemeClr val="accent1">
                    <a:lumMod val="50000"/>
                  </a:schemeClr>
                </a:solidFill>
              </a:rPr>
              <a:t>Приведены ПОО с количеством выборов более 40 </a:t>
            </a:r>
          </a:p>
          <a:p>
            <a:endParaRPr lang="ru-RU" kern="0" dirty="0" smtClean="0"/>
          </a:p>
          <a:p>
            <a:pPr marL="0" indent="0">
              <a:buNone/>
            </a:pPr>
            <a:endParaRPr lang="ru-RU" kern="0" dirty="0" smtClean="0"/>
          </a:p>
          <a:p>
            <a:endParaRPr lang="ru-RU" kern="0" dirty="0"/>
          </a:p>
        </p:txBody>
      </p:sp>
    </p:spTree>
    <p:extLst>
      <p:ext uri="{BB962C8B-B14F-4D97-AF65-F5344CB8AC3E}">
        <p14:creationId xmlns:p14="http://schemas.microsoft.com/office/powerpoint/2010/main" val="3953934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" name="Прямая со стрелкой 97"/>
          <p:cNvCxnSpPr>
            <a:endCxn id="2" idx="3"/>
          </p:cNvCxnSpPr>
          <p:nvPr/>
        </p:nvCxnSpPr>
        <p:spPr bwMode="auto">
          <a:xfrm flipH="1" flipV="1">
            <a:off x="6713393" y="1904707"/>
            <a:ext cx="414532" cy="4223594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Прямая со стрелкой 75"/>
          <p:cNvCxnSpPr/>
          <p:nvPr/>
        </p:nvCxnSpPr>
        <p:spPr bwMode="auto">
          <a:xfrm flipV="1">
            <a:off x="3014541" y="2456603"/>
            <a:ext cx="6108194" cy="1583178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Прямая со стрелкой 68"/>
          <p:cNvCxnSpPr/>
          <p:nvPr/>
        </p:nvCxnSpPr>
        <p:spPr bwMode="auto">
          <a:xfrm flipV="1">
            <a:off x="5184549" y="2161165"/>
            <a:ext cx="43580" cy="85752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Блок-схема: альтернативный процесс 1"/>
          <p:cNvSpPr/>
          <p:nvPr/>
        </p:nvSpPr>
        <p:spPr bwMode="auto">
          <a:xfrm>
            <a:off x="3587537" y="1689217"/>
            <a:ext cx="3125856" cy="43098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Блок-схема: альтернативный процесс 21"/>
          <p:cNvSpPr/>
          <p:nvPr/>
        </p:nvSpPr>
        <p:spPr bwMode="auto">
          <a:xfrm>
            <a:off x="154160" y="2811657"/>
            <a:ext cx="3135659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Блок-схема: альтернативный процесс 22"/>
          <p:cNvSpPr/>
          <p:nvPr/>
        </p:nvSpPr>
        <p:spPr bwMode="auto">
          <a:xfrm>
            <a:off x="3495899" y="2339709"/>
            <a:ext cx="3357551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Блок-схема: альтернативный процесс 23"/>
          <p:cNvSpPr/>
          <p:nvPr/>
        </p:nvSpPr>
        <p:spPr bwMode="auto">
          <a:xfrm>
            <a:off x="3623943" y="3001969"/>
            <a:ext cx="2969483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Блок-схема: альтернативный процесс 24"/>
          <p:cNvSpPr/>
          <p:nvPr/>
        </p:nvSpPr>
        <p:spPr bwMode="auto">
          <a:xfrm>
            <a:off x="2804942" y="5246712"/>
            <a:ext cx="2969482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Блок-схема: альтернативный процесс 25"/>
          <p:cNvSpPr/>
          <p:nvPr/>
        </p:nvSpPr>
        <p:spPr bwMode="auto">
          <a:xfrm>
            <a:off x="4732007" y="5901252"/>
            <a:ext cx="2954733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Блок-схема: альтернативный процесс 26"/>
          <p:cNvSpPr/>
          <p:nvPr/>
        </p:nvSpPr>
        <p:spPr bwMode="auto">
          <a:xfrm>
            <a:off x="1395027" y="4542504"/>
            <a:ext cx="2954733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Блок-схема: альтернативный процесс 27"/>
          <p:cNvSpPr/>
          <p:nvPr/>
        </p:nvSpPr>
        <p:spPr bwMode="auto">
          <a:xfrm>
            <a:off x="148259" y="3687303"/>
            <a:ext cx="3078349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5899" y="1750865"/>
            <a:ext cx="3357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Самарское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(1016)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622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587536" y="2377503"/>
            <a:ext cx="340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Тольяттинское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(260)</a:t>
            </a:r>
            <a:r>
              <a:rPr lang="ru-RU" b="1" dirty="0" smtClean="0"/>
              <a:t>200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791178" y="3053277"/>
            <a:ext cx="2680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Западное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(120) </a:t>
            </a:r>
            <a:r>
              <a:rPr lang="ru-RU" b="1" dirty="0" smtClean="0"/>
              <a:t>105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8658" y="2889720"/>
            <a:ext cx="335287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Юго-Восточное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(43)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26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37580" y="3670446"/>
            <a:ext cx="3188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Отрадненское</a:t>
            </a:r>
            <a:r>
              <a:rPr lang="ru-RU" b="1" dirty="0" smtClean="0"/>
              <a:t>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(98) </a:t>
            </a:r>
            <a:r>
              <a:rPr lang="ru-RU" b="1" dirty="0" smtClean="0"/>
              <a:t>75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278071" y="4593812"/>
            <a:ext cx="3188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Северное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(87)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48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577167" y="5337676"/>
            <a:ext cx="342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Юго-Западное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(76)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50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977769" y="5968588"/>
            <a:ext cx="2743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Южное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(35) </a:t>
            </a:r>
            <a:r>
              <a:rPr lang="ru-RU" b="1" dirty="0" smtClean="0"/>
              <a:t>19</a:t>
            </a:r>
            <a:endParaRPr lang="ru-RU" b="1" dirty="0"/>
          </a:p>
        </p:txBody>
      </p:sp>
      <p:sp>
        <p:nvSpPr>
          <p:cNvPr id="36" name="Блок-схема: альтернативный процесс 35"/>
          <p:cNvSpPr/>
          <p:nvPr/>
        </p:nvSpPr>
        <p:spPr bwMode="auto">
          <a:xfrm>
            <a:off x="8382365" y="1897627"/>
            <a:ext cx="3453389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Блок-схема: альтернативный процесс 36"/>
          <p:cNvSpPr/>
          <p:nvPr/>
        </p:nvSpPr>
        <p:spPr bwMode="auto">
          <a:xfrm>
            <a:off x="8388338" y="2807401"/>
            <a:ext cx="3453387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Блок-схема: альтернативный процесс 37"/>
          <p:cNvSpPr/>
          <p:nvPr/>
        </p:nvSpPr>
        <p:spPr bwMode="auto">
          <a:xfrm>
            <a:off x="8348212" y="3619138"/>
            <a:ext cx="3535568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Блок-схема: альтернативный процесс 38"/>
          <p:cNvSpPr/>
          <p:nvPr/>
        </p:nvSpPr>
        <p:spPr bwMode="auto">
          <a:xfrm>
            <a:off x="8431129" y="4654086"/>
            <a:ext cx="3453387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Блок-схема: альтернативный процесс 39"/>
          <p:cNvSpPr/>
          <p:nvPr/>
        </p:nvSpPr>
        <p:spPr bwMode="auto">
          <a:xfrm>
            <a:off x="7844511" y="5592742"/>
            <a:ext cx="3453387" cy="4719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557062" y="1933383"/>
            <a:ext cx="3103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Кинельское</a:t>
            </a:r>
            <a:r>
              <a:rPr lang="ru-RU" b="1" dirty="0" smtClean="0"/>
              <a:t>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(101) </a:t>
            </a:r>
            <a:r>
              <a:rPr lang="ru-RU" b="1" dirty="0" smtClean="0"/>
              <a:t>55</a:t>
            </a:r>
            <a:endParaRPr lang="ru-RU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8431568" y="2850114"/>
            <a:ext cx="3345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Северо-Западное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(68)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46</a:t>
            </a:r>
            <a:endParaRPr lang="ru-RU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8303617" y="3670446"/>
            <a:ext cx="3601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Северо-Восточное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(105)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47</a:t>
            </a:r>
            <a:endParaRPr lang="ru-RU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8238973" y="4674616"/>
            <a:ext cx="355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Поволжское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(269) </a:t>
            </a:r>
            <a:r>
              <a:rPr lang="ru-RU" b="1" dirty="0" smtClean="0"/>
              <a:t>109</a:t>
            </a:r>
            <a:endParaRPr lang="ru-RU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953033" y="5605589"/>
            <a:ext cx="3241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Центральное ТУ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(112)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55</a:t>
            </a:r>
            <a:endParaRPr lang="ru-RU" b="1" dirty="0"/>
          </a:p>
        </p:txBody>
      </p:sp>
      <p:cxnSp>
        <p:nvCxnSpPr>
          <p:cNvPr id="47" name="Прямая со стрелкой 46"/>
          <p:cNvCxnSpPr/>
          <p:nvPr/>
        </p:nvCxnSpPr>
        <p:spPr bwMode="auto">
          <a:xfrm flipH="1" flipV="1">
            <a:off x="6601383" y="3197468"/>
            <a:ext cx="1213916" cy="2631248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Прямая со стрелкой 49"/>
          <p:cNvCxnSpPr/>
          <p:nvPr/>
        </p:nvCxnSpPr>
        <p:spPr bwMode="auto">
          <a:xfrm flipH="1" flipV="1">
            <a:off x="6713392" y="2811657"/>
            <a:ext cx="1139078" cy="3008869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8235363" y="4388615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62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44512" y="5255468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34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489336" y="5707008"/>
            <a:ext cx="486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2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57" name="Прямая со стрелкой 56"/>
          <p:cNvCxnSpPr/>
          <p:nvPr/>
        </p:nvCxnSpPr>
        <p:spPr bwMode="auto">
          <a:xfrm flipH="1" flipV="1">
            <a:off x="6713392" y="2089419"/>
            <a:ext cx="1717000" cy="1685452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144451" y="3324209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12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61" name="Прямая со стрелкой 60"/>
          <p:cNvCxnSpPr>
            <a:stCxn id="37" idx="1"/>
            <a:endCxn id="2" idx="3"/>
          </p:cNvCxnSpPr>
          <p:nvPr/>
        </p:nvCxnSpPr>
        <p:spPr bwMode="auto">
          <a:xfrm flipH="1" flipV="1">
            <a:off x="6713393" y="1904707"/>
            <a:ext cx="1674945" cy="1138668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8203386" y="2575683"/>
            <a:ext cx="411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16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65" name="Прямая со стрелкой 64"/>
          <p:cNvCxnSpPr>
            <a:stCxn id="36" idx="1"/>
          </p:cNvCxnSpPr>
          <p:nvPr/>
        </p:nvCxnSpPr>
        <p:spPr bwMode="auto">
          <a:xfrm flipH="1" flipV="1">
            <a:off x="6713392" y="1781642"/>
            <a:ext cx="1668973" cy="351959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7969547" y="1781642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32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59" name="Прямая со стрелкой 58"/>
          <p:cNvCxnSpPr/>
          <p:nvPr/>
        </p:nvCxnSpPr>
        <p:spPr bwMode="auto">
          <a:xfrm flipH="1" flipV="1">
            <a:off x="6638432" y="2133601"/>
            <a:ext cx="1791960" cy="2756459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3150541" y="3718802"/>
            <a:ext cx="481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4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79" name="Прямая со стрелкой 78"/>
          <p:cNvCxnSpPr>
            <a:endCxn id="3" idx="1"/>
          </p:cNvCxnSpPr>
          <p:nvPr/>
        </p:nvCxnSpPr>
        <p:spPr bwMode="auto">
          <a:xfrm flipV="1">
            <a:off x="3289820" y="1935531"/>
            <a:ext cx="206079" cy="2658282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3014540" y="4286035"/>
            <a:ext cx="424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r>
              <a:rPr lang="ru-RU" sz="1400" b="1" dirty="0" smtClean="0">
                <a:solidFill>
                  <a:srgbClr val="FF0000"/>
                </a:solidFill>
              </a:rPr>
              <a:t>7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832750" y="4989411"/>
            <a:ext cx="54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8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793136" y="5632745"/>
            <a:ext cx="580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6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33" name="Дуга 132"/>
          <p:cNvSpPr/>
          <p:nvPr/>
        </p:nvSpPr>
        <p:spPr bwMode="auto">
          <a:xfrm rot="1136707">
            <a:off x="1492806" y="1243221"/>
            <a:ext cx="6240061" cy="3939664"/>
          </a:xfrm>
          <a:prstGeom prst="arc">
            <a:avLst>
              <a:gd name="adj1" fmla="val 18570168"/>
              <a:gd name="adj2" fmla="val 4401847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AF7E1D"/>
              </a:solidFill>
              <a:effectLst/>
              <a:latin typeface="Arial" charset="0"/>
            </a:endParaRPr>
          </a:p>
        </p:txBody>
      </p:sp>
      <p:cxnSp>
        <p:nvCxnSpPr>
          <p:cNvPr id="63" name="Прямая со стрелкой 62"/>
          <p:cNvCxnSpPr/>
          <p:nvPr/>
        </p:nvCxnSpPr>
        <p:spPr bwMode="auto">
          <a:xfrm flipV="1">
            <a:off x="4612383" y="2811657"/>
            <a:ext cx="0" cy="190312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4699829" y="2766609"/>
            <a:ext cx="57188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4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207927" y="2752924"/>
            <a:ext cx="57188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8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71" name="Прямая со стрелкой 70"/>
          <p:cNvCxnSpPr/>
          <p:nvPr/>
        </p:nvCxnSpPr>
        <p:spPr bwMode="auto">
          <a:xfrm flipV="1">
            <a:off x="3878168" y="2161165"/>
            <a:ext cx="0" cy="190312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4003742" y="2148826"/>
            <a:ext cx="57188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7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73" name="Прямая со стрелкой 72"/>
          <p:cNvCxnSpPr>
            <a:endCxn id="3" idx="1"/>
          </p:cNvCxnSpPr>
          <p:nvPr/>
        </p:nvCxnSpPr>
        <p:spPr bwMode="auto">
          <a:xfrm flipV="1">
            <a:off x="3226608" y="1935531"/>
            <a:ext cx="269291" cy="1107844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3014541" y="2487571"/>
            <a:ext cx="481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12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58" name="Прямоугольник 57"/>
          <p:cNvSpPr>
            <a:spLocks noChangeArrowheads="1"/>
          </p:cNvSpPr>
          <p:nvPr/>
        </p:nvSpPr>
        <p:spPr bwMode="auto">
          <a:xfrm>
            <a:off x="2733369" y="271142"/>
            <a:ext cx="9285378" cy="1089825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lvl="0">
              <a:spcBef>
                <a:spcPct val="50000"/>
              </a:spcBef>
            </a:pPr>
            <a:r>
              <a:rPr lang="ru-RU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ПОТЕНЦИАЛЬНАЯ ОБРАЗОВАТЕЛЬНАЯ МИГРАЦИЯ ОБУЧАЮЩИХСЯ С ОВЗ И/ИЛИ ИНВАЛИДНОСТЬЮ </a:t>
            </a:r>
            <a:r>
              <a:rPr lang="ru-RU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9-х </a:t>
            </a:r>
            <a:r>
              <a:rPr lang="ru-RU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КЛАССОВ С НОЗОЛОГИЕЙ </a:t>
            </a:r>
            <a:r>
              <a:rPr lang="ru-RU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ЗАДЕРЖКА ПСИХИЧЕСКОГО РАЗВИТИЯ</a:t>
            </a:r>
            <a:endParaRPr lang="ru-RU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2" name="Группа 6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78657" y="75450"/>
            <a:ext cx="2330245" cy="847813"/>
            <a:chOff x="422189" y="0"/>
            <a:chExt cx="2635885" cy="948942"/>
          </a:xfrm>
        </p:grpSpPr>
        <p:grpSp>
          <p:nvGrpSpPr>
            <p:cNvPr id="75" name="Группа 74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78" name="Группа 77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81" name="Рисунок 80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82" name="Прямоугольник 81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80" name="Рисунок 79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77" name="Рисунок 76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83" name="TextBox 82"/>
          <p:cNvSpPr txBox="1"/>
          <p:nvPr/>
        </p:nvSpPr>
        <p:spPr>
          <a:xfrm>
            <a:off x="11386" y="5819567"/>
            <a:ext cx="92673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Обозначения:</a:t>
            </a:r>
          </a:p>
          <a:p>
            <a:r>
              <a:rPr lang="ru-RU" sz="1600" i="1" dirty="0" smtClean="0">
                <a:solidFill>
                  <a:schemeClr val="accent6"/>
                </a:solidFill>
              </a:rPr>
              <a:t>(0) – общее количество опрошенных</a:t>
            </a:r>
          </a:p>
          <a:p>
            <a:r>
              <a:rPr lang="ru-RU" sz="1600" i="1" dirty="0" smtClean="0"/>
              <a:t>00 – определились с выбором и планируют остаться учиться в округе, кол-во человек </a:t>
            </a:r>
          </a:p>
          <a:p>
            <a:r>
              <a:rPr lang="ru-RU" sz="1600" i="1" dirty="0" smtClean="0">
                <a:solidFill>
                  <a:srgbClr val="FF0000"/>
                </a:solidFill>
              </a:rPr>
              <a:t>0 – планируют переезд в другой округ для получения образования, кол-во человек</a:t>
            </a:r>
            <a:endParaRPr lang="ru-RU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97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86627" y="1196563"/>
            <a:ext cx="12105373" cy="59958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143001" y="1293314"/>
            <a:ext cx="93249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ОБЩИЕ СВЕДЕНИЯ ОБ ИССЛЕДОВАНИИ:</a:t>
            </a:r>
            <a:endParaRPr lang="ru-RU" b="1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272777" y="1537815"/>
            <a:ext cx="11832595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endParaRPr lang="ru-RU" sz="2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Актуальность исследования </a:t>
            </a:r>
            <a:r>
              <a:rPr lang="ru-RU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Получение профессионального образования является важнейшим этапом  интеграции инвалидов и лиц с ОВЗ в общество путем включения в систему трудовых отношений, обретения профессионального опыта, выхода на рынок труда.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Оптимизация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работы в рамках профессиональной ориентации и профессионального образования детей-инвалидов и/или имеющих статус ОВЗ являются актуальными направлениями социальной политики региона. Решение этих задач требует комплексного подхода, в том числе изучение профессионально-образовательных устремлений этой когорты старшеклассников общеобразовательных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организаций.</a:t>
            </a:r>
            <a:endParaRPr lang="ru-RU" dirty="0">
              <a:solidFill>
                <a:schemeClr val="accent4">
                  <a:lumMod val="75000"/>
                  <a:lumOff val="25000"/>
                </a:schemeClr>
              </a:solidFill>
              <a:ea typeface="Tahoma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Цель исследования:</a:t>
            </a:r>
            <a:r>
              <a:rPr lang="ru-RU" sz="2000" kern="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выявить профессиональные намерения учащихся-инвалидов и учащихся с ОВЗ 8-12-х классов, получающих общее образование в различных образовательных организациях Самарской области</a:t>
            </a:r>
            <a:r>
              <a:rPr lang="ru-RU" kern="0" dirty="0" smtClean="0">
                <a:ea typeface="Tahoma" pitchFamily="34" charset="0"/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272777" y="102374"/>
            <a:ext cx="2210541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689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115443" y="3459497"/>
            <a:ext cx="10363200" cy="1470025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cs typeface="Aharoni" panose="02010803020104030203" pitchFamily="2" charset="-79"/>
              </a:rPr>
              <a:t>СПАСИБО ЗА ВНИМАНИЕ</a:t>
            </a:r>
            <a:endParaRPr lang="ru-RU" dirty="0">
              <a:solidFill>
                <a:schemeClr val="bg1"/>
              </a:solidFill>
              <a:cs typeface="Aharoni" panose="02010803020104030203" pitchFamily="2" charset="-79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/>
              <a:pPr/>
              <a:t>20</a:t>
            </a:fld>
            <a:endParaRPr lang="ru-RU"/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78657" y="75450"/>
            <a:ext cx="2330245" cy="847813"/>
            <a:chOff x="422189" y="0"/>
            <a:chExt cx="2635885" cy="948942"/>
          </a:xfrm>
        </p:grpSpPr>
        <p:grpSp>
          <p:nvGrpSpPr>
            <p:cNvPr id="6" name="Группа 5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8" name="Группа 7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0" name="Рисунок 9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1" name="Прямоугольник 10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9" name="Рисунок 8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1374853" y="815739"/>
            <a:ext cx="1045733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МОНИТОРИНГ ПРОФЕССИОНАЛЬНЫХ НАМЕРЕНИЙ УЧАЩИХСЯ-ИНВАЛИДОВ И УЧАЩИХСЯ С ОГРАНИЧЕННЫМИ ВОЗМОЖНОСТЯМИ ЗДОРОВЬЯ 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8-12-х КЛАССОВ 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ОБЩЕОБРАЗОВАТЕЛЬНЫХ 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ОРГАНИЗАЦИЙ САМАРСКОЙ 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ОБЛАСТИ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cap="all" dirty="0">
              <a:solidFill>
                <a:srgbClr val="000000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000000"/>
                </a:solidFill>
                <a:latin typeface="Arial" charset="0"/>
              </a:rPr>
              <a:t>результаты социологического </a:t>
            </a:r>
            <a:r>
              <a:rPr lang="ru-RU" sz="1400" dirty="0" smtClean="0">
                <a:solidFill>
                  <a:srgbClr val="000000"/>
                </a:solidFill>
                <a:latin typeface="Arial" charset="0"/>
              </a:rPr>
              <a:t>исследования</a:t>
            </a:r>
            <a:endParaRPr lang="ru-RU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655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0" y="1196563"/>
            <a:ext cx="12191999" cy="59958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143001" y="1293314"/>
            <a:ext cx="93249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ОБЩИЕ СВЕДЕНИЯ ОБ ИССЛЕДОВАНИИ:</a:t>
            </a:r>
            <a:endParaRPr lang="ru-RU" b="1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359811" y="1537815"/>
            <a:ext cx="11691018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endParaRPr lang="ru-RU" sz="2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Задачи:</a:t>
            </a:r>
            <a:r>
              <a:rPr lang="ru-RU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определение общих намерений относительно выхода на рынок труда после окончания школы;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выявление образовательных планов и профессиональных предпочтений старшеклассников;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оценка достижимости (реалистичности) высказанных планов с точки зрения педагогов и руководителей образовательных организаций;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выявление наиболее популярных образовательных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организаций и специальностей для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получения профессионального образования;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определение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образовательных планов и профессиональных предпочтений обучающихся с нарушениями интеллекта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. </a:t>
            </a:r>
            <a:endParaRPr lang="ru-RU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endParaRPr lang="ru-RU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endParaRPr lang="ru-RU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ru-RU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Объект исследования: </a:t>
            </a:r>
          </a:p>
          <a:p>
            <a:pPr marL="285750" indent="-285750"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учащиеся-инвалиды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учащиеся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с ОВЗ 8-12-х классов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Самарской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области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endParaRPr lang="ru-RU" dirty="0">
              <a:solidFill>
                <a:srgbClr val="000000">
                  <a:lumMod val="75000"/>
                  <a:lumOff val="2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endParaRPr lang="ru-RU" dirty="0">
              <a:solidFill>
                <a:srgbClr val="000000">
                  <a:lumMod val="75000"/>
                  <a:lumOff val="2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272777" y="102374"/>
            <a:ext cx="2210541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285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0" y="1036016"/>
            <a:ext cx="12192000" cy="59958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085249" y="1053358"/>
            <a:ext cx="9324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СОДЕРЖАНИЕ:</a:t>
            </a:r>
            <a:endParaRPr lang="ru-RU" sz="2000" b="1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359811" y="1537815"/>
            <a:ext cx="11691018" cy="385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endParaRPr lang="ru-RU" sz="2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9388" indent="-179388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ХАРАКТЕРИСТИКИ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ОПРОШЕННЫХ 	</a:t>
            </a:r>
          </a:p>
          <a:p>
            <a:pPr marL="179388" indent="-179388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Calibri"/>
                <a:cs typeface="Times New Roman" panose="02020603050405020304" pitchFamily="18" charset="0"/>
              </a:rPr>
              <a:t>ПРОФЕССИОНАЛЬНЫЕ И ОБРАЗОВАТЕЛЬНЫЕ НАМЕРЕНИЯ УЧАЩИХСЯ С ОВЗ И/ИЛИ ИНВАЛИДОСТЬЮ 8-12-х КЛАССОВ ОБЩЕОБРАЗОВАТЕЛЬНЫХ ОРГАНИЗАЦИЙ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	</a:t>
            </a:r>
          </a:p>
          <a:p>
            <a:pPr marL="742950" lvl="1" indent="-285750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профессиональные и образовательные намерения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	</a:t>
            </a:r>
          </a:p>
          <a:p>
            <a:pPr marL="742950" lvl="1" indent="-285750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организации профессионального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образования, предпочтительные для продолжения обучения	</a:t>
            </a:r>
          </a:p>
          <a:p>
            <a:pPr marL="742950" lvl="1" indent="-285750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популярные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специальности/профессии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для продолжения обучения	</a:t>
            </a:r>
          </a:p>
          <a:p>
            <a:pPr marL="179388" indent="-179388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Calibri"/>
                <a:cs typeface="Times New Roman" panose="02020603050405020304" pitchFamily="18" charset="0"/>
              </a:rPr>
              <a:t>ПРОФЕССИОНАЛЬНЫЕ И ОБРАЗОВАТЕЛЬНЫЕ НАМЕРЕНИЯ УЧАЩИХСЯ С ОВЗ И/ИЛИ ИНВАЛИДОСТЬЮ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Calibri"/>
                <a:cs typeface="Times New Roman" panose="02020603050405020304" pitchFamily="18" charset="0"/>
              </a:rPr>
              <a:t>С НАРУШЕНИЕМ ИНТЕЛЛЕКТА </a:t>
            </a:r>
            <a:r>
              <a:rPr lang="ru-RU" b="1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Calibri"/>
                <a:cs typeface="Times New Roman" panose="02020603050405020304" pitchFamily="18" charset="0"/>
              </a:rPr>
              <a:t>9 -12-х </a:t>
            </a:r>
            <a:r>
              <a:rPr lang="ru-RU" b="1" dirty="0">
                <a:solidFill>
                  <a:schemeClr val="accent4">
                    <a:lumMod val="75000"/>
                    <a:lumOff val="25000"/>
                  </a:schemeClr>
                </a:solidFill>
                <a:ea typeface="Calibri"/>
                <a:cs typeface="Times New Roman" panose="02020603050405020304" pitchFamily="18" charset="0"/>
              </a:rPr>
              <a:t>КЛАССОВ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Calibri"/>
                <a:cs typeface="Times New Roman" panose="02020603050405020304" pitchFamily="18" charset="0"/>
              </a:rPr>
              <a:t>ОБЩЕОБРАЗОВАТЕЛЬНЫХ ОРГАНИЗАЦИЙ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ahoma" pitchFamily="34" charset="0"/>
              </a:rPr>
              <a:t>	</a:t>
            </a:r>
          </a:p>
          <a:p>
            <a:pPr marL="637200" lvl="2" indent="-285750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обучающиеся с нозологией «умственная отсталость»</a:t>
            </a:r>
          </a:p>
          <a:p>
            <a:pPr marL="637200" lvl="2" indent="-285750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ru-RU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  <a:ea typeface="Tahoma" pitchFamily="34" charset="0"/>
                <a:cs typeface="Times New Roman" panose="02020603050405020304" pitchFamily="18" charset="0"/>
              </a:rPr>
              <a:t>обучающиеся с нозологией «задержка психического развития» </a:t>
            </a:r>
            <a:endParaRPr lang="ru-RU" dirty="0">
              <a:solidFill>
                <a:srgbClr val="000000">
                  <a:lumMod val="75000"/>
                  <a:lumOff val="25000"/>
                </a:srgbClr>
              </a:solidFill>
              <a:latin typeface="+mj-lt"/>
              <a:ea typeface="Tahoma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272777" y="102374"/>
            <a:ext cx="2210541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5304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33369" y="271142"/>
            <a:ext cx="9285378" cy="54595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951746" y="376422"/>
            <a:ext cx="90670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ХАРАКТЕРИСТИКИ ОПРОШЕННЫХ</a:t>
            </a:r>
            <a:endParaRPr lang="ru-RU" sz="2000" b="1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" y="75450"/>
            <a:ext cx="2408902" cy="847813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="" xmlns:a16="http://schemas.microsoft.com/office/drawing/2014/main" id="{10903BBC-86FC-43C9-A0D0-5B62C0A55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517607"/>
              </p:ext>
            </p:extLst>
          </p:nvPr>
        </p:nvGraphicFramePr>
        <p:xfrm>
          <a:off x="94843" y="1563879"/>
          <a:ext cx="11923903" cy="5727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9234">
                  <a:extLst>
                    <a:ext uri="{9D8B030D-6E8A-4147-A177-3AD203B41FA5}">
                      <a16:colId xmlns="" xmlns:a16="http://schemas.microsoft.com/office/drawing/2014/main" val="2189122716"/>
                    </a:ext>
                  </a:extLst>
                </a:gridCol>
                <a:gridCol w="3923071">
                  <a:extLst>
                    <a:ext uri="{9D8B030D-6E8A-4147-A177-3AD203B41FA5}">
                      <a16:colId xmlns="" xmlns:a16="http://schemas.microsoft.com/office/drawing/2014/main" val="829280135"/>
                    </a:ext>
                  </a:extLst>
                </a:gridCol>
                <a:gridCol w="4231598">
                  <a:extLst>
                    <a:ext uri="{9D8B030D-6E8A-4147-A177-3AD203B41FA5}">
                      <a16:colId xmlns="" xmlns:a16="http://schemas.microsoft.com/office/drawing/2014/main" val="779768777"/>
                    </a:ext>
                  </a:extLst>
                </a:gridCol>
              </a:tblGrid>
              <a:tr h="31834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Распределение опрошенных старшеклассников по классу обучения (в %, N=5882)</a:t>
                      </a:r>
                      <a:endParaRPr lang="ru-RU" sz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Распределение опрошенных старшеклассников по статусу заболевания (в %, </a:t>
                      </a:r>
                      <a:r>
                        <a:rPr lang="en-US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=5882)</a:t>
                      </a:r>
                      <a:endParaRPr lang="ru-RU" sz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Распределение опрошенных старшеклассников</a:t>
                      </a:r>
                      <a:r>
                        <a:rPr lang="ru-RU" sz="1200" baseline="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по типу нозологии (в%, </a:t>
                      </a:r>
                      <a:r>
                        <a:rPr lang="en-US" sz="1200" baseline="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r>
                        <a:rPr lang="ru-RU" sz="1200" baseline="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=5696)</a:t>
                      </a:r>
                      <a:endParaRPr lang="ru-RU" sz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96632984"/>
                  </a:ext>
                </a:extLst>
              </a:tr>
              <a:tr h="4048553"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42521941"/>
                  </a:ext>
                </a:extLst>
              </a:tr>
              <a:tr h="1221295">
                <a:tc gridSpan="3"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252175754"/>
                  </a:ext>
                </a:extLst>
              </a:tr>
            </a:tbl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="" xmlns:a16="http://schemas.microsoft.com/office/drawing/2014/main" id="{D4B88F30-EDF9-4724-BEA1-C4573F98F7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6397960"/>
              </p:ext>
            </p:extLst>
          </p:nvPr>
        </p:nvGraphicFramePr>
        <p:xfrm>
          <a:off x="174800" y="2202426"/>
          <a:ext cx="3512428" cy="3722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215148"/>
              </p:ext>
            </p:extLst>
          </p:nvPr>
        </p:nvGraphicFramePr>
        <p:xfrm>
          <a:off x="3873910" y="2300748"/>
          <a:ext cx="4021393" cy="3382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5" name="Диаграмма 24">
            <a:extLst>
              <a:ext uri="{FF2B5EF4-FFF2-40B4-BE49-F238E27FC236}">
                <a16:creationId xmlns="" xmlns:a16="http://schemas.microsoft.com/office/drawing/2014/main" id="{D4B88F30-EDF9-4724-BEA1-C4573F98F7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8434674"/>
              </p:ext>
            </p:extLst>
          </p:nvPr>
        </p:nvGraphicFramePr>
        <p:xfrm>
          <a:off x="7806814" y="2084439"/>
          <a:ext cx="4211934" cy="384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77922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495372" y="135282"/>
            <a:ext cx="9249188" cy="616936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495372" y="296455"/>
            <a:ext cx="92491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ХАРАКТЕРИСТИКИ ОПРОШЕННЫХ</a:t>
            </a:r>
            <a:endParaRPr lang="ru-RU" sz="2000" b="1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73253" y="75450"/>
            <a:ext cx="2082837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6E66EDDA-A0D2-497F-8AC7-7084E01131F5}"/>
              </a:ext>
            </a:extLst>
          </p:cNvPr>
          <p:cNvSpPr txBox="1"/>
          <p:nvPr/>
        </p:nvSpPr>
        <p:spPr>
          <a:xfrm>
            <a:off x="866459" y="1034202"/>
            <a:ext cx="107127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Участие в исследовании старшеклассников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с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ОВЗ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и/или инвалидностью 8-12-х классов общеобразовательных организаций Самарской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области по территориальным образовательным округам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(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в % к числу опрошенных)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428950"/>
              </p:ext>
            </p:extLst>
          </p:nvPr>
        </p:nvGraphicFramePr>
        <p:xfrm>
          <a:off x="2339161" y="1876922"/>
          <a:ext cx="7432159" cy="4847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0870"/>
                <a:gridCol w="2759389"/>
                <a:gridCol w="1861900"/>
              </a:tblGrid>
              <a:tr h="605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Территориальное управление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от общего количества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Западное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Кинельское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Отрадненское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Поволжское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Самарское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Северное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Северо-Восточное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Северо-Западное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Тольяттинское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Юго-Восточное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Юго-Западное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Южное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Самарская область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28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247543" y="271141"/>
            <a:ext cx="9771203" cy="1010304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262266" y="358115"/>
            <a:ext cx="983336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ПРОФЕССИОНАЛЬНЫЕ И ОБРАЗОВАТЕЛЬНЫЕ НАМЕРЕНИЯ УЧАЩИХСЯ С ОВЗ И/ИЛИ ИНВАЛИДНОСТЬЮ 8-12-Х КЛАССОВ ОБЩЕОБРАЗОВАТЕЛЬНЫХ ОРГАНИЗАЦИЙ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0" y="75450"/>
            <a:ext cx="2247543" cy="1069686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7EFC178-24E2-44B7-806F-5930738B7A47}"/>
              </a:ext>
            </a:extLst>
          </p:cNvPr>
          <p:cNvSpPr txBox="1"/>
          <p:nvPr/>
        </p:nvSpPr>
        <p:spPr>
          <a:xfrm>
            <a:off x="235974" y="1366645"/>
            <a:ext cx="432619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</a:rPr>
              <a:t>Распределение ответов на вопрос</a:t>
            </a:r>
            <a:r>
              <a:rPr lang="ru-RU" sz="14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endParaRPr lang="ru-RU" sz="1400" b="1" dirty="0" smtClean="0">
              <a:solidFill>
                <a:schemeClr val="accent4">
                  <a:lumMod val="75000"/>
                  <a:lumOff val="25000"/>
                </a:schemeClr>
              </a:solidFill>
              <a:latin typeface="+mj-lt"/>
            </a:endParaRPr>
          </a:p>
          <a:p>
            <a:pPr algn="ctr"/>
            <a:r>
              <a:rPr lang="ru-RU" sz="1400" b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</a:rPr>
              <a:t>«</a:t>
            </a:r>
            <a:r>
              <a:rPr lang="ru-RU" sz="14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</a:rPr>
              <a:t>После окончания </a:t>
            </a:r>
            <a:r>
              <a:rPr lang="ru-RU" sz="1400" b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</a:rPr>
              <a:t>школы </a:t>
            </a:r>
            <a:r>
              <a:rPr lang="ru-RU" sz="14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</a:rPr>
              <a:t>что Вы планируете делать?», </a:t>
            </a:r>
            <a:r>
              <a:rPr lang="ru-RU" sz="14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400" dirty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% к числу </a:t>
            </a:r>
            <a:r>
              <a:rPr lang="ru-RU" sz="14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опрошенных, N=5900</a:t>
            </a:r>
            <a:endParaRPr lang="ru-RU" sz="14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567D01E3-CFB2-46BC-B117-1B82A8ABEF0F}"/>
              </a:ext>
            </a:extLst>
          </p:cNvPr>
          <p:cNvSpPr txBox="1"/>
          <p:nvPr/>
        </p:nvSpPr>
        <p:spPr>
          <a:xfrm>
            <a:off x="5070150" y="1735977"/>
            <a:ext cx="6997408" cy="16004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SzPct val="120000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2017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года количество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школьников, планирующих получение среднего профессионального образования, увеличилось с 72% до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81,3%, количество намеренных поступать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в высшую школу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сократилось с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8,9% до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5,2%.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Доля неопределившихся на момент опроса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сократилась с 2017 года с 13,1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% до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7,8%. </a:t>
            </a:r>
          </a:p>
          <a:p>
            <a:pPr>
              <a:buSzPct val="120000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Незначительные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изменения свидетельствуют о достаточно устойчивой структуре предпочтений старшеклассников с ОВЗ и/или инвалидностью относительно продолжения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образования. 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55DC6958-21A8-495A-A155-DABBC5E99944}"/>
              </a:ext>
            </a:extLst>
          </p:cNvPr>
          <p:cNvSpPr txBox="1"/>
          <p:nvPr/>
        </p:nvSpPr>
        <p:spPr>
          <a:xfrm>
            <a:off x="5070150" y="4473776"/>
            <a:ext cx="6948596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SzPct val="120000"/>
            </a:pP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Оценки реалистичности достижения намерений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школьников по оценкам педагогов</a:t>
            </a:r>
          </a:p>
          <a:p>
            <a:pPr>
              <a:buSzPct val="120000"/>
            </a:pPr>
            <a:endParaRPr lang="ru-RU" sz="14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SzPct val="120000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q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q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5717079"/>
              </p:ext>
            </p:extLst>
          </p:nvPr>
        </p:nvGraphicFramePr>
        <p:xfrm>
          <a:off x="661145" y="2105309"/>
          <a:ext cx="4409005" cy="4126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134639"/>
              </p:ext>
            </p:extLst>
          </p:nvPr>
        </p:nvGraphicFramePr>
        <p:xfrm>
          <a:off x="5214191" y="5023809"/>
          <a:ext cx="6709326" cy="1051560"/>
        </p:xfrm>
        <a:graphic>
          <a:graphicData uri="http://schemas.openxmlformats.org/drawingml/2006/table">
            <a:tbl>
              <a:tblPr/>
              <a:tblGrid>
                <a:gridCol w="2747740"/>
                <a:gridCol w="2100841"/>
                <a:gridCol w="186074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Планы после окончания школы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Оценки педагогов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оцененных ответов</a:t>
                      </a:r>
                      <a:endParaRPr lang="ru-RU" sz="11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Показатель реалистичности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пойти работать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0,79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учиться в техникуме, колледже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4068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0,93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учиться в вузе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260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0,95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136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247544" y="271142"/>
            <a:ext cx="9771202" cy="873994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358639" y="187008"/>
            <a:ext cx="983336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ОБРАЗОВАТЕЛЬНЫЕ </a:t>
            </a:r>
            <a:r>
              <a:rPr lang="ru-RU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НАМЕРЕНИЯ УЧАЩИХСЯ С ОВЗ И/ИЛИ ИНВАЛИДНОСТЬЮ 8-12-Х КЛАССОВ ОБЩЕОБРАЗОВАТЕЛЬНЫХ ОРГАНИЗАЦИЙ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0" y="75450"/>
            <a:ext cx="2247543" cy="1069686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7EFC178-24E2-44B7-806F-5930738B7A47}"/>
              </a:ext>
            </a:extLst>
          </p:cNvPr>
          <p:cNvSpPr txBox="1"/>
          <p:nvPr/>
        </p:nvSpPr>
        <p:spPr>
          <a:xfrm>
            <a:off x="235974" y="1366645"/>
            <a:ext cx="432619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2">
                    <a:lumMod val="50000"/>
                  </a:schemeClr>
                </a:solidFill>
              </a:rPr>
              <a:t>Распределение ответов на вопрос</a:t>
            </a:r>
            <a:r>
              <a:rPr lang="ru-RU" sz="1400" b="1" dirty="0">
                <a:solidFill>
                  <a:schemeClr val="bg2">
                    <a:lumMod val="50000"/>
                  </a:schemeClr>
                </a:solidFill>
              </a:rPr>
              <a:t> о выборе образовательной организации и специальности профессионального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обучения,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к числу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опрошенных, N=5900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1608396"/>
              </p:ext>
            </p:extLst>
          </p:nvPr>
        </p:nvGraphicFramePr>
        <p:xfrm>
          <a:off x="661145" y="1990625"/>
          <a:ext cx="4068793" cy="3779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567D01E3-CFB2-46BC-B117-1B82A8ABEF0F}"/>
              </a:ext>
            </a:extLst>
          </p:cNvPr>
          <p:cNvSpPr txBox="1"/>
          <p:nvPr/>
        </p:nvSpPr>
        <p:spPr>
          <a:xfrm>
            <a:off x="5194592" y="1760558"/>
            <a:ext cx="6637598" cy="28931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SzPct val="120000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Образовательные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намерения рассматривались по двум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направлениям</a:t>
            </a:r>
          </a:p>
          <a:p>
            <a:pPr>
              <a:buSzPct val="120000"/>
            </a:pPr>
            <a:endParaRPr lang="ru-RU" sz="1400" dirty="0">
              <a:solidFill>
                <a:schemeClr val="bg2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Знают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ли учебное заведение, в которое планируют поступать или специальность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обучения (да/нет). </a:t>
            </a: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bg2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bg2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Конкретизация намерений: названа образовательная организация, конкретная специальность обучения (предложено самостоятельно написать ответы на вопросы). </a:t>
            </a: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bg2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bg2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bg2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bg2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948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185845" y="262122"/>
            <a:ext cx="9896087" cy="612920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267851" y="228711"/>
            <a:ext cx="98140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ОБРАЗОВАТЕЛЬНЫЕ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НАМЕРЕНИЯ УЧАЩИХСЯ С ОВЗ И/ИЛИ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ИНВАЛИДНОСТЬЮ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8-12-Х КЛАССОВ </a:t>
            </a:r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ОБЩЕОБРАЗОВАТЕЛЬНЫХ ОРГАНИЗАЦИЙ </a:t>
            </a:r>
            <a:endParaRPr lang="ru-RU" b="1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73253" y="75450"/>
            <a:ext cx="2082837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6E66EDDA-A0D2-497F-8AC7-7084E01131F5}"/>
              </a:ext>
            </a:extLst>
          </p:cNvPr>
          <p:cNvSpPr txBox="1"/>
          <p:nvPr/>
        </p:nvSpPr>
        <p:spPr>
          <a:xfrm>
            <a:off x="173253" y="1010534"/>
            <a:ext cx="1190867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700" dirty="0" smtClean="0">
                <a:solidFill>
                  <a:schemeClr val="bg2">
                    <a:lumMod val="75000"/>
                  </a:schemeClr>
                </a:solidFill>
              </a:rPr>
              <a:t>Распределение ответов </a:t>
            </a:r>
            <a:r>
              <a:rPr lang="ru-RU" sz="1700" dirty="0">
                <a:solidFill>
                  <a:schemeClr val="bg2">
                    <a:lumMod val="75000"/>
                  </a:schemeClr>
                </a:solidFill>
              </a:rPr>
              <a:t>на </a:t>
            </a:r>
            <a:r>
              <a:rPr lang="ru-RU" sz="1700" dirty="0" smtClean="0">
                <a:solidFill>
                  <a:schemeClr val="bg2">
                    <a:lumMod val="75000"/>
                  </a:schemeClr>
                </a:solidFill>
              </a:rPr>
              <a:t>вопрос </a:t>
            </a:r>
            <a:r>
              <a:rPr lang="ru-RU" sz="1700" b="1" dirty="0">
                <a:solidFill>
                  <a:schemeClr val="bg2">
                    <a:lumMod val="75000"/>
                  </a:schemeClr>
                </a:solidFill>
              </a:rPr>
              <a:t>о выборе образовательной организации и специальности профессионального обучения </a:t>
            </a:r>
            <a:r>
              <a:rPr lang="ru-RU" sz="1700" dirty="0" smtClean="0">
                <a:solidFill>
                  <a:schemeClr val="bg2">
                    <a:lumMod val="75000"/>
                  </a:schemeClr>
                </a:solidFill>
              </a:rPr>
              <a:t>по территориальным образовательным округам (</a:t>
            </a:r>
            <a:r>
              <a:rPr lang="ru-RU" sz="1700" dirty="0" smtClean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700" dirty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к числу опрошенных </a:t>
            </a:r>
            <a:r>
              <a:rPr lang="ru-RU" sz="1700" dirty="0" smtClean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ТУ)</a:t>
            </a:r>
            <a:endParaRPr lang="ru-RU" sz="1700" dirty="0">
              <a:solidFill>
                <a:schemeClr val="bg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2" name="Диаграмма 21">
            <a:extLst>
              <a:ext uri="{FF2B5EF4-FFF2-40B4-BE49-F238E27FC236}">
                <a16:creationId xmlns="" xmlns:a16="http://schemas.microsoft.com/office/drawing/2014/main" id="{E8DD9D02-58E3-4C4B-B20F-7D048D7C60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1255704"/>
              </p:ext>
            </p:extLst>
          </p:nvPr>
        </p:nvGraphicFramePr>
        <p:xfrm>
          <a:off x="348792" y="1699481"/>
          <a:ext cx="10239153" cy="437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78281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2396</TotalTime>
  <Words>2053</Words>
  <Application>Microsoft Office PowerPoint</Application>
  <PresentationFormat>Произвольный</PresentationFormat>
  <Paragraphs>592</Paragraphs>
  <Slides>20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ПРОФЕССИОНАЛЬНЫЕ НАМЕРЕНИЯ УЧАЩИХСЯ-ИНВАЛИДОВ И УЧАЩИХСЯ С ОГРАНИЧЕННЫМИ ВОЗМОЖНОСТЯМИ ЗДОРОВЬЯ  9-12-х КЛАССОВ С НАРУШЕНИЯМИ ИНТЕЛЛЕКТА (ПОТЕНЦИАЛЬНЫХ АБИТУРИЕНТОВ 2024-2025 УЧЕБНОГО ГОДА)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елена</cp:lastModifiedBy>
  <cp:revision>233</cp:revision>
  <dcterms:created xsi:type="dcterms:W3CDTF">2022-08-09T07:43:27Z</dcterms:created>
  <dcterms:modified xsi:type="dcterms:W3CDTF">2024-06-05T06:24:12Z</dcterms:modified>
</cp:coreProperties>
</file>