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2" r:id="rId2"/>
    <p:sldId id="256" r:id="rId3"/>
    <p:sldId id="257" r:id="rId4"/>
    <p:sldId id="276" r:id="rId5"/>
    <p:sldId id="277" r:id="rId6"/>
    <p:sldId id="258" r:id="rId7"/>
    <p:sldId id="263" r:id="rId8"/>
    <p:sldId id="264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5" r:id="rId17"/>
    <p:sldId id="278" r:id="rId18"/>
    <p:sldId id="279" r:id="rId19"/>
    <p:sldId id="274" r:id="rId20"/>
    <p:sldId id="281" r:id="rId21"/>
    <p:sldId id="280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47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3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8201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038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4092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324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70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7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7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63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05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23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30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56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95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99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55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41449" y="518615"/>
            <a:ext cx="6932553" cy="3532221"/>
          </a:xfrm>
        </p:spPr>
        <p:txBody>
          <a:bodyPr/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/>
              <a:t>Концепция </a:t>
            </a:r>
            <a:r>
              <a:rPr lang="ru-RU" sz="3200" dirty="0"/>
              <a:t>сопровождения обучающихся с ограниченными возможностями здоровья и инвалидностью в среднем профессиональном образовании 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78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081" y="609600"/>
            <a:ext cx="8850921" cy="1320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Психолого-педагогическое сопровождение </a:t>
            </a:r>
            <a:r>
              <a:rPr lang="ru-RU" dirty="0"/>
              <a:t>обучающихся с </a:t>
            </a:r>
            <a:r>
              <a:rPr lang="ru-RU" dirty="0" smtClean="0"/>
              <a:t>ОВЗ и инвалидностью в СПО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Осуществляется для обучающихся инвалидов и л</a:t>
            </a:r>
            <a:r>
              <a:rPr lang="ru-RU" i="1" dirty="0" smtClean="0"/>
              <a:t>иц с ОВЗ, имеющих проблемы в обучении, общении и социальной адаптации и направлено на изучение, развитие и коррекцию личности обучающегося и адекватного становления его компетенций. </a:t>
            </a:r>
            <a:endParaRPr lang="ru-RU" i="1" dirty="0"/>
          </a:p>
          <a:p>
            <a:r>
              <a:rPr lang="ru-RU" i="1" dirty="0" smtClean="0"/>
              <a:t>психолого-педагогическое </a:t>
            </a:r>
            <a:r>
              <a:rPr lang="ru-RU" i="1" dirty="0"/>
              <a:t>сопровождение является гибким длительным динамическим процессом, предполагающим целостную, организованную и системную деятельность специалистов «помогающих профессий», направленную на создание условий для успешного функционирования участников единого образовательного пространства. </a:t>
            </a:r>
          </a:p>
        </p:txBody>
      </p:sp>
    </p:spTree>
    <p:extLst>
      <p:ext uri="{BB962C8B-B14F-4D97-AF65-F5344CB8AC3E}">
        <p14:creationId xmlns:p14="http://schemas.microsoft.com/office/powerpoint/2010/main" val="31181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7546"/>
            <a:ext cx="8596668" cy="1602854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/>
              <a:t>Участники психолого-педагогического сопровождения в едином образовательном пространстве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обучающиеся </a:t>
            </a:r>
            <a:r>
              <a:rPr lang="ru-RU" dirty="0"/>
              <a:t>с ограниченными возможностями здоровья и их родителей,</a:t>
            </a:r>
          </a:p>
          <a:p>
            <a:r>
              <a:rPr lang="ru-RU" dirty="0" smtClean="0"/>
              <a:t>обучающиеся </a:t>
            </a:r>
            <a:r>
              <a:rPr lang="ru-RU" dirty="0"/>
              <a:t>с условно нормативным развитием и их родителей,</a:t>
            </a:r>
          </a:p>
          <a:p>
            <a:r>
              <a:rPr lang="ru-RU" dirty="0" smtClean="0"/>
              <a:t>педагоги, участвующие </a:t>
            </a:r>
            <a:r>
              <a:rPr lang="ru-RU" dirty="0"/>
              <a:t>в инклюзивной практике.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176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Целью психолого-педагогического сопровождения </a:t>
            </a:r>
            <a:r>
              <a:rPr lang="ru-RU" dirty="0" smtClean="0"/>
              <a:t>обучающихся с ООП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/>
          </a:bodyPr>
          <a:lstStyle/>
          <a:p>
            <a:r>
              <a:rPr lang="ru-RU" i="1" dirty="0" smtClean="0"/>
              <a:t>является </a:t>
            </a:r>
            <a:r>
              <a:rPr lang="ru-RU" i="1" dirty="0"/>
              <a:t>обеспечение диагностического, коррекционно-реабилитационного психологического и социального сопровождения </a:t>
            </a:r>
            <a:r>
              <a:rPr lang="ru-RU" i="1" dirty="0" smtClean="0"/>
              <a:t>обучающихся </a:t>
            </a:r>
            <a:r>
              <a:rPr lang="ru-RU" i="1" dirty="0"/>
              <a:t>с ограниченными возможностями здоровья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r>
              <a:rPr lang="ru-RU" i="1" dirty="0"/>
              <a:t>Психолого-педагогическое сопровождения обучающихся с ограниченными возможностями здоровья в процессе профессионального образования осуществляется при решении следующих задач:</a:t>
            </a:r>
          </a:p>
          <a:p>
            <a:r>
              <a:rPr lang="ru-RU" i="1" dirty="0" smtClean="0"/>
              <a:t> </a:t>
            </a:r>
            <a:r>
              <a:rPr lang="ru-RU" i="1" dirty="0"/>
              <a:t>организация комплексной диагностики уровня актуального развития обучающихся;</a:t>
            </a:r>
          </a:p>
          <a:p>
            <a:r>
              <a:rPr lang="ru-RU" i="1" dirty="0" smtClean="0"/>
              <a:t>отслеживание </a:t>
            </a:r>
            <a:r>
              <a:rPr lang="ru-RU" i="1" dirty="0"/>
              <a:t>динамики развития обучающихся специалистами;</a:t>
            </a:r>
          </a:p>
          <a:p>
            <a:r>
              <a:rPr lang="ru-RU" i="1" dirty="0" smtClean="0"/>
              <a:t>разработка </a:t>
            </a:r>
            <a:r>
              <a:rPr lang="ru-RU" i="1" dirty="0"/>
              <a:t>и реализация комплексных программ сопровождения;</a:t>
            </a:r>
          </a:p>
          <a:p>
            <a:r>
              <a:rPr lang="ru-RU" i="1" dirty="0" smtClean="0"/>
              <a:t>разработка </a:t>
            </a:r>
            <a:r>
              <a:rPr lang="ru-RU" i="1" dirty="0"/>
              <a:t>и реализация программ профилактической работы;</a:t>
            </a:r>
          </a:p>
          <a:p>
            <a:r>
              <a:rPr lang="ru-RU" i="1" dirty="0" smtClean="0"/>
              <a:t>организация </a:t>
            </a:r>
            <a:r>
              <a:rPr lang="ru-RU" i="1" dirty="0"/>
              <a:t>консультативной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907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433" y="0"/>
            <a:ext cx="8864569" cy="1930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Принципы </a:t>
            </a:r>
            <a:r>
              <a:rPr lang="ru-RU" dirty="0"/>
              <a:t>психолого-педагогического сопровождения обучающихся с </a:t>
            </a:r>
            <a:r>
              <a:rPr lang="ru-RU" dirty="0" smtClean="0"/>
              <a:t>ООП </a:t>
            </a:r>
            <a:r>
              <a:rPr lang="ru-RU" dirty="0"/>
              <a:t>в процессе профессионального образования </a:t>
            </a:r>
            <a:r>
              <a:rPr lang="ru-RU" dirty="0" smtClean="0"/>
              <a:t>являются: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приоритет </a:t>
            </a:r>
            <a:r>
              <a:rPr lang="ru-RU" i="1" dirty="0"/>
              <a:t>интересов сопровождаемого;</a:t>
            </a:r>
          </a:p>
          <a:p>
            <a:r>
              <a:rPr lang="ru-RU" i="1" dirty="0" smtClean="0"/>
              <a:t>непрерывность </a:t>
            </a:r>
            <a:r>
              <a:rPr lang="ru-RU" i="1" dirty="0"/>
              <a:t>сопровождения;</a:t>
            </a:r>
          </a:p>
          <a:p>
            <a:r>
              <a:rPr lang="ru-RU" i="1" dirty="0" smtClean="0"/>
              <a:t>целенаправленность </a:t>
            </a:r>
            <a:r>
              <a:rPr lang="ru-RU" i="1" dirty="0"/>
              <a:t>сопровождения;</a:t>
            </a:r>
          </a:p>
          <a:p>
            <a:r>
              <a:rPr lang="ru-RU" i="1" dirty="0" smtClean="0"/>
              <a:t>систематичность </a:t>
            </a:r>
            <a:r>
              <a:rPr lang="ru-RU" i="1" dirty="0"/>
              <a:t>сопровождения;</a:t>
            </a:r>
          </a:p>
          <a:p>
            <a:r>
              <a:rPr lang="ru-RU" i="1" dirty="0" smtClean="0"/>
              <a:t>гибкость </a:t>
            </a:r>
            <a:r>
              <a:rPr lang="ru-RU" i="1" dirty="0"/>
              <a:t>сопровождения;</a:t>
            </a:r>
          </a:p>
          <a:p>
            <a:r>
              <a:rPr lang="ru-RU" i="1" dirty="0" smtClean="0"/>
              <a:t>комплексный </a:t>
            </a:r>
            <a:r>
              <a:rPr lang="ru-RU" i="1" dirty="0"/>
              <a:t>подход к сопровождению;</a:t>
            </a:r>
          </a:p>
          <a:p>
            <a:r>
              <a:rPr lang="ru-RU" i="1" dirty="0" smtClean="0"/>
              <a:t>рекомендательный </a:t>
            </a:r>
            <a:r>
              <a:rPr lang="ru-RU" i="1" dirty="0"/>
              <a:t>характер советов специалистов сопровождения.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104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728" y="354842"/>
            <a:ext cx="8837274" cy="15755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Функции психолого-педагогического сопровождения обучающихся </a:t>
            </a:r>
            <a:r>
              <a:rPr lang="ru-RU" dirty="0" smtClean="0"/>
              <a:t>с ООП </a:t>
            </a:r>
            <a:r>
              <a:rPr lang="ru-RU" dirty="0"/>
              <a:t>в процессе профессионального образования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093" y="2142699"/>
            <a:ext cx="8618909" cy="38986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i="1" dirty="0" smtClean="0"/>
              <a:t>выявление </a:t>
            </a:r>
            <a:r>
              <a:rPr lang="ru-RU" i="1" dirty="0" smtClean="0"/>
              <a:t>трудностей в </a:t>
            </a:r>
            <a:r>
              <a:rPr lang="ru-RU" i="1" dirty="0" smtClean="0"/>
              <a:t>обучении, развитии и воспитании;</a:t>
            </a:r>
          </a:p>
          <a:p>
            <a:r>
              <a:rPr lang="ru-RU" i="1" dirty="0" smtClean="0"/>
              <a:t>определение </a:t>
            </a:r>
            <a:r>
              <a:rPr lang="ru-RU" i="1" dirty="0"/>
              <a:t>степени выраженности проблемы и влияния на развитие, обучение и воспитание.</a:t>
            </a:r>
          </a:p>
          <a:p>
            <a:r>
              <a:rPr lang="ru-RU" i="1" dirty="0" smtClean="0"/>
              <a:t>организация </a:t>
            </a:r>
            <a:r>
              <a:rPr lang="ru-RU" i="1" dirty="0" smtClean="0"/>
              <a:t>консультативных мероприятий </a:t>
            </a:r>
            <a:r>
              <a:rPr lang="ru-RU" i="1" dirty="0"/>
              <a:t>для </a:t>
            </a:r>
            <a:r>
              <a:rPr lang="ru-RU" i="1" dirty="0" smtClean="0"/>
              <a:t>субъектов психолого-педагогического сопровождения.</a:t>
            </a:r>
            <a:endParaRPr lang="ru-RU" i="1" dirty="0"/>
          </a:p>
          <a:p>
            <a:r>
              <a:rPr lang="ru-RU" i="1" dirty="0" smtClean="0"/>
              <a:t>разработка </a:t>
            </a:r>
            <a:r>
              <a:rPr lang="ru-RU" i="1" dirty="0"/>
              <a:t>и </a:t>
            </a:r>
            <a:r>
              <a:rPr lang="ru-RU" i="1" dirty="0" smtClean="0"/>
              <a:t>реализация </a:t>
            </a:r>
            <a:r>
              <a:rPr lang="ru-RU" i="1" dirty="0" smtClean="0"/>
              <a:t>индивидуальных </a:t>
            </a:r>
            <a:r>
              <a:rPr lang="ru-RU" i="1" dirty="0"/>
              <a:t>программ сопровождения.</a:t>
            </a:r>
          </a:p>
        </p:txBody>
      </p:sp>
    </p:spTree>
    <p:extLst>
      <p:ext uri="{BB962C8B-B14F-4D97-AF65-F5344CB8AC3E}">
        <p14:creationId xmlns:p14="http://schemas.microsoft.com/office/powerpoint/2010/main" val="1057886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Направления психолого-педагогического сопровождения </a:t>
            </a:r>
            <a:r>
              <a:rPr lang="ru-RU" dirty="0"/>
              <a:t>обучающихся с </a:t>
            </a:r>
            <a:r>
              <a:rPr lang="ru-RU" dirty="0" smtClean="0"/>
              <a:t>ООП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i="1" dirty="0" smtClean="0"/>
              <a:t>обоснование </a:t>
            </a:r>
            <a:r>
              <a:rPr lang="ru-RU" i="1" dirty="0"/>
              <a:t>выбранной образовательной траектории;</a:t>
            </a:r>
          </a:p>
          <a:p>
            <a:r>
              <a:rPr lang="ru-RU" i="1" dirty="0" smtClean="0"/>
              <a:t>психолого-педагогическое </a:t>
            </a:r>
            <a:r>
              <a:rPr lang="ru-RU" i="1" dirty="0"/>
              <a:t>сопровождение эмоционального и личностного </a:t>
            </a:r>
            <a:r>
              <a:rPr lang="ru-RU" i="1" dirty="0" smtClean="0"/>
              <a:t>развития</a:t>
            </a:r>
            <a:r>
              <a:rPr lang="ru-RU" i="1" dirty="0"/>
              <a:t> </a:t>
            </a:r>
            <a:r>
              <a:rPr lang="ru-RU" i="1" dirty="0" smtClean="0"/>
              <a:t> </a:t>
            </a:r>
            <a:endParaRPr lang="ru-RU" i="1" dirty="0"/>
          </a:p>
          <a:p>
            <a:r>
              <a:rPr lang="ru-RU" i="1" dirty="0"/>
              <a:t>с</a:t>
            </a:r>
            <a:r>
              <a:rPr lang="ru-RU" i="1" dirty="0" smtClean="0"/>
              <a:t>тимуляция  </a:t>
            </a:r>
            <a:r>
              <a:rPr lang="ru-RU" i="1" dirty="0"/>
              <a:t>познавательной </a:t>
            </a:r>
            <a:r>
              <a:rPr lang="ru-RU" i="1" dirty="0" smtClean="0"/>
              <a:t>деятельности </a:t>
            </a:r>
            <a:r>
              <a:rPr lang="ru-RU" i="1" dirty="0" smtClean="0"/>
              <a:t> </a:t>
            </a:r>
            <a:endParaRPr lang="ru-RU" i="1" dirty="0"/>
          </a:p>
          <a:p>
            <a:r>
              <a:rPr lang="ru-RU" i="1" dirty="0" smtClean="0"/>
              <a:t>формирование </a:t>
            </a:r>
            <a:r>
              <a:rPr lang="ru-RU" i="1" dirty="0"/>
              <a:t>мотивации к здоровому образу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8525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Индивидуальная программа сопровождения содержит следующие разделы: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i="1" dirty="0" smtClean="0"/>
              <a:t>Особенности </a:t>
            </a:r>
            <a:r>
              <a:rPr lang="ru-RU" i="1" dirty="0"/>
              <a:t>обучающегося и способы помощи;</a:t>
            </a:r>
          </a:p>
          <a:p>
            <a:pPr lvl="0"/>
            <a:r>
              <a:rPr lang="ru-RU" i="1" dirty="0"/>
              <a:t>Образовательные потребности при переходе на инклюзивное обучение;</a:t>
            </a:r>
          </a:p>
          <a:p>
            <a:pPr lvl="0"/>
            <a:r>
              <a:rPr lang="ru-RU" i="1" dirty="0"/>
              <a:t>Рекомендации для преподавателей;</a:t>
            </a:r>
          </a:p>
          <a:p>
            <a:pPr lvl="0"/>
            <a:r>
              <a:rPr lang="ru-RU" i="1" dirty="0"/>
              <a:t>Цели и задачи обучения по отдельным </a:t>
            </a:r>
            <a:r>
              <a:rPr lang="ru-RU" i="1" dirty="0" smtClean="0"/>
              <a:t>дисциплинам;</a:t>
            </a:r>
            <a:endParaRPr lang="ru-RU" i="1" dirty="0"/>
          </a:p>
          <a:p>
            <a:pPr lvl="0"/>
            <a:r>
              <a:rPr lang="ru-RU" i="1" dirty="0"/>
              <a:t>План коррекционно-развивающей работы;</a:t>
            </a:r>
          </a:p>
          <a:p>
            <a:pPr lvl="0"/>
            <a:r>
              <a:rPr lang="ru-RU" i="1" dirty="0"/>
              <a:t>Рекомендации для </a:t>
            </a:r>
            <a:r>
              <a:rPr lang="ru-RU" i="1" dirty="0" smtClean="0"/>
              <a:t>родителей (законных представителей) в случае необходимости;</a:t>
            </a:r>
            <a:endParaRPr lang="ru-RU" i="1" dirty="0"/>
          </a:p>
          <a:p>
            <a:pPr lvl="0"/>
            <a:r>
              <a:rPr lang="ru-RU" i="1" dirty="0"/>
              <a:t>Мониторинг достижений обучающегося: результаты тестирования, </a:t>
            </a:r>
            <a:r>
              <a:rPr lang="ru-RU" i="1" dirty="0" smtClean="0"/>
              <a:t>аттестаций, </a:t>
            </a:r>
            <a:r>
              <a:rPr lang="ru-RU" i="1" dirty="0"/>
              <a:t>участия в конкурсах;</a:t>
            </a:r>
          </a:p>
          <a:p>
            <a:pPr lvl="0"/>
            <a:r>
              <a:rPr lang="ru-RU" i="1" dirty="0"/>
              <a:t>Использование индивидуальных средств обучения;</a:t>
            </a:r>
          </a:p>
          <a:p>
            <a:pPr lvl="0"/>
            <a:r>
              <a:rPr lang="ru-RU" i="1" dirty="0"/>
              <a:t>Социальные навыки.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147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7421"/>
            <a:ext cx="9274002" cy="13101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Основные направления деятельности специалистов сопровождения в условиях инклюзивного образования.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558" y="1487607"/>
            <a:ext cx="8714444" cy="45537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i="1" dirty="0" smtClean="0"/>
              <a:t>Работа </a:t>
            </a:r>
            <a:r>
              <a:rPr lang="ru-RU" i="1" dirty="0"/>
              <a:t>педагога-психолога (психолога, специального психолога) с обучающимися с ограниченными возможностями здоровья и инвалидами в профессиональных образовательных организациях заключается в создании благоприятного психологического климата, формировании условий, стимулирующих личностный и профессиональный рост, обеспечении психологической защищенности абитуриентов и обучающихся, поддержке и укреплении их психического здоровья</a:t>
            </a:r>
            <a:r>
              <a:rPr lang="ru-RU" i="1" dirty="0" smtClean="0"/>
              <a:t>.</a:t>
            </a:r>
          </a:p>
          <a:p>
            <a:r>
              <a:rPr lang="ru-RU" i="1" dirty="0"/>
              <a:t>Психодиагностическая работа.</a:t>
            </a:r>
          </a:p>
          <a:p>
            <a:r>
              <a:rPr lang="ru-RU" i="1" dirty="0" smtClean="0"/>
              <a:t> Развивающая </a:t>
            </a:r>
            <a:r>
              <a:rPr lang="ru-RU" i="1" dirty="0"/>
              <a:t>и </a:t>
            </a:r>
            <a:r>
              <a:rPr lang="ru-RU" i="1" dirty="0" smtClean="0"/>
              <a:t>коррекционно-развивающая </a:t>
            </a:r>
            <a:r>
              <a:rPr lang="ru-RU" i="1" dirty="0"/>
              <a:t>работа. </a:t>
            </a:r>
          </a:p>
          <a:p>
            <a:r>
              <a:rPr lang="ru-RU" i="1" dirty="0" smtClean="0"/>
              <a:t>Психологическое консультирование.  </a:t>
            </a:r>
            <a:endParaRPr lang="ru-RU" i="1" dirty="0"/>
          </a:p>
          <a:p>
            <a:r>
              <a:rPr lang="ru-RU" i="1" dirty="0" smtClean="0"/>
              <a:t>Информационно - просветительская </a:t>
            </a:r>
            <a:r>
              <a:rPr lang="ru-RU" i="1" dirty="0" smtClean="0"/>
              <a:t>работа.   </a:t>
            </a:r>
            <a:endParaRPr lang="ru-RU" i="1" dirty="0" smtClean="0"/>
          </a:p>
          <a:p>
            <a:r>
              <a:rPr lang="ru-RU" i="1" dirty="0"/>
              <a:t>Психопрофилактическая </a:t>
            </a:r>
            <a:r>
              <a:rPr lang="ru-RU" i="1" dirty="0" smtClean="0"/>
              <a:t>работа.   </a:t>
            </a:r>
            <a:endParaRPr lang="ru-RU" i="1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648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899" y="491320"/>
            <a:ext cx="88301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/>
              <a:t>Социальный педагог</a:t>
            </a:r>
            <a:r>
              <a:rPr lang="ru-RU" dirty="0"/>
              <a:t> (социальный работник) осуществляет социальную защиту, выявляет потребности обучающихся с ограниченными возможностями здоровья и инвалидов и их семей в сфере социальной поддержки, определяет направления помощи в адаптации и социализации, участвует в установленном законодательством Российской Федерации порядке в мероприятиях по обеспечению защиты прав и законных интересов ребенка в государственных органах и органах местного самоуправления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Деятельность </a:t>
            </a:r>
            <a:r>
              <a:rPr lang="ru-RU" b="1" i="1" dirty="0" err="1"/>
              <a:t>тьюторов</a:t>
            </a:r>
            <a:r>
              <a:rPr lang="ru-RU" b="1" i="1" dirty="0"/>
              <a:t> </a:t>
            </a:r>
            <a:r>
              <a:rPr lang="ru-RU" dirty="0"/>
              <a:t>заключается в индивидуальной работе с обучающимися с ограниченными возможностями здоровья и инвалидами в образовательном процессе и процессе социализации. </a:t>
            </a:r>
            <a:r>
              <a:rPr lang="ru-RU" dirty="0" err="1"/>
              <a:t>Тьютор</a:t>
            </a:r>
            <a:r>
              <a:rPr lang="ru-RU" dirty="0"/>
              <a:t> проводит дополнительные индивидуальные консультации и занятия с обучающимися, организованные для оказания помощи в освоении учебного материала, объяснения и подкрепления содержания учебных дисциплин и выработки навыков к обучению в профессиональных образовательных организациях.</a:t>
            </a:r>
          </a:p>
          <a:p>
            <a:endParaRPr lang="ru-RU" dirty="0" smtClean="0"/>
          </a:p>
          <a:p>
            <a:r>
              <a:rPr lang="ru-RU" dirty="0" smtClean="0"/>
              <a:t>Деятельность </a:t>
            </a:r>
            <a:r>
              <a:rPr lang="ru-RU" b="1" i="1" dirty="0"/>
              <a:t>мастеров производственного обучения </a:t>
            </a:r>
            <a:r>
              <a:rPr lang="ru-RU" dirty="0"/>
              <a:t>заключается в индивидуальной работе с обучающимися с ограниченными возможностями здоровья и инвалидами в образовательном процессе и процессе социализации.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54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2012" y="109183"/>
            <a:ext cx="9362365" cy="7469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ru-RU" sz="1700" i="1" dirty="0">
                <a:ea typeface="Calibri" panose="020F0502020204030204" pitchFamily="34" charset="0"/>
                <a:cs typeface="Calibri" panose="020F0502020204030204" pitchFamily="34" charset="0"/>
              </a:rPr>
              <a:t>Использование в образовательном процессе современных технических и программных средств обучения требует наличия в штате образовательной организации соответствующих </a:t>
            </a:r>
            <a:r>
              <a:rPr lang="ru-RU" sz="1700" b="1" i="1" dirty="0">
                <a:ea typeface="Calibri" panose="020F0502020204030204" pitchFamily="34" charset="0"/>
                <a:cs typeface="Calibri" panose="020F0502020204030204" pitchFamily="34" charset="0"/>
              </a:rPr>
              <a:t>специалистов, помогающих педагогическим работникам и обучающимся</a:t>
            </a:r>
            <a:r>
              <a:rPr lang="ru-RU" sz="1700" i="1" dirty="0">
                <a:ea typeface="Calibri" panose="020F0502020204030204" pitchFamily="34" charset="0"/>
                <a:cs typeface="Calibri" panose="020F0502020204030204" pitchFamily="34" charset="0"/>
              </a:rPr>
              <a:t> использовать эти средства, содействующих в обеспечении обучающихся с ограниченными возможностями здоровья и инвалидов дополнительными способами передачи, освоения и воспроизводства учебной информации, занимающихся разработкой и внедрением специальных методик, электронного обучения и дистанционных образовательных технологий</a:t>
            </a:r>
            <a:r>
              <a:rPr lang="ru-RU" sz="1700" i="1" dirty="0" smtClean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ru-RU" sz="1700" i="1" dirty="0" smtClean="0"/>
              <a:t>	Задачи </a:t>
            </a:r>
            <a:r>
              <a:rPr lang="ru-RU" sz="1700" b="1" i="1" dirty="0"/>
              <a:t>сурдопедагога</a:t>
            </a:r>
            <a:r>
              <a:rPr lang="ru-RU" sz="1700" i="1" dirty="0"/>
              <a:t> в профессиональной образовательной организации - обучение и развитие обучающихся с нарушениями органа слуха и осуществление деятельности по сопровождению процесса их обучения в профессиональной образовательной организации.</a:t>
            </a:r>
          </a:p>
          <a:p>
            <a:pPr algn="just"/>
            <a:r>
              <a:rPr lang="ru-RU" sz="1700" i="1" dirty="0" smtClean="0"/>
              <a:t>	Главная </a:t>
            </a:r>
            <a:r>
              <a:rPr lang="ru-RU" sz="1700" i="1" dirty="0"/>
              <a:t>задача </a:t>
            </a:r>
            <a:r>
              <a:rPr lang="ru-RU" sz="1700" b="1" i="1" dirty="0" err="1"/>
              <a:t>сурдопереводчика</a:t>
            </a:r>
            <a:r>
              <a:rPr lang="ru-RU" sz="1700" i="1" dirty="0"/>
              <a:t> - способствовать полноценному участию глухих и слабослышащих обучающихся в учебной и </a:t>
            </a:r>
            <a:r>
              <a:rPr lang="ru-RU" sz="1700" i="1" dirty="0" err="1"/>
              <a:t>внеучебной</a:t>
            </a:r>
            <a:r>
              <a:rPr lang="ru-RU" sz="1700" i="1" dirty="0"/>
              <a:t> деятельности профессиональной образовательной организации. </a:t>
            </a:r>
            <a:r>
              <a:rPr lang="ru-RU" sz="1700" i="1" dirty="0" smtClean="0"/>
              <a:t> </a:t>
            </a:r>
            <a:endParaRPr lang="ru-RU" sz="1700" i="1" dirty="0"/>
          </a:p>
          <a:p>
            <a:pPr algn="just"/>
            <a:r>
              <a:rPr lang="ru-RU" sz="1700" i="1" dirty="0" smtClean="0"/>
              <a:t>	</a:t>
            </a:r>
            <a:r>
              <a:rPr lang="ru-RU" sz="1700" b="1" i="1" dirty="0" smtClean="0"/>
              <a:t>Тифлопедагог </a:t>
            </a:r>
            <a:r>
              <a:rPr lang="ru-RU" sz="1700" i="1" dirty="0"/>
              <a:t>способствует развитию компенсаторных возможностей зрительного восприятия обучающихся с нарушениями зрения в единстве с развитием несенсорных психических функций (внимания, памяти, мышления, эмоций); стимуляция зрительной, познавательной, творческой активности; оказывает помощь в овладении специальными </a:t>
            </a:r>
            <a:r>
              <a:rPr lang="ru-RU" sz="1700" i="1" dirty="0" err="1"/>
              <a:t>тифлотехническими</a:t>
            </a:r>
            <a:r>
              <a:rPr lang="ru-RU" sz="1700" i="1" dirty="0"/>
              <a:t> средствами</a:t>
            </a:r>
            <a:r>
              <a:rPr lang="ru-RU" sz="1700" i="1" dirty="0" smtClean="0"/>
              <a:t>.</a:t>
            </a:r>
          </a:p>
          <a:p>
            <a:r>
              <a:rPr lang="ru-RU" sz="1700" i="1" dirty="0" smtClean="0"/>
              <a:t>	Основными </a:t>
            </a:r>
            <a:r>
              <a:rPr lang="ru-RU" sz="1700" i="1" dirty="0"/>
              <a:t>направлениями деятельности </a:t>
            </a:r>
            <a:r>
              <a:rPr lang="ru-RU" sz="1700" b="1" i="1" dirty="0" err="1"/>
              <a:t>олигофренопедагога</a:t>
            </a:r>
            <a:r>
              <a:rPr lang="ru-RU" sz="1700" i="1" dirty="0"/>
              <a:t> с обучающимися с умственной отсталостью являются</a:t>
            </a:r>
            <a:r>
              <a:rPr lang="ru-RU" sz="1700" i="1" dirty="0" smtClean="0"/>
              <a:t>: развитие </a:t>
            </a:r>
            <a:r>
              <a:rPr lang="ru-RU" sz="1700" i="1" dirty="0" err="1"/>
              <a:t>мнемической</a:t>
            </a:r>
            <a:r>
              <a:rPr lang="ru-RU" sz="1700" i="1" dirty="0"/>
              <a:t> деятельности</a:t>
            </a:r>
            <a:r>
              <a:rPr lang="ru-RU" sz="1700" i="1" dirty="0" smtClean="0"/>
              <a:t>; развитие </a:t>
            </a:r>
            <a:r>
              <a:rPr lang="ru-RU" sz="1700" i="1" dirty="0" err="1"/>
              <a:t>общеинтеллектуальных</a:t>
            </a:r>
            <a:r>
              <a:rPr lang="ru-RU" sz="1700" i="1" dirty="0"/>
              <a:t> умений</a:t>
            </a:r>
            <a:r>
              <a:rPr lang="ru-RU" sz="1700" i="1" dirty="0" smtClean="0"/>
              <a:t>; развитие </a:t>
            </a:r>
            <a:r>
              <a:rPr lang="ru-RU" sz="1700" i="1" dirty="0"/>
              <a:t>коммуникативных навыков.</a:t>
            </a:r>
          </a:p>
          <a:p>
            <a:pPr algn="just"/>
            <a:endParaRPr lang="ru-RU" sz="1700" dirty="0" smtClean="0"/>
          </a:p>
          <a:p>
            <a:r>
              <a:rPr lang="ru-RU" sz="1700" dirty="0" smtClean="0"/>
              <a:t>             </a:t>
            </a:r>
            <a:endParaRPr lang="ru-RU" sz="17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10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585" y="191069"/>
            <a:ext cx="7547211" cy="141936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Актуальность </a:t>
            </a:r>
            <a:r>
              <a:rPr lang="ru-RU" dirty="0"/>
              <a:t>создания базовых профессиональных образовательных организаций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необходимостью обеспечения права обучающихся с особыми образовательными </a:t>
            </a:r>
            <a:r>
              <a:rPr lang="ru-RU" dirty="0" smtClean="0"/>
              <a:t>потребностями </a:t>
            </a:r>
            <a:r>
              <a:rPr lang="ru-RU" dirty="0"/>
              <a:t>(ООП) на получение доступного и качественного </a:t>
            </a:r>
            <a:r>
              <a:rPr lang="ru-RU" dirty="0" smtClean="0"/>
              <a:t>профессионального образования</a:t>
            </a:r>
          </a:p>
          <a:p>
            <a:r>
              <a:rPr lang="ru-RU" dirty="0" smtClean="0"/>
              <a:t>Реализация комплекса мер для </a:t>
            </a:r>
            <a:r>
              <a:rPr lang="ru-RU" dirty="0"/>
              <a:t>обеспечения </a:t>
            </a:r>
            <a:r>
              <a:rPr lang="ru-RU" dirty="0" smtClean="0"/>
              <a:t>необходимого </a:t>
            </a:r>
            <a:r>
              <a:rPr lang="ru-RU" dirty="0"/>
              <a:t>уровня </a:t>
            </a:r>
            <a:r>
              <a:rPr lang="ru-RU" dirty="0" smtClean="0"/>
              <a:t> </a:t>
            </a:r>
            <a:r>
              <a:rPr lang="ru-RU" dirty="0"/>
              <a:t>жизнедеятельности и социальной </a:t>
            </a:r>
            <a:r>
              <a:rPr lang="ru-RU" dirty="0" smtClean="0"/>
              <a:t>защиты лиц с инвалидностью и ОВЗ (Конвенция о защите и поощрении прав и достоинств инвалидов)</a:t>
            </a:r>
          </a:p>
          <a:p>
            <a:r>
              <a:rPr lang="ru-RU" dirty="0" smtClean="0"/>
              <a:t>Необходимость  </a:t>
            </a:r>
            <a:r>
              <a:rPr lang="ru-RU" dirty="0"/>
              <a:t>значительных преобразований методического и </a:t>
            </a:r>
            <a:r>
              <a:rPr lang="ru-RU" dirty="0" smtClean="0"/>
              <a:t>технического </a:t>
            </a:r>
            <a:r>
              <a:rPr lang="ru-RU" dirty="0"/>
              <a:t>характера при включении в образовательный процесс обучающихся с </a:t>
            </a:r>
            <a:r>
              <a:rPr lang="ru-RU" dirty="0" smtClean="0"/>
              <a:t>ООП</a:t>
            </a:r>
          </a:p>
          <a:p>
            <a:r>
              <a:rPr lang="ru-RU" dirty="0" smtClean="0"/>
              <a:t>повышение уровня </a:t>
            </a:r>
            <a:r>
              <a:rPr lang="ru-RU" dirty="0"/>
              <a:t>запросов лиц с ООП на </a:t>
            </a:r>
            <a:r>
              <a:rPr lang="ru-RU" dirty="0" smtClean="0"/>
              <a:t>получение СПО и ПО</a:t>
            </a:r>
          </a:p>
          <a:p>
            <a:r>
              <a:rPr lang="ru-RU" dirty="0"/>
              <a:t>н</a:t>
            </a:r>
            <a:r>
              <a:rPr lang="ru-RU" dirty="0" smtClean="0"/>
              <a:t>акопленный опыт в области организации образования лиц с ООП в отдельных ОО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802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162732"/>
              </p:ext>
            </p:extLst>
          </p:nvPr>
        </p:nvGraphicFramePr>
        <p:xfrm>
          <a:off x="0" y="1"/>
          <a:ext cx="11282290" cy="6739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3479"/>
                <a:gridCol w="3310187"/>
                <a:gridCol w="2010905"/>
                <a:gridCol w="2758293"/>
                <a:gridCol w="2529426"/>
              </a:tblGrid>
              <a:tr h="515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№№ п/п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i="1" dirty="0">
                          <a:effectLst/>
                        </a:rPr>
                        <a:t>Направления и этапы работы</a:t>
                      </a:r>
                      <a:endParaRPr lang="ru-R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i="1">
                          <a:effectLst/>
                        </a:rPr>
                        <a:t>Специалисты</a:t>
                      </a:r>
                      <a:endParaRPr lang="ru-RU" sz="16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i="1">
                          <a:effectLst/>
                        </a:rPr>
                        <a:t>Способы и средства работы</a:t>
                      </a:r>
                      <a:endParaRPr lang="ru-RU" sz="16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i="1" dirty="0">
                          <a:effectLst/>
                        </a:rPr>
                        <a:t>Результаты работы</a:t>
                      </a:r>
                      <a:endParaRPr lang="ru-R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</a:tr>
              <a:tr h="283669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1. Психолого-педагогическая сопровождение эмоционального и личностного развития обучающихся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9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1.1.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Нивелирование последствий психологического стресса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и неадекватных методов воспитания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педагог-психолог,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социальный педагог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все виды терапии, беседы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определение стиля педагогического взаимодействия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</a:tr>
              <a:tr h="550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1.2.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>
                          <a:effectLst/>
                        </a:rPr>
                        <a:t>Формирование положительной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>
                          <a:effectLst/>
                        </a:rPr>
                        <a:t>«Я-концепции»</a:t>
                      </a:r>
                      <a:endParaRPr lang="ru-RU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педагог-психолог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>
                          <a:effectLst/>
                        </a:rPr>
                        <a:t>психолого-педагогический тренинг</a:t>
                      </a:r>
                      <a:endParaRPr lang="ru-RU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изменение форм и стиля поведения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</a:tr>
              <a:tr h="1192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1.3.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Формирование процессов </a:t>
                      </a:r>
                      <a:r>
                        <a:rPr lang="ru-RU" sz="1400" i="1" dirty="0" err="1">
                          <a:effectLst/>
                        </a:rPr>
                        <a:t>саморегуляции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педагог-психолог,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преподаватель,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мастер п/о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>
                          <a:effectLst/>
                        </a:rPr>
                        <a:t>психолого-педагогический тренинг,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>
                          <a:effectLst/>
                        </a:rPr>
                        <a:t>методы самоконтроля</a:t>
                      </a:r>
                      <a:endParaRPr lang="ru-RU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формирование произвольного вида внимания, способов регулирования поведенческих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и эмоциональных реакций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</a:tr>
              <a:tr h="1115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1.7.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Формирование коммуникативной компетентности в групповом взаимодействии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педагог-психолог, преподаватель,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мастер п/о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деловые и </a:t>
                      </a:r>
                      <a:r>
                        <a:rPr lang="ru-RU" sz="1400" i="1" dirty="0" err="1">
                          <a:effectLst/>
                        </a:rPr>
                        <a:t>деятельностные</a:t>
                      </a:r>
                      <a:r>
                        <a:rPr lang="ru-RU" sz="1400" i="1" dirty="0">
                          <a:effectLst/>
                        </a:rPr>
                        <a:t> игры, моделирование и анализ социальных ситуаций, психолого-педагогический тренинг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формирование продуктивных форм поведения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</a:tr>
              <a:tr h="230703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2. Формирование познавательной деятельности обучающихся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87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2.1.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>
                          <a:effectLst/>
                        </a:rPr>
                        <a:t>Формирование мнемической деятельности</a:t>
                      </a:r>
                      <a:endParaRPr lang="ru-RU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педагог-психолог, преподаватель,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мастер п/о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>
                          <a:effectLst/>
                        </a:rPr>
                        <a:t>коррекционные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>
                          <a:effectLst/>
                        </a:rPr>
                        <a:t>и  дидактические упражнения</a:t>
                      </a:r>
                      <a:endParaRPr lang="ru-RU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формирование словесно-логического вида памяти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</a:tr>
              <a:tr h="7987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2.2.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Формирование </a:t>
                      </a:r>
                      <a:r>
                        <a:rPr lang="ru-RU" sz="1400" i="1" dirty="0" err="1">
                          <a:effectLst/>
                        </a:rPr>
                        <a:t>общеинтеллектуальных</a:t>
                      </a:r>
                      <a:r>
                        <a:rPr lang="ru-RU" sz="1400" i="1" dirty="0">
                          <a:effectLst/>
                        </a:rPr>
                        <a:t> умений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педагог-психолог, преподаватель,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мастер п/о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коррекционные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и дидактические упражнения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effectLst/>
                        </a:rPr>
                        <a:t>формирование словесно-</a:t>
                      </a:r>
                      <a:r>
                        <a:rPr lang="ru-RU" sz="1400" i="1" dirty="0" err="1">
                          <a:effectLst/>
                        </a:rPr>
                        <a:t>лигического</a:t>
                      </a:r>
                      <a:r>
                        <a:rPr lang="ru-RU" sz="1400" i="1" dirty="0">
                          <a:effectLst/>
                        </a:rPr>
                        <a:t> вида мышления</a:t>
                      </a:r>
                      <a:endParaRPr lang="ru-RU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0" marR="4910" marT="4910" marB="4910" anchor="ctr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397250" y="2071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383654"/>
            <a:ext cx="120841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1000" dirty="0" smtClean="0"/>
          </a:p>
          <a:p>
            <a:pPr algn="r"/>
            <a:r>
              <a:rPr lang="en-US" sz="1000" dirty="0" smtClean="0"/>
              <a:t>http</a:t>
            </a:r>
            <a:r>
              <a:rPr lang="en-US" sz="1000" dirty="0"/>
              <a:t>://www.informio.ru/publications/id1539/Psihologo-pedagogicheskoe-soprovozhdenie-obrazovatelnogo-processa-dlja-obuchayushihsja-s-ogranichennymi-vozmozhnostjami-zdorovja-v-professionalnom-obrazovanii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60230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Kcy;&amp;acy;&amp;rcy;&amp;tcy;&amp;icy;&amp;ncy;&amp;kcy;&amp;icy; &amp;pcy;&amp;ocy; &amp;zcy;&amp;acy;&amp;pcy;&amp;rcy;&amp;ocy;&amp;scy;&amp;ucy; &amp;scy;&amp;ocy;&amp;pcy;&amp;rcy;&amp;ocy;&amp;vcy;&amp;ocy;&amp;zhcy;&amp;dcy;&amp;iecy;&amp;ncy;&amp;icy;&amp;iecy; &amp;rcy;&amp;iecy;&amp;bcy;&amp;iecy;&amp;ncy;&amp;kcy;&amp;acy; &amp;scy; &amp;ocy;&amp;vcy;&amp;z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66" y="2231407"/>
            <a:ext cx="4339988" cy="421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09934" y="982639"/>
            <a:ext cx="7574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      Благодарю за внимание!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9884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699" y="286603"/>
            <a:ext cx="7315199" cy="164379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Направления деятельности базовой профессиональной образовательной организации: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обучение </a:t>
            </a:r>
            <a:r>
              <a:rPr lang="ru-RU" dirty="0"/>
              <a:t>инвалидов и лиц с ОВЗ по востребованным и перспективным для экономики региона профессиям и специальностям по адаптированным образовательным программам СПО (по одной или нескольким нозологиям), программам профессионального обучения, дополнительным профессиональным программам;</a:t>
            </a:r>
          </a:p>
          <a:p>
            <a:r>
              <a:rPr lang="ru-RU" dirty="0"/>
              <a:t>реализация образовательных программ СПО для инвалидов и лиц с ОВЗ с использованием сетевой формы;</a:t>
            </a:r>
          </a:p>
          <a:p>
            <a:r>
              <a:rPr lang="ru-RU" dirty="0"/>
              <a:t>предоставление для коллективного пользования специальных информационных и технических средств, дистанционных образовательных технологий, учебно-методических материалов;</a:t>
            </a:r>
          </a:p>
          <a:p>
            <a:r>
              <a:rPr lang="ru-RU" dirty="0"/>
              <a:t>повышение квалификации, в том числе в форме стажировок, педагогических работников профессиональных образовательных организаций субъекта Российской Федерации;</a:t>
            </a:r>
          </a:p>
          <a:p>
            <a:r>
              <a:rPr lang="ru-RU" dirty="0"/>
              <a:t>осуществление консультаций инвалидов и лиц с ОВЗ, их родителей (законных представителей) по вопросам получения СПО, в том числе с проведением профессиональной диагностики.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65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Сопровождение обучающихся с ООП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05719"/>
            <a:ext cx="8596668" cy="4635643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Применительно </a:t>
            </a:r>
            <a:r>
              <a:rPr lang="ru-RU" dirty="0"/>
              <a:t>к ситуации </a:t>
            </a:r>
            <a:r>
              <a:rPr lang="ru-RU" dirty="0" smtClean="0"/>
              <a:t>образования лиц </a:t>
            </a:r>
            <a:r>
              <a:rPr lang="ru-RU" dirty="0"/>
              <a:t>с </a:t>
            </a:r>
            <a:r>
              <a:rPr lang="ru-RU" dirty="0" smtClean="0"/>
              <a:t>ООП </a:t>
            </a:r>
            <a:r>
              <a:rPr lang="ru-RU" dirty="0"/>
              <a:t>целесообразно говорить об </a:t>
            </a:r>
            <a:r>
              <a:rPr lang="ru-RU" dirty="0" smtClean="0"/>
              <a:t>организации </a:t>
            </a:r>
            <a:r>
              <a:rPr lang="ru-RU" dirty="0"/>
              <a:t>комплексного </a:t>
            </a:r>
            <a:r>
              <a:rPr lang="ru-RU" dirty="0" smtClean="0"/>
              <a:t>– социально-психологического и психолого-педагогического  сопровождения</a:t>
            </a:r>
            <a:r>
              <a:rPr lang="ru-RU" dirty="0"/>
              <a:t>, нацеленного, с одной стороны, на создание на этапе получения профессии/специальности условий обучения, воспитания и развития, адекватных их индивидуальным особенностям и потребностям, а с другой - на профилактику ситуаций и состояний риска адаптационных нарушений в социальном и личностном развитии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Основными </a:t>
            </a:r>
            <a:r>
              <a:rPr lang="ru-RU" dirty="0"/>
              <a:t>функциями сопровождения как службы выступают диагностика, информация, консультация, первичная помощь, а </a:t>
            </a:r>
            <a:r>
              <a:rPr lang="ru-RU" dirty="0" smtClean="0"/>
              <a:t>вспомогательными:</a:t>
            </a:r>
          </a:p>
          <a:p>
            <a:pPr algn="just"/>
            <a:r>
              <a:rPr lang="ru-RU" dirty="0" smtClean="0"/>
              <a:t>профилактика </a:t>
            </a:r>
            <a:r>
              <a:rPr lang="ru-RU" dirty="0"/>
              <a:t>проблем; </a:t>
            </a:r>
            <a:endParaRPr lang="ru-RU" dirty="0" smtClean="0"/>
          </a:p>
          <a:p>
            <a:pPr algn="just"/>
            <a:r>
              <a:rPr lang="ru-RU" dirty="0" smtClean="0"/>
              <a:t>социально-педагогическое </a:t>
            </a:r>
            <a:r>
              <a:rPr lang="ru-RU" dirty="0"/>
              <a:t>проектирование; </a:t>
            </a:r>
            <a:endParaRPr lang="ru-RU" dirty="0" smtClean="0"/>
          </a:p>
          <a:p>
            <a:pPr algn="just"/>
            <a:r>
              <a:rPr lang="ru-RU" dirty="0" smtClean="0"/>
              <a:t>коррекция;</a:t>
            </a:r>
          </a:p>
          <a:p>
            <a:pPr algn="just"/>
            <a:r>
              <a:rPr lang="ru-RU" dirty="0" smtClean="0"/>
              <a:t>повышение </a:t>
            </a:r>
            <a:r>
              <a:rPr lang="ru-RU" dirty="0"/>
              <a:t>компетентности всех носителей </a:t>
            </a:r>
            <a:r>
              <a:rPr lang="ru-RU" dirty="0" smtClean="0"/>
              <a:t>проблемы.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42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Организационные формы Службы </a:t>
            </a:r>
            <a:r>
              <a:rPr lang="ru-RU" dirty="0"/>
              <a:t>комплексного сопровождения профессионального образования лиц с ОВЗ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8"/>
            <a:ext cx="8596668" cy="52501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sz="2100" dirty="0" smtClean="0"/>
              <a:t>структурное </a:t>
            </a:r>
            <a:r>
              <a:rPr lang="ru-RU" sz="2100" dirty="0"/>
              <a:t>подразделение </a:t>
            </a:r>
            <a:r>
              <a:rPr lang="ru-RU" sz="2100" dirty="0" smtClean="0"/>
              <a:t> (Отдел или Центр</a:t>
            </a:r>
            <a:r>
              <a:rPr lang="ru-RU" sz="2100" dirty="0"/>
              <a:t> </a:t>
            </a:r>
            <a:r>
              <a:rPr lang="ru-RU" sz="2100" dirty="0" smtClean="0"/>
              <a:t>социально-психологической </a:t>
            </a:r>
            <a:r>
              <a:rPr lang="ru-RU" sz="2100" dirty="0"/>
              <a:t>и педагогической поддержки </a:t>
            </a:r>
            <a:r>
              <a:rPr lang="ru-RU" sz="2100" dirty="0" smtClean="0"/>
              <a:t>Учебно-производственный центр, Центр </a:t>
            </a:r>
            <a:r>
              <a:rPr lang="ru-RU" sz="2100" dirty="0"/>
              <a:t>профессионального образования лиц с ограниченными возможностями здоровья или </a:t>
            </a:r>
            <a:r>
              <a:rPr lang="ru-RU" sz="2100" dirty="0" smtClean="0"/>
              <a:t>Учебно-производственная лаборатория </a:t>
            </a:r>
            <a:r>
              <a:rPr lang="ru-RU" sz="2100" dirty="0"/>
              <a:t>социально-психолого-педагогического </a:t>
            </a:r>
            <a:r>
              <a:rPr lang="ru-RU" sz="2100" dirty="0" smtClean="0"/>
              <a:t>сопровождения)</a:t>
            </a:r>
          </a:p>
          <a:p>
            <a:pPr marL="0" indent="0">
              <a:buNone/>
            </a:pPr>
            <a:r>
              <a:rPr lang="ru-RU" sz="2100" dirty="0"/>
              <a:t>  - психолого-медико-педагогического консилиум это постоянно действующий, скоординированный, объединенный общими целями коллектив специалистов, реализующих ту или иную стратегию сопровождения как обучающегося, так и образовательной среды в целом</a:t>
            </a:r>
            <a:r>
              <a:rPr lang="ru-RU" sz="2100" dirty="0" smtClean="0"/>
              <a:t>.</a:t>
            </a:r>
          </a:p>
          <a:p>
            <a:pPr marL="0" indent="0">
              <a:buNone/>
            </a:pPr>
            <a:r>
              <a:rPr lang="ru-RU" sz="2100" dirty="0" smtClean="0"/>
              <a:t> </a:t>
            </a:r>
            <a:r>
              <a:rPr lang="ru-RU" sz="2100" dirty="0"/>
              <a:t>Основные задачи его деятельности - выделение обучающихся, нуждающихся в дополнительной помощи специалистов; разработка и индивидуализация образовательного маршрута (учебного плана) «внутри» стандартных образовательных программ; реализация </a:t>
            </a:r>
            <a:r>
              <a:rPr lang="ru-RU" sz="2100" dirty="0" smtClean="0"/>
              <a:t>коррекционно-развивающей </a:t>
            </a:r>
            <a:r>
              <a:rPr lang="ru-RU" sz="2100" dirty="0"/>
              <a:t>деятельности и комплексного сопровождения обучающегося с ОВЗ силами специалистов консилиума и педагогического коллектива ОУ; оценка эффективности дополнительной помощи и координация взаимодействия специалистов по ее оказанию. </a:t>
            </a:r>
            <a:r>
              <a:rPr lang="ru-RU" sz="2100" dirty="0" smtClean="0"/>
              <a:t> </a:t>
            </a:r>
            <a:endParaRPr lang="ru-RU" sz="2100" dirty="0"/>
          </a:p>
          <a:p>
            <a:pPr marL="0" indent="0">
              <a:buNone/>
            </a:pPr>
            <a:r>
              <a:rPr lang="ru-RU" sz="2100" dirty="0"/>
              <a:t/>
            </a:r>
            <a:br>
              <a:rPr lang="ru-RU" sz="2100" dirty="0"/>
            </a:br>
            <a:endParaRPr lang="ru-RU" sz="2100" dirty="0"/>
          </a:p>
          <a:p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614224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9994" y="218364"/>
            <a:ext cx="7697337" cy="17120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Сущность и содержание социально-психологического сопровождения </a:t>
            </a:r>
            <a:r>
              <a:rPr lang="ru-RU" dirty="0" smtClean="0"/>
              <a:t>обучающихся </a:t>
            </a:r>
            <a:r>
              <a:rPr lang="ru-RU" dirty="0"/>
              <a:t>в условиях инклюзивного </a:t>
            </a:r>
            <a:r>
              <a:rPr lang="ru-RU" dirty="0" smtClean="0"/>
              <a:t>СПО.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Цель</a:t>
            </a:r>
            <a:r>
              <a:rPr lang="ru-RU" sz="2800" dirty="0" smtClean="0"/>
              <a:t>: 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психологическая </a:t>
            </a:r>
            <a:r>
              <a:rPr lang="ru-RU" sz="2800" dirty="0"/>
              <a:t>помощь, поддержка и сопровождение в профессиональной подготовке и самоопределении студентов </a:t>
            </a:r>
            <a:r>
              <a:rPr lang="ru-RU" sz="2800" dirty="0" smtClean="0"/>
              <a:t> с ООП. </a:t>
            </a:r>
            <a:r>
              <a:rPr lang="ru-RU" sz="2800" dirty="0"/>
              <a:t>Предоставление </a:t>
            </a:r>
            <a:r>
              <a:rPr lang="ru-RU" sz="2800" dirty="0" smtClean="0"/>
              <a:t>обучающимся психологических </a:t>
            </a:r>
            <a:r>
              <a:rPr lang="ru-RU" sz="2800" dirty="0"/>
              <a:t>услуг в соответствии с возможностями их здоровья.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68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967" y="-127380"/>
            <a:ext cx="8769035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Задачи </a:t>
            </a:r>
            <a:r>
              <a:rPr lang="ru-RU" dirty="0" smtClean="0"/>
              <a:t>социально-психологического сопровождения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842" y="1193420"/>
            <a:ext cx="8919160" cy="5780586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Содействие профессиональному самоопределению и сознательному выбору профессии, рациональному поиску информации и грамотному трудоустройству с учётом состояния здоровья и особенностей региона.</a:t>
            </a:r>
          </a:p>
          <a:p>
            <a:r>
              <a:rPr lang="ru-RU" dirty="0"/>
              <a:t>Обеспечение психологической поддержки и развитие психолого-педагогической компетентности всех участников образовательного процесса в реализации профессионального обучения студентов с ОВФЗ в колледже. </a:t>
            </a:r>
          </a:p>
          <a:p>
            <a:r>
              <a:rPr lang="ru-RU" dirty="0"/>
              <a:t>Обеспечение психологической помощи и содействие развитию активной жизненной позиции студентов-инвалидов в соответствии со структурой дефекта и возможностями здоровья. </a:t>
            </a:r>
          </a:p>
          <a:p>
            <a:r>
              <a:rPr lang="ru-RU" dirty="0"/>
              <a:t>Развитие системы информирования, системы сотрудничества между различными структурами города в сфере психологической адаптации инвалидов, их профессиональной подготовки и трудоустройства.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253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7421"/>
            <a:ext cx="8596668" cy="107817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Целевые группы и направления работы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206" y="1255595"/>
            <a:ext cx="8700796" cy="478576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100" b="1" i="1" dirty="0" smtClean="0"/>
              <a:t>Профориентационная </a:t>
            </a:r>
            <a:r>
              <a:rPr lang="ru-RU" sz="2100" b="1" i="1" dirty="0"/>
              <a:t>работа с абитуриентами-инвалидами. </a:t>
            </a:r>
            <a:endParaRPr lang="ru-RU" sz="2100" b="1" i="1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sz="21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100" b="1" i="1" dirty="0"/>
              <a:t>Психологическое сопровождение студентов с </a:t>
            </a:r>
            <a:r>
              <a:rPr lang="ru-RU" sz="2100" b="1" i="1" dirty="0" smtClean="0"/>
              <a:t>ООП.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1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100" b="1" i="1" dirty="0"/>
              <a:t>Психологическое сопровождение студентов-выпускников с </a:t>
            </a:r>
            <a:r>
              <a:rPr lang="ru-RU" sz="2100" b="1" i="1" dirty="0" smtClean="0"/>
              <a:t>ООП.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100" b="1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100" b="1" i="1" dirty="0" smtClean="0"/>
              <a:t>Взаимодействие </a:t>
            </a:r>
            <a:r>
              <a:rPr lang="ru-RU" sz="2100" b="1" i="1" dirty="0"/>
              <a:t>с педагогами.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1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100" b="1" i="1" dirty="0" smtClean="0"/>
              <a:t>Взаимодействие </a:t>
            </a:r>
            <a:r>
              <a:rPr lang="ru-RU" sz="2100" b="1" i="1" dirty="0"/>
              <a:t>с родителями и семьей студентов-инвалидов.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1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100" b="1" i="1" dirty="0" smtClean="0"/>
              <a:t>Взаимодействие </a:t>
            </a:r>
            <a:r>
              <a:rPr lang="ru-RU" sz="2100" b="1" i="1" dirty="0"/>
              <a:t>с организациями и структурами города и региона.</a:t>
            </a:r>
          </a:p>
          <a:p>
            <a:endParaRPr lang="ru-RU" sz="2100" dirty="0"/>
          </a:p>
          <a:p>
            <a:endParaRPr lang="ru-RU" sz="2100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9919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194" y="327546"/>
            <a:ext cx="8932808" cy="160285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Важнейшие индикаторы и показатели </a:t>
            </a:r>
            <a:r>
              <a:rPr lang="ru-RU" sz="2800" b="1" dirty="0" smtClean="0"/>
              <a:t>программы социально-психологического сопровождения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194" y="1555845"/>
            <a:ext cx="9280478" cy="5063319"/>
          </a:xfrm>
        </p:spPr>
        <p:txBody>
          <a:bodyPr>
            <a:normAutofit/>
          </a:bodyPr>
          <a:lstStyle/>
          <a:p>
            <a:r>
              <a:rPr lang="ru-RU" i="1" dirty="0" smtClean="0"/>
              <a:t>Успешное профессиональное </a:t>
            </a:r>
            <a:r>
              <a:rPr lang="ru-RU" i="1" dirty="0"/>
              <a:t>самоопределение, психолого-педагогическая адаптация студентов с </a:t>
            </a:r>
            <a:r>
              <a:rPr lang="ru-RU" i="1" dirty="0" smtClean="0"/>
              <a:t>ООП </a:t>
            </a:r>
            <a:r>
              <a:rPr lang="ru-RU" i="1" dirty="0"/>
              <a:t>и их включение в образовательную среду.</a:t>
            </a:r>
          </a:p>
          <a:p>
            <a:r>
              <a:rPr lang="ru-RU" i="1" dirty="0"/>
              <a:t>Повышение социальной активности и психологической защищенности студентов с </a:t>
            </a:r>
            <a:r>
              <a:rPr lang="ru-RU" i="1" dirty="0" smtClean="0"/>
              <a:t>ООП, </a:t>
            </a:r>
            <a:r>
              <a:rPr lang="ru-RU" i="1" dirty="0"/>
              <a:t>всесторонняя поддержка в формировании активной жизненной позиции и трудоустройстве. </a:t>
            </a:r>
          </a:p>
          <a:p>
            <a:r>
              <a:rPr lang="ru-RU" i="1" dirty="0"/>
              <a:t>Создание интерактивного сообщества студентов с </a:t>
            </a:r>
            <a:r>
              <a:rPr lang="ru-RU" i="1" dirty="0" smtClean="0"/>
              <a:t>ООП, </a:t>
            </a:r>
            <a:r>
              <a:rPr lang="ru-RU" i="1" dirty="0"/>
              <a:t>их родителей и педагогов в колледже, способствующее их социальной коммуникации и вовлечению в жизнь общества. </a:t>
            </a:r>
          </a:p>
          <a:p>
            <a:r>
              <a:rPr lang="ru-RU" i="1" dirty="0"/>
              <a:t>Получение студентами с </a:t>
            </a:r>
            <a:r>
              <a:rPr lang="ru-RU" i="1" dirty="0" smtClean="0"/>
              <a:t>ООП </a:t>
            </a:r>
            <a:r>
              <a:rPr lang="ru-RU" i="1" dirty="0"/>
              <a:t>профессионального образования и квалификации в соответствии с их возможностями и  успешная </a:t>
            </a:r>
            <a:r>
              <a:rPr lang="ru-RU" i="1" dirty="0" smtClean="0"/>
              <a:t>реализация в </a:t>
            </a:r>
            <a:r>
              <a:rPr lang="ru-RU" i="1" dirty="0"/>
              <a:t>значимых для них сферах жизнедеятельности. </a:t>
            </a:r>
          </a:p>
          <a:p>
            <a:pPr marL="0" indent="0">
              <a:buNone/>
            </a:pPr>
            <a:r>
              <a:rPr lang="ru-RU" i="1" dirty="0" smtClean="0"/>
              <a:t> 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20978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9769</TotalTime>
  <Words>1462</Words>
  <Application>Microsoft Office PowerPoint</Application>
  <PresentationFormat>Широкоэкранный</PresentationFormat>
  <Paragraphs>175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                                                  Концепция сопровождения обучающихся с ограниченными возможностями здоровья и инвалидностью в среднем профессиональном образовании  </vt:lpstr>
      <vt:lpstr>Актуальность создания базовых профессиональных образовательных организаций</vt:lpstr>
      <vt:lpstr>Направления деятельности базовой профессиональной образовательной организации: </vt:lpstr>
      <vt:lpstr>Сопровождение обучающихся с ООП </vt:lpstr>
      <vt:lpstr> Организационные формы Службы комплексного сопровождения профессионального образования лиц с ОВЗ </vt:lpstr>
      <vt:lpstr>Сущность и содержание социально-психологического сопровождения обучающихся в условиях инклюзивного СПО. </vt:lpstr>
      <vt:lpstr> Задачи социально-психологического сопровождения</vt:lpstr>
      <vt:lpstr>Целевые группы и направления работы </vt:lpstr>
      <vt:lpstr>Важнейшие индикаторы и показатели программы социально-психологического сопровождения </vt:lpstr>
      <vt:lpstr>Психолого-педагогическое сопровождение обучающихся с ОВЗ и инвалидностью в СПО  </vt:lpstr>
      <vt:lpstr>Участники психолого-педагогического сопровождения в едином образовательном пространстве</vt:lpstr>
      <vt:lpstr>Целью психолого-педагогического сопровождения обучающихся с ООП </vt:lpstr>
      <vt:lpstr>Принципы психолого-педагогического сопровождения обучающихся с ООП в процессе профессионального образования являются:</vt:lpstr>
      <vt:lpstr>Функции психолого-педагогического сопровождения обучающихся с ООП в процессе профессионального образования </vt:lpstr>
      <vt:lpstr>Направления психолого-педагогического сопровождения обучающихся с ООП  </vt:lpstr>
      <vt:lpstr>Индивидуальная программа сопровождения содержит следующие разделы: </vt:lpstr>
      <vt:lpstr>Основные направления деятельности специалистов сопровождения в условиях инклюзивного образования.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Noyt</dc:creator>
  <cp:lastModifiedBy>Тюрина Надия</cp:lastModifiedBy>
  <cp:revision>41</cp:revision>
  <dcterms:created xsi:type="dcterms:W3CDTF">2016-10-10T10:57:58Z</dcterms:created>
  <dcterms:modified xsi:type="dcterms:W3CDTF">2016-11-20T16:09:34Z</dcterms:modified>
</cp:coreProperties>
</file>