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6"/>
  </p:notesMasterIdLst>
  <p:sldIdLst>
    <p:sldId id="262" r:id="rId2"/>
    <p:sldId id="256" r:id="rId3"/>
    <p:sldId id="263" r:id="rId4"/>
    <p:sldId id="257" r:id="rId5"/>
    <p:sldId id="258" r:id="rId6"/>
    <p:sldId id="264" r:id="rId7"/>
    <p:sldId id="265" r:id="rId8"/>
    <p:sldId id="266" r:id="rId9"/>
    <p:sldId id="267" r:id="rId10"/>
    <p:sldId id="268" r:id="rId11"/>
    <p:sldId id="269" r:id="rId12"/>
    <p:sldId id="281" r:id="rId13"/>
    <p:sldId id="270" r:id="rId14"/>
    <p:sldId id="273" r:id="rId15"/>
    <p:sldId id="272" r:id="rId16"/>
    <p:sldId id="275" r:id="rId17"/>
    <p:sldId id="276" r:id="rId18"/>
    <p:sldId id="277" r:id="rId19"/>
    <p:sldId id="278" r:id="rId20"/>
    <p:sldId id="279" r:id="rId21"/>
    <p:sldId id="280" r:id="rId22"/>
    <p:sldId id="274" r:id="rId23"/>
    <p:sldId id="271" r:id="rId24"/>
    <p:sldId id="282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E51C9-7FB1-4DF5-B1CF-BFD3C35E2A7C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03E7F-2308-43FF-8F5C-5E018C523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52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03E7F-2308-43FF-8F5C-5E018C52327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84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47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3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8201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38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4092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324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70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7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7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63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05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23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30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56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95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99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DEA4E-27B3-481D-AFF5-FDFB41DA855D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5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930400"/>
            <a:ext cx="7766936" cy="2120436"/>
          </a:xfrm>
        </p:spPr>
        <p:txBody>
          <a:bodyPr/>
          <a:lstStyle/>
          <a:p>
            <a:pPr algn="ctr"/>
            <a:r>
              <a:rPr lang="ru-RU" sz="3200" dirty="0"/>
              <a:t>Методические подходы к обучению лиц с ограниченными возможностями здоровья и инвалидностью в инклюзивном пространстве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78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7463"/>
            <a:ext cx="8596668" cy="104177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"Документы, определяющие </a:t>
            </a:r>
            <a:r>
              <a:rPr lang="ru-RU" dirty="0" smtClean="0"/>
              <a:t>содержание </a:t>
            </a:r>
            <a:r>
              <a:rPr lang="ru-RU" dirty="0"/>
              <a:t>и организацию образовательного процесса"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42197"/>
            <a:ext cx="8596668" cy="449916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3.1. Учебный план.</a:t>
            </a:r>
          </a:p>
          <a:p>
            <a:pPr marL="0" indent="0">
              <a:buNone/>
            </a:pPr>
            <a:r>
              <a:rPr lang="ru-RU" dirty="0"/>
              <a:t>Учебный план </a:t>
            </a:r>
            <a:r>
              <a:rPr lang="ru-RU" dirty="0" smtClean="0"/>
              <a:t>для реализации АОП </a:t>
            </a:r>
            <a:r>
              <a:rPr lang="ru-RU" dirty="0"/>
              <a:t>разрабатывается на основе примерного учебного плана и </a:t>
            </a:r>
            <a:r>
              <a:rPr lang="ru-RU" dirty="0" smtClean="0"/>
              <a:t>предусматривает добавление адаптационных дисциплин (адаптационный учебный </a:t>
            </a:r>
            <a:r>
              <a:rPr lang="ru-RU" dirty="0"/>
              <a:t>цикл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Дисциплины, относящиеся к обязательной части учебных циклов, </a:t>
            </a:r>
            <a:r>
              <a:rPr lang="ru-RU" dirty="0" smtClean="0"/>
              <a:t>учебной </a:t>
            </a:r>
            <a:r>
              <a:rPr lang="ru-RU" dirty="0"/>
              <a:t>и производственных практик, являются обязательными для </a:t>
            </a:r>
            <a:r>
              <a:rPr lang="ru-RU" dirty="0" smtClean="0"/>
              <a:t>освоения </a:t>
            </a:r>
            <a:r>
              <a:rPr lang="ru-RU" dirty="0"/>
              <a:t>всеми </a:t>
            </a:r>
            <a:r>
              <a:rPr lang="ru-RU" dirty="0" smtClean="0"/>
              <a:t>обучающимися. </a:t>
            </a:r>
          </a:p>
          <a:p>
            <a:pPr marL="0" indent="0">
              <a:buNone/>
            </a:pPr>
            <a:r>
              <a:rPr lang="ru-RU" dirty="0"/>
              <a:t>В учебном плане определяется будет ли увеличиваться срок </a:t>
            </a:r>
            <a:r>
              <a:rPr lang="ru-RU" dirty="0" smtClean="0"/>
              <a:t>получения </a:t>
            </a:r>
            <a:r>
              <a:rPr lang="ru-RU" dirty="0"/>
              <a:t>профессионального образования инвалидами и лицами с ОВЗ. В этом случае при реализации АОП </a:t>
            </a:r>
            <a:r>
              <a:rPr lang="ru-RU" dirty="0" smtClean="0"/>
              <a:t>ППКРС и ППССЗ</a:t>
            </a:r>
            <a:endParaRPr lang="ru-RU" dirty="0"/>
          </a:p>
          <a:p>
            <a:r>
              <a:rPr lang="ru-RU" dirty="0" smtClean="0"/>
              <a:t>максимальный </a:t>
            </a:r>
            <a:r>
              <a:rPr lang="ru-RU" dirty="0"/>
              <a:t>объем учебной нагрузки обучающегося инвалида или обучающегося с ОВЗ, который обучается на базе основного общего образования, может быть </a:t>
            </a:r>
            <a:r>
              <a:rPr lang="ru-RU" dirty="0" smtClean="0"/>
              <a:t>снижен до </a:t>
            </a:r>
            <a:r>
              <a:rPr lang="ru-RU" dirty="0"/>
              <a:t>45 </a:t>
            </a:r>
            <a:r>
              <a:rPr lang="ru-RU" dirty="0" err="1"/>
              <a:t>а.ч</a:t>
            </a:r>
            <a:r>
              <a:rPr lang="ru-RU" dirty="0"/>
              <a:t>. в неделю при шестидневной учебной неделе. Максимальный объем аудиторной нагрузки для инвалидов и лиц с ОВЗ при этом может быть снижен до 30 </a:t>
            </a:r>
            <a:r>
              <a:rPr lang="ru-RU" dirty="0" err="1"/>
              <a:t>а.ч</a:t>
            </a:r>
            <a:r>
              <a:rPr lang="ru-RU" dirty="0"/>
              <a:t>. в неделю.</a:t>
            </a:r>
          </a:p>
          <a:p>
            <a:r>
              <a:rPr lang="ru-RU" dirty="0"/>
              <a:t>Максимальный объем учебной нагрузки обучающегося инвалида или обучающегося с ОВЗ, обучающегося на базе </a:t>
            </a:r>
            <a:r>
              <a:rPr lang="ru-RU" b="1" dirty="0"/>
              <a:t>среднего общего образования</a:t>
            </a:r>
            <a:r>
              <a:rPr lang="ru-RU" dirty="0"/>
              <a:t>, может быть снижен </a:t>
            </a:r>
            <a:r>
              <a:rPr lang="ru-RU" dirty="0" smtClean="0"/>
              <a:t>до </a:t>
            </a:r>
            <a:r>
              <a:rPr lang="ru-RU" dirty="0"/>
              <a:t>39 </a:t>
            </a:r>
            <a:r>
              <a:rPr lang="ru-RU" dirty="0" err="1"/>
              <a:t>а.ч.в</a:t>
            </a:r>
            <a:r>
              <a:rPr lang="ru-RU" dirty="0"/>
              <a:t> неделю. Максимальный объем </a:t>
            </a:r>
            <a:r>
              <a:rPr lang="ru-RU" dirty="0" smtClean="0"/>
              <a:t>аудиторной </a:t>
            </a:r>
            <a:r>
              <a:rPr lang="ru-RU" dirty="0"/>
              <a:t>нагрузки для инвалидов и лиц с ОВЗ при этом может быть снижен до 26 </a:t>
            </a:r>
            <a:r>
              <a:rPr lang="ru-RU" dirty="0" err="1"/>
              <a:t>а.ч</a:t>
            </a:r>
            <a:r>
              <a:rPr lang="ru-RU" dirty="0"/>
              <a:t>. в неделю. По возможности рекомендуется устанавливать пятидневную учебную неделю.</a:t>
            </a:r>
          </a:p>
          <a:p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965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714233"/>
          </a:xfrm>
        </p:spPr>
        <p:txBody>
          <a:bodyPr>
            <a:normAutofit/>
          </a:bodyPr>
          <a:lstStyle/>
          <a:p>
            <a:r>
              <a:rPr lang="ru-RU" dirty="0" smtClean="0"/>
              <a:t>3.1.Учебный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10435"/>
            <a:ext cx="8596668" cy="443092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Объемы </a:t>
            </a:r>
            <a:r>
              <a:rPr lang="ru-RU" dirty="0"/>
              <a:t>вариативной </a:t>
            </a:r>
            <a:r>
              <a:rPr lang="ru-RU" dirty="0" smtClean="0"/>
              <a:t>части </a:t>
            </a:r>
            <a:r>
              <a:rPr lang="ru-RU" dirty="0"/>
              <a:t>учебных </a:t>
            </a:r>
            <a:r>
              <a:rPr lang="ru-RU" dirty="0" smtClean="0"/>
              <a:t>циклов АОП, </a:t>
            </a:r>
            <a:r>
              <a:rPr lang="ru-RU" dirty="0"/>
              <a:t>определенные </a:t>
            </a:r>
            <a:r>
              <a:rPr lang="ru-RU" dirty="0" smtClean="0"/>
              <a:t>в ФГОС СПО по </a:t>
            </a:r>
            <a:r>
              <a:rPr lang="ru-RU" dirty="0"/>
              <a:t>профессии, </a:t>
            </a:r>
            <a:r>
              <a:rPr lang="ru-RU" dirty="0" smtClean="0"/>
              <a:t>необходимо </a:t>
            </a:r>
            <a:r>
              <a:rPr lang="ru-RU" dirty="0"/>
              <a:t>реализовывать в полном объеме и </a:t>
            </a:r>
            <a:r>
              <a:rPr lang="ru-RU" dirty="0" smtClean="0"/>
              <a:t>использовать</a:t>
            </a:r>
            <a:r>
              <a:rPr lang="ru-RU" dirty="0"/>
              <a:t>:</a:t>
            </a:r>
          </a:p>
          <a:p>
            <a:r>
              <a:rPr lang="ru-RU" dirty="0" smtClean="0"/>
              <a:t>на </a:t>
            </a:r>
            <a:r>
              <a:rPr lang="ru-RU" dirty="0"/>
              <a:t>реализацию адаптационного учебного цикла;</a:t>
            </a:r>
          </a:p>
          <a:p>
            <a:r>
              <a:rPr lang="ru-RU" dirty="0" smtClean="0"/>
              <a:t>на </a:t>
            </a:r>
            <a:r>
              <a:rPr lang="ru-RU" dirty="0"/>
              <a:t>увеличение часов дисциплин и модулей </a:t>
            </a:r>
            <a:r>
              <a:rPr lang="ru-RU" dirty="0" smtClean="0"/>
              <a:t>обязательной </a:t>
            </a:r>
            <a:r>
              <a:rPr lang="ru-RU" dirty="0"/>
              <a:t>части;</a:t>
            </a:r>
          </a:p>
          <a:p>
            <a:r>
              <a:rPr lang="ru-RU" dirty="0" smtClean="0"/>
              <a:t>на </a:t>
            </a:r>
            <a:r>
              <a:rPr lang="ru-RU" dirty="0"/>
              <a:t>введение новых элементов ППКРС (дисциплин, </a:t>
            </a:r>
            <a:r>
              <a:rPr lang="ru-RU" dirty="0" smtClean="0"/>
              <a:t>междисциплинарных </a:t>
            </a:r>
            <a:r>
              <a:rPr lang="ru-RU" dirty="0"/>
              <a:t>курсов и профессиональных модулей).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79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/>
          <a:lstStyle/>
          <a:p>
            <a:pPr algn="ctr"/>
            <a:r>
              <a:rPr lang="ru-RU" dirty="0"/>
              <a:t>А</a:t>
            </a:r>
            <a:r>
              <a:rPr lang="ru-RU" dirty="0" smtClean="0"/>
              <a:t>даптационный учебный цикл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1129"/>
            <a:ext cx="8596668" cy="469023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 marL="0" indent="0" algn="just">
              <a:buNone/>
            </a:pPr>
            <a:r>
              <a:rPr lang="ru-RU" sz="1900" dirty="0" smtClean="0">
                <a:solidFill>
                  <a:schemeClr val="tx1"/>
                </a:solidFill>
              </a:rPr>
              <a:t>Педагогическая </a:t>
            </a:r>
            <a:r>
              <a:rPr lang="ru-RU" sz="1900" dirty="0">
                <a:solidFill>
                  <a:schemeClr val="tx1"/>
                </a:solidFill>
              </a:rPr>
              <a:t>направленность адаптационных </a:t>
            </a:r>
            <a:r>
              <a:rPr lang="ru-RU" sz="1900" dirty="0" smtClean="0">
                <a:solidFill>
                  <a:schemeClr val="tx1"/>
                </a:solidFill>
              </a:rPr>
              <a:t>дисциплин </a:t>
            </a:r>
            <a:r>
              <a:rPr lang="ru-RU" sz="1900" dirty="0">
                <a:solidFill>
                  <a:schemeClr val="tx1"/>
                </a:solidFill>
              </a:rPr>
              <a:t>– содействие полноценному </a:t>
            </a:r>
            <a:r>
              <a:rPr lang="ru-RU" sz="1900" dirty="0" smtClean="0">
                <a:solidFill>
                  <a:schemeClr val="tx1"/>
                </a:solidFill>
              </a:rPr>
              <a:t>формированию у обучающихся инвалидов и лиц с ОВЗ </a:t>
            </a:r>
            <a:r>
              <a:rPr lang="ru-RU" sz="1900" dirty="0">
                <a:solidFill>
                  <a:schemeClr val="tx1"/>
                </a:solidFill>
              </a:rPr>
              <a:t>компетенций, необходимых для успешного освоения </a:t>
            </a:r>
            <a:r>
              <a:rPr lang="ru-RU" sz="1900" dirty="0" smtClean="0">
                <a:solidFill>
                  <a:schemeClr val="tx1"/>
                </a:solidFill>
              </a:rPr>
              <a:t>выбранной программы подготовки.  </a:t>
            </a:r>
            <a:endParaRPr lang="ru-RU" sz="19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900" dirty="0" smtClean="0">
                <a:solidFill>
                  <a:schemeClr val="tx1"/>
                </a:solidFill>
              </a:rPr>
              <a:t>Коррекционная </a:t>
            </a:r>
            <a:r>
              <a:rPr lang="ru-RU" sz="1900" dirty="0">
                <a:solidFill>
                  <a:schemeClr val="tx1"/>
                </a:solidFill>
              </a:rPr>
              <a:t>направленность адаптационных </a:t>
            </a:r>
            <a:r>
              <a:rPr lang="ru-RU" sz="1900" dirty="0" smtClean="0">
                <a:solidFill>
                  <a:schemeClr val="tx1"/>
                </a:solidFill>
              </a:rPr>
              <a:t>дисциплин </a:t>
            </a:r>
            <a:r>
              <a:rPr lang="ru-RU" sz="1900" dirty="0">
                <a:solidFill>
                  <a:schemeClr val="tx1"/>
                </a:solidFill>
              </a:rPr>
              <a:t>– </a:t>
            </a:r>
            <a:r>
              <a:rPr lang="ru-RU" sz="1900" dirty="0" smtClean="0">
                <a:solidFill>
                  <a:schemeClr val="tx1"/>
                </a:solidFill>
              </a:rPr>
              <a:t>  </a:t>
            </a:r>
            <a:r>
              <a:rPr lang="ru-RU" sz="1900" dirty="0">
                <a:solidFill>
                  <a:schemeClr val="tx1"/>
                </a:solidFill>
              </a:rPr>
              <a:t>компенсация недостатков предыдущих уровней обучения, коррекционная помощь со стороны педагогов специального образования. </a:t>
            </a:r>
          </a:p>
          <a:p>
            <a:pPr marL="0" indent="0" algn="just">
              <a:buNone/>
            </a:pPr>
            <a:r>
              <a:rPr lang="ru-RU" sz="1900" dirty="0" smtClean="0">
                <a:solidFill>
                  <a:schemeClr val="tx1"/>
                </a:solidFill>
              </a:rPr>
              <a:t>Варианты адаптационных дисциплин:</a:t>
            </a:r>
            <a:endParaRPr lang="ru-RU" sz="19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chemeClr val="tx1"/>
                </a:solidFill>
              </a:rPr>
              <a:t>Адаптивные </a:t>
            </a:r>
            <a:r>
              <a:rPr lang="ru-RU" sz="1900" dirty="0">
                <a:solidFill>
                  <a:schemeClr val="tx1"/>
                </a:solidFill>
              </a:rPr>
              <a:t>информационные и коммуникационные </a:t>
            </a:r>
            <a:r>
              <a:rPr lang="ru-RU" sz="1900" dirty="0" smtClean="0">
                <a:solidFill>
                  <a:schemeClr val="tx1"/>
                </a:solidFill>
              </a:rPr>
              <a:t>технологии</a:t>
            </a:r>
            <a:endParaRPr lang="ru-RU" sz="19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chemeClr val="tx1"/>
                </a:solidFill>
              </a:rPr>
              <a:t> </a:t>
            </a:r>
            <a:r>
              <a:rPr lang="ru-RU" sz="1900" dirty="0" smtClean="0">
                <a:solidFill>
                  <a:schemeClr val="tx1"/>
                </a:solidFill>
              </a:rPr>
              <a:t>Основы </a:t>
            </a:r>
            <a:r>
              <a:rPr lang="ru-RU" sz="1900" dirty="0">
                <a:solidFill>
                  <a:schemeClr val="tx1"/>
                </a:solidFill>
              </a:rPr>
              <a:t>интеллектуального </a:t>
            </a:r>
            <a:r>
              <a:rPr lang="ru-RU" sz="1900" dirty="0" smtClean="0">
                <a:solidFill>
                  <a:schemeClr val="tx1"/>
                </a:solidFill>
              </a:rPr>
              <a:t>труда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chemeClr val="tx1"/>
                </a:solidFill>
              </a:rPr>
              <a:t>Психология </a:t>
            </a:r>
            <a:r>
              <a:rPr lang="ru-RU" sz="1900" dirty="0">
                <a:solidFill>
                  <a:schemeClr val="tx1"/>
                </a:solidFill>
              </a:rPr>
              <a:t>личности и профессиональное </a:t>
            </a:r>
            <a:r>
              <a:rPr lang="ru-RU" sz="1900" dirty="0" smtClean="0">
                <a:solidFill>
                  <a:schemeClr val="tx1"/>
                </a:solidFill>
              </a:rPr>
              <a:t>самоопределение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chemeClr val="tx1"/>
                </a:solidFill>
              </a:rPr>
              <a:t>Коммуникативный практикум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chemeClr val="tx1"/>
                </a:solidFill>
              </a:rPr>
              <a:t>Социальная </a:t>
            </a:r>
            <a:r>
              <a:rPr lang="ru-RU" sz="1900" dirty="0">
                <a:solidFill>
                  <a:schemeClr val="tx1"/>
                </a:solidFill>
              </a:rPr>
              <a:t>адаптация и основы социально-правовых </a:t>
            </a:r>
            <a:r>
              <a:rPr lang="ru-RU" sz="1900" dirty="0" smtClean="0">
                <a:solidFill>
                  <a:schemeClr val="tx1"/>
                </a:solidFill>
              </a:rPr>
              <a:t>знаний</a:t>
            </a:r>
            <a:r>
              <a:rPr lang="ru-RU" sz="19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696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740" y="177421"/>
            <a:ext cx="8605262" cy="7151427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3.2. Календарный учебный </a:t>
            </a: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график </a:t>
            </a:r>
            <a:r>
              <a:rPr lang="ru-RU" sz="4000" dirty="0" smtClean="0">
                <a:solidFill>
                  <a:schemeClr val="tx1"/>
                </a:solidFill>
              </a:rPr>
              <a:t>последовательность реализации АОП </a:t>
            </a:r>
            <a:r>
              <a:rPr lang="ru-RU" sz="4000" dirty="0">
                <a:solidFill>
                  <a:schemeClr val="tx1"/>
                </a:solidFill>
              </a:rPr>
              <a:t>по годам, </a:t>
            </a:r>
            <a:r>
              <a:rPr lang="ru-RU" sz="4000" dirty="0" smtClean="0">
                <a:solidFill>
                  <a:schemeClr val="tx1"/>
                </a:solidFill>
              </a:rPr>
              <a:t>включая </a:t>
            </a:r>
            <a:r>
              <a:rPr lang="ru-RU" sz="4000" dirty="0">
                <a:solidFill>
                  <a:schemeClr val="tx1"/>
                </a:solidFill>
              </a:rPr>
              <a:t>теоретическое обучение, в том числе адаптационные дисциплины, </a:t>
            </a:r>
            <a:r>
              <a:rPr lang="ru-RU" sz="4000" dirty="0" smtClean="0">
                <a:solidFill>
                  <a:schemeClr val="tx1"/>
                </a:solidFill>
              </a:rPr>
              <a:t>практики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smtClean="0">
                <a:solidFill>
                  <a:schemeClr val="tx1"/>
                </a:solidFill>
              </a:rPr>
              <a:t>промежуточные </a:t>
            </a:r>
            <a:r>
              <a:rPr lang="ru-RU" sz="4000" dirty="0">
                <a:solidFill>
                  <a:schemeClr val="tx1"/>
                </a:solidFill>
              </a:rPr>
              <a:t>и государственную итоговую аттестации, </a:t>
            </a:r>
            <a:r>
              <a:rPr lang="ru-RU" sz="4000" dirty="0" smtClean="0">
                <a:solidFill>
                  <a:schemeClr val="tx1"/>
                </a:solidFill>
              </a:rPr>
              <a:t>каникулы</a:t>
            </a:r>
            <a:r>
              <a:rPr lang="ru-RU" sz="4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4000" b="1" dirty="0">
                <a:solidFill>
                  <a:schemeClr val="bg2">
                    <a:lumMod val="50000"/>
                  </a:schemeClr>
                </a:solidFill>
              </a:rPr>
              <a:t>3.3 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</a:rPr>
              <a:t>Рабочие </a:t>
            </a:r>
            <a:r>
              <a:rPr lang="ru-RU" sz="4000" b="1" dirty="0">
                <a:solidFill>
                  <a:schemeClr val="bg2">
                    <a:lumMod val="50000"/>
                  </a:schemeClr>
                </a:solidFill>
              </a:rPr>
              <a:t>программы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Для АОП ППКРС</a:t>
            </a:r>
            <a:r>
              <a:rPr lang="ru-RU" sz="40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4000" dirty="0" smtClean="0">
                <a:solidFill>
                  <a:schemeClr val="tx1"/>
                </a:solidFill>
              </a:rPr>
              <a:t>РПД </a:t>
            </a:r>
            <a:r>
              <a:rPr lang="ru-RU" sz="4000" dirty="0">
                <a:solidFill>
                  <a:schemeClr val="tx1"/>
                </a:solidFill>
              </a:rPr>
              <a:t>общепрофессионального учебного цикла</a:t>
            </a:r>
          </a:p>
          <a:p>
            <a:pPr algn="just"/>
            <a:r>
              <a:rPr lang="ru-RU" sz="4000" dirty="0" smtClean="0">
                <a:solidFill>
                  <a:schemeClr val="tx1"/>
                </a:solidFill>
              </a:rPr>
              <a:t>РПД </a:t>
            </a:r>
            <a:r>
              <a:rPr lang="ru-RU" sz="4000" dirty="0">
                <a:solidFill>
                  <a:schemeClr val="tx1"/>
                </a:solidFill>
              </a:rPr>
              <a:t>адаптационного учебного цикла</a:t>
            </a:r>
          </a:p>
          <a:p>
            <a:pPr algn="just"/>
            <a:r>
              <a:rPr lang="ru-RU" sz="4000" dirty="0" smtClean="0">
                <a:solidFill>
                  <a:schemeClr val="tx1"/>
                </a:solidFill>
              </a:rPr>
              <a:t>РПД </a:t>
            </a:r>
            <a:r>
              <a:rPr lang="ru-RU" sz="4000" dirty="0">
                <a:solidFill>
                  <a:schemeClr val="tx1"/>
                </a:solidFill>
              </a:rPr>
              <a:t>профессионального учебного цикла</a:t>
            </a:r>
          </a:p>
          <a:p>
            <a:pPr algn="just"/>
            <a:r>
              <a:rPr lang="ru-RU" sz="4000" dirty="0" smtClean="0">
                <a:solidFill>
                  <a:schemeClr val="tx1"/>
                </a:solidFill>
              </a:rPr>
              <a:t>РПД </a:t>
            </a:r>
            <a:r>
              <a:rPr lang="ru-RU" sz="4000" dirty="0">
                <a:solidFill>
                  <a:schemeClr val="tx1"/>
                </a:solidFill>
              </a:rPr>
              <a:t>раздела "Физическая культура"</a:t>
            </a:r>
          </a:p>
          <a:p>
            <a:pPr algn="just"/>
            <a:r>
              <a:rPr lang="ru-RU" sz="4000" dirty="0" smtClean="0">
                <a:solidFill>
                  <a:schemeClr val="tx1"/>
                </a:solidFill>
              </a:rPr>
              <a:t>Программы </a:t>
            </a:r>
            <a:r>
              <a:rPr lang="ru-RU" sz="4000" dirty="0">
                <a:solidFill>
                  <a:schemeClr val="tx1"/>
                </a:solidFill>
              </a:rPr>
              <a:t>учебной и производственных практик</a:t>
            </a:r>
          </a:p>
          <a:p>
            <a:pPr algn="just"/>
            <a:r>
              <a:rPr lang="ru-RU" sz="4000" dirty="0" smtClean="0">
                <a:solidFill>
                  <a:schemeClr val="tx1"/>
                </a:solidFill>
              </a:rPr>
              <a:t>Программа </a:t>
            </a:r>
            <a:r>
              <a:rPr lang="ru-RU" sz="4000" dirty="0">
                <a:solidFill>
                  <a:schemeClr val="tx1"/>
                </a:solidFill>
              </a:rPr>
              <a:t>государственной итоговой аттестации</a:t>
            </a:r>
          </a:p>
          <a:p>
            <a:pPr marL="0" indent="0" algn="just">
              <a:buNone/>
            </a:pPr>
            <a:r>
              <a:rPr lang="ru-RU" sz="4000" dirty="0">
                <a:solidFill>
                  <a:schemeClr val="tx1"/>
                </a:solidFill>
              </a:rPr>
              <a:t>Для </a:t>
            </a:r>
            <a:r>
              <a:rPr lang="ru-RU" sz="4000" dirty="0" smtClean="0">
                <a:solidFill>
                  <a:schemeClr val="tx1"/>
                </a:solidFill>
              </a:rPr>
              <a:t>АОП ПССЗ добавляются: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000" dirty="0" smtClean="0">
                <a:solidFill>
                  <a:schemeClr val="tx1"/>
                </a:solidFill>
              </a:rPr>
              <a:t> РП учебных </a:t>
            </a:r>
            <a:r>
              <a:rPr lang="ru-RU" sz="4000" dirty="0">
                <a:solidFill>
                  <a:schemeClr val="tx1"/>
                </a:solidFill>
              </a:rPr>
              <a:t>дисциплин общего гуманитарного и </a:t>
            </a:r>
            <a:r>
              <a:rPr lang="ru-RU" sz="4000" dirty="0" smtClean="0">
                <a:solidFill>
                  <a:schemeClr val="tx1"/>
                </a:solidFill>
              </a:rPr>
              <a:t>социально -</a:t>
            </a:r>
            <a:r>
              <a:rPr lang="ru-RU" sz="4000" dirty="0">
                <a:solidFill>
                  <a:schemeClr val="tx1"/>
                </a:solidFill>
              </a:rPr>
              <a:t>экономического </a:t>
            </a:r>
            <a:r>
              <a:rPr lang="ru-RU" sz="4000" dirty="0" smtClean="0">
                <a:solidFill>
                  <a:schemeClr val="tx1"/>
                </a:solidFill>
              </a:rPr>
              <a:t>цикла; РП </a:t>
            </a:r>
            <a:r>
              <a:rPr lang="ru-RU" sz="4000" dirty="0">
                <a:solidFill>
                  <a:schemeClr val="tx1"/>
                </a:solidFill>
              </a:rPr>
              <a:t>учебных дисциплин математического и общего естественно -научного цикла</a:t>
            </a:r>
          </a:p>
          <a:p>
            <a:pPr marL="0" indent="0" algn="just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При </a:t>
            </a:r>
            <a:r>
              <a:rPr lang="ru-RU" sz="4000" dirty="0">
                <a:solidFill>
                  <a:schemeClr val="tx1"/>
                </a:solidFill>
              </a:rPr>
              <a:t>их реализации в рамках АОП необходимо предусмотреть специальные требования к условиям их реализации: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4000" dirty="0" smtClean="0">
                <a:solidFill>
                  <a:schemeClr val="tx1"/>
                </a:solidFill>
              </a:rPr>
              <a:t>оборудование учебного </a:t>
            </a:r>
            <a:r>
              <a:rPr lang="ru-RU" sz="4000" dirty="0">
                <a:solidFill>
                  <a:schemeClr val="tx1"/>
                </a:solidFill>
              </a:rPr>
              <a:t>кабинета для обучающихся с различными видами ограничений здоровья;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4000" dirty="0" smtClean="0">
                <a:solidFill>
                  <a:schemeClr val="tx1"/>
                </a:solidFill>
              </a:rPr>
              <a:t>информационное </a:t>
            </a:r>
            <a:r>
              <a:rPr lang="ru-RU" sz="4000" dirty="0">
                <a:solidFill>
                  <a:schemeClr val="tx1"/>
                </a:solidFill>
              </a:rPr>
              <a:t>обеспечение обучения, включающее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4000" dirty="0">
                <a:solidFill>
                  <a:schemeClr val="tx1"/>
                </a:solidFill>
              </a:rPr>
              <a:t>предоставление учебных материалов в различных формах;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4000" dirty="0" smtClean="0">
                <a:solidFill>
                  <a:schemeClr val="tx1"/>
                </a:solidFill>
              </a:rPr>
              <a:t>формы </a:t>
            </a:r>
            <a:r>
              <a:rPr lang="ru-RU" sz="4000" dirty="0">
                <a:solidFill>
                  <a:schemeClr val="tx1"/>
                </a:solidFill>
              </a:rPr>
              <a:t>и методы контроля и оценки результатов обучения должны быть адаптированы для обучающихся инвалидов и обучающихся с ОВЗ.</a:t>
            </a:r>
          </a:p>
          <a:p>
            <a:endParaRPr lang="ru-RU" sz="2800" dirty="0"/>
          </a:p>
          <a:p>
            <a:endParaRPr lang="ru-RU" sz="28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865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36" y="313899"/>
            <a:ext cx="8447964" cy="577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Образовательной организации рекомендуется самостоятельно устанавливать порядок и формы освоения раздела/дисциплины «Физическая культура» для инвалидов и лиц с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ОВЗ, 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что закрепляется локальным нормативным актом образовательной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 (например, АФК).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Преподаватели 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раздела/дисциплины «Физическая культура» должны иметь соответствующую подготовку для проведения занятий с инвалидами и лицами с ограниченными возможностями здоровья. </a:t>
            </a:r>
            <a:endParaRPr lang="ru-RU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Группы 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для занятий физической культурой рекомендуется формировать в зависимости от видов нарушений здоровья. </a:t>
            </a:r>
            <a:endParaRPr lang="ru-RU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реализации данного раздела образовательная организация может предусмотреть дополнительные часы учебных занятий за счет вариативной части учебный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циклов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+mj-lt"/>
              </a:rPr>
              <a:t> поддержание здоровья </a:t>
            </a:r>
            <a:r>
              <a:rPr lang="ru-RU" dirty="0">
                <a:latin typeface="+mj-lt"/>
              </a:rPr>
              <a:t>и </a:t>
            </a:r>
            <a:r>
              <a:rPr lang="ru-RU" dirty="0" smtClean="0">
                <a:latin typeface="+mj-lt"/>
              </a:rPr>
              <a:t>ЗОЖ, технологии </a:t>
            </a:r>
            <a:r>
              <a:rPr lang="ru-RU" dirty="0" err="1" smtClean="0">
                <a:latin typeface="+mj-lt"/>
              </a:rPr>
              <a:t>здоровьесбережения</a:t>
            </a:r>
            <a:r>
              <a:rPr lang="ru-RU" dirty="0" smtClean="0">
                <a:latin typeface="+mj-lt"/>
              </a:rPr>
              <a:t> </a:t>
            </a:r>
            <a:r>
              <a:rPr lang="ru-RU" dirty="0">
                <a:latin typeface="+mj-lt"/>
              </a:rPr>
              <a:t>с учетом </a:t>
            </a:r>
            <a:r>
              <a:rPr lang="ru-RU" dirty="0" smtClean="0">
                <a:latin typeface="+mj-lt"/>
              </a:rPr>
              <a:t>ОВЗ обучающихся).</a:t>
            </a:r>
            <a:endParaRPr lang="ru-RU" dirty="0">
              <a:latin typeface="+mj-lt"/>
            </a:endParaRPr>
          </a:p>
          <a:p>
            <a:pPr algn="just"/>
            <a:r>
              <a:rPr lang="ru-RU" dirty="0">
                <a:latin typeface="+mj-lt"/>
              </a:rPr>
              <a:t>В программе раздела/дисциплины должны быть прописаны </a:t>
            </a:r>
          </a:p>
          <a:p>
            <a:pPr algn="just"/>
            <a:r>
              <a:rPr lang="ru-RU" dirty="0">
                <a:latin typeface="+mj-lt"/>
              </a:rPr>
              <a:t>специальные требования к спортивной базе, обеспечивающие доступность </a:t>
            </a:r>
          </a:p>
          <a:p>
            <a:pPr algn="just"/>
            <a:r>
              <a:rPr lang="ru-RU" dirty="0">
                <a:latin typeface="+mj-lt"/>
              </a:rPr>
              <a:t>и безопасность занятий.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25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7421"/>
            <a:ext cx="8596668" cy="120100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Контроль </a:t>
            </a:r>
            <a:r>
              <a:rPr lang="ru-RU" dirty="0"/>
              <a:t>и оценка </a:t>
            </a:r>
            <a:br>
              <a:rPr lang="ru-RU" dirty="0"/>
            </a:br>
            <a:r>
              <a:rPr lang="ru-RU" dirty="0"/>
              <a:t>результатов освоения </a:t>
            </a:r>
            <a:r>
              <a:rPr lang="ru-RU" dirty="0" smtClean="0"/>
              <a:t>АОП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8425"/>
            <a:ext cx="8596668" cy="4662938"/>
          </a:xfrm>
        </p:spPr>
        <p:txBody>
          <a:bodyPr>
            <a:normAutofit/>
          </a:bodyPr>
          <a:lstStyle/>
          <a:p>
            <a:r>
              <a:rPr lang="ru-RU" dirty="0" smtClean="0"/>
              <a:t>4.1. </a:t>
            </a:r>
            <a:r>
              <a:rPr lang="ru-RU" dirty="0"/>
              <a:t>Текущий контроль успеваемости и промежуточная аттестация </a:t>
            </a:r>
            <a:r>
              <a:rPr lang="ru-RU" dirty="0" smtClean="0"/>
              <a:t>обучающихся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Ф</a:t>
            </a:r>
            <a:r>
              <a:rPr lang="ru-RU" dirty="0" smtClean="0"/>
              <a:t>ормы </a:t>
            </a:r>
            <a:r>
              <a:rPr lang="ru-RU" dirty="0"/>
              <a:t>и </a:t>
            </a:r>
            <a:r>
              <a:rPr lang="ru-RU" dirty="0" smtClean="0"/>
              <a:t> процедуры устанавливаются ОО </a:t>
            </a:r>
            <a:r>
              <a:rPr lang="ru-RU" dirty="0"/>
              <a:t>самостоятельно с учетом </a:t>
            </a:r>
            <a:r>
              <a:rPr lang="ru-RU" dirty="0" smtClean="0"/>
              <a:t>контингента, доводятся </a:t>
            </a:r>
            <a:r>
              <a:rPr lang="ru-RU" dirty="0"/>
              <a:t>до сведения </a:t>
            </a:r>
            <a:r>
              <a:rPr lang="ru-RU" dirty="0" smtClean="0"/>
              <a:t> не </a:t>
            </a:r>
            <a:r>
              <a:rPr lang="ru-RU" dirty="0"/>
              <a:t>позднее первых двух месяцев от начала </a:t>
            </a:r>
            <a:r>
              <a:rPr lang="ru-RU" dirty="0" smtClean="0"/>
              <a:t>обучения. </a:t>
            </a:r>
          </a:p>
          <a:p>
            <a:pPr marL="0" indent="0">
              <a:buNone/>
            </a:pPr>
            <a:r>
              <a:rPr lang="ru-RU" dirty="0" smtClean="0"/>
              <a:t>Рекомендуется осуществление входного контроля с учетом индивидуальных психофизических особенностей обучающихся.</a:t>
            </a:r>
          </a:p>
          <a:p>
            <a:pPr marL="0" indent="0">
              <a:buNone/>
            </a:pPr>
            <a:r>
              <a:rPr lang="ru-RU" dirty="0" smtClean="0"/>
              <a:t>Увеличение времени на подготовку к зачетам и экзаменам, а также дополнительное время для подготовки ответа на зачете/экзамене. Индивидуальный график прохождения аттестации.</a:t>
            </a:r>
          </a:p>
          <a:p>
            <a:pPr marL="0" indent="0">
              <a:buNone/>
            </a:pPr>
            <a:r>
              <a:rPr lang="ru-RU" dirty="0" smtClean="0"/>
              <a:t>Поэтапная организация промежуточной аттестации (рубежный контроль по завершению изучения темы, дисциплины, раздела и пр.)</a:t>
            </a:r>
          </a:p>
          <a:p>
            <a:pPr marL="0" indent="0">
              <a:buNone/>
            </a:pPr>
            <a:r>
              <a:rPr lang="ru-RU" dirty="0" smtClean="0"/>
              <a:t>Привлечение внешних экспертов (преподаватели смежных дисциплин). Для выпускников – </a:t>
            </a:r>
            <a:r>
              <a:rPr lang="ru-RU" dirty="0" err="1" smtClean="0"/>
              <a:t>работадателей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530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77334" y="491319"/>
            <a:ext cx="8596668" cy="11828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28049"/>
            <a:ext cx="8596668" cy="511331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4.2. </a:t>
            </a:r>
            <a:r>
              <a:rPr lang="ru-RU" dirty="0"/>
              <a:t>Организация </a:t>
            </a:r>
            <a:r>
              <a:rPr lang="ru-RU" dirty="0" smtClean="0"/>
              <a:t>ГИА выпускников -инвалидов </a:t>
            </a:r>
            <a:r>
              <a:rPr lang="ru-RU" dirty="0"/>
              <a:t>и выпускников с </a:t>
            </a:r>
            <a:r>
              <a:rPr lang="ru-RU" dirty="0" smtClean="0"/>
              <a:t>ОВЗ.</a:t>
            </a:r>
          </a:p>
          <a:p>
            <a:pPr marL="0" indent="0">
              <a:buNone/>
            </a:pPr>
            <a:r>
              <a:rPr lang="ru-RU" dirty="0" smtClean="0"/>
              <a:t>ГИА является обязательной в соотвествии Порядком проведения ГИА по ОП СПО. </a:t>
            </a:r>
          </a:p>
          <a:p>
            <a:pPr marL="0" indent="0">
              <a:buNone/>
            </a:pPr>
            <a:r>
              <a:rPr lang="ru-RU" dirty="0" smtClean="0"/>
              <a:t>Письменное заявление выпускника или родителя (законного представителя) о создании специальных условий при проведении ГИА (не позднее чем за 3 месяца). </a:t>
            </a:r>
          </a:p>
          <a:p>
            <a:r>
              <a:rPr lang="ru-RU" dirty="0" smtClean="0"/>
              <a:t>Специальные условия: предоставление отдельной </a:t>
            </a:r>
            <a:r>
              <a:rPr lang="ru-RU" dirty="0"/>
              <a:t>аудитории, увеличение времени для </a:t>
            </a:r>
            <a:r>
              <a:rPr lang="ru-RU" dirty="0" smtClean="0"/>
              <a:t>подготовки </a:t>
            </a:r>
            <a:r>
              <a:rPr lang="ru-RU" dirty="0"/>
              <a:t>ответа, присутствие ассистента, оказывающего необходимую </a:t>
            </a:r>
            <a:r>
              <a:rPr lang="ru-RU" dirty="0" smtClean="0"/>
              <a:t>техническую </a:t>
            </a:r>
            <a:r>
              <a:rPr lang="ru-RU" dirty="0"/>
              <a:t>помощь, выбор формы предоставления инструкции по порядку </a:t>
            </a:r>
            <a:r>
              <a:rPr lang="ru-RU" dirty="0" smtClean="0"/>
              <a:t>проведения </a:t>
            </a:r>
            <a:r>
              <a:rPr lang="ru-RU" dirty="0"/>
              <a:t>государственной итоговой аттестации, формы предоставления </a:t>
            </a:r>
            <a:r>
              <a:rPr lang="ru-RU" dirty="0" smtClean="0"/>
              <a:t>заданий </a:t>
            </a:r>
            <a:r>
              <a:rPr lang="ru-RU" dirty="0"/>
              <a:t>и </a:t>
            </a:r>
            <a:r>
              <a:rPr lang="ru-RU" dirty="0" smtClean="0"/>
              <a:t>ответов </a:t>
            </a:r>
            <a:r>
              <a:rPr lang="ru-RU" dirty="0"/>
              <a:t>(устно, письменно на бумаге, письменно на компьютере, </a:t>
            </a:r>
            <a:r>
              <a:rPr lang="ru-RU" dirty="0" smtClean="0"/>
              <a:t>письменно </a:t>
            </a:r>
            <a:r>
              <a:rPr lang="ru-RU" dirty="0"/>
              <a:t>на языке Брайля, с использованием услуг ассистента </a:t>
            </a:r>
            <a:r>
              <a:rPr lang="ru-RU" dirty="0" smtClean="0"/>
              <a:t>(</a:t>
            </a:r>
            <a:r>
              <a:rPr lang="ru-RU" dirty="0" err="1"/>
              <a:t>сурдопереводчика</a:t>
            </a:r>
            <a:r>
              <a:rPr lang="ru-RU" dirty="0"/>
              <a:t>, </a:t>
            </a:r>
            <a:r>
              <a:rPr lang="ru-RU" dirty="0" err="1"/>
              <a:t>тифлосурдопереводчика</a:t>
            </a:r>
            <a:r>
              <a:rPr lang="ru-RU" dirty="0"/>
              <a:t>), </a:t>
            </a:r>
            <a:r>
              <a:rPr lang="ru-RU" dirty="0" smtClean="0"/>
              <a:t>использование </a:t>
            </a:r>
            <a:r>
              <a:rPr lang="ru-RU" dirty="0"/>
              <a:t>специальных </a:t>
            </a:r>
            <a:r>
              <a:rPr lang="ru-RU" dirty="0" smtClean="0"/>
              <a:t>технических </a:t>
            </a:r>
            <a:r>
              <a:rPr lang="ru-RU" dirty="0"/>
              <a:t>средств, предоставление </a:t>
            </a:r>
            <a:r>
              <a:rPr lang="ru-RU" dirty="0" smtClean="0"/>
              <a:t>перерыва </a:t>
            </a:r>
            <a:r>
              <a:rPr lang="ru-RU" dirty="0"/>
              <a:t>для приема пищи, </a:t>
            </a:r>
            <a:r>
              <a:rPr lang="ru-RU" dirty="0" smtClean="0"/>
              <a:t>лекарств и </a:t>
            </a:r>
            <a:r>
              <a:rPr lang="ru-RU" dirty="0"/>
              <a:t>др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ГИА возможна с использованием ДОТ.</a:t>
            </a:r>
          </a:p>
          <a:p>
            <a:r>
              <a:rPr lang="ru-RU" dirty="0" smtClean="0"/>
              <a:t>Разрабатывается программа (требования к содержанию, объему и структуре ВКР, процедуре защиты)</a:t>
            </a:r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6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8364"/>
            <a:ext cx="8596668" cy="11873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Обеспечение </a:t>
            </a:r>
            <a:r>
              <a:rPr lang="ru-RU" sz="3100" dirty="0"/>
              <a:t>специальных </a:t>
            </a:r>
            <a:br>
              <a:rPr lang="ru-RU" sz="3100" dirty="0"/>
            </a:br>
            <a:r>
              <a:rPr lang="ru-RU" sz="3100" dirty="0"/>
              <a:t>условий для обучающихся инвалидов и обучающихся с </a:t>
            </a:r>
            <a:r>
              <a:rPr lang="ru-RU" sz="3100" dirty="0" smtClean="0"/>
              <a:t>ОВЗ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42197"/>
            <a:ext cx="8596668" cy="449916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5.1. Кадровое обеспечение.</a:t>
            </a:r>
          </a:p>
          <a:p>
            <a:r>
              <a:rPr lang="ru-RU" dirty="0" smtClean="0"/>
              <a:t>Кадровый состав (доля педагогических работников прошедших КПК), основные функции специалистов.</a:t>
            </a:r>
          </a:p>
          <a:p>
            <a:r>
              <a:rPr lang="ru-RU" dirty="0" smtClean="0"/>
              <a:t>5.2. Учебно-методическое и информационное обеспечение.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учебно</a:t>
            </a:r>
            <a:r>
              <a:rPr lang="ru-RU" dirty="0" smtClean="0"/>
              <a:t> – методическая  документация </a:t>
            </a:r>
            <a:r>
              <a:rPr lang="ru-RU" dirty="0"/>
              <a:t>по всем дисциплинам, </a:t>
            </a:r>
            <a:r>
              <a:rPr lang="ru-RU" dirty="0" smtClean="0"/>
              <a:t>междисциплинарным </a:t>
            </a:r>
            <a:r>
              <a:rPr lang="ru-RU" dirty="0"/>
              <a:t>курсам и профессиональным модулям в соответствии </a:t>
            </a:r>
            <a:r>
              <a:rPr lang="ru-RU" dirty="0" smtClean="0"/>
              <a:t>с требованиями ФГОС СПО по </a:t>
            </a:r>
            <a:r>
              <a:rPr lang="ru-RU" dirty="0"/>
              <a:t>профессии/специальности.</a:t>
            </a:r>
          </a:p>
          <a:p>
            <a:r>
              <a:rPr lang="ru-RU" dirty="0" smtClean="0"/>
              <a:t> предоставление не </a:t>
            </a:r>
            <a:r>
              <a:rPr lang="ru-RU" dirty="0"/>
              <a:t>менее чем одного учебного, методического </a:t>
            </a:r>
            <a:r>
              <a:rPr lang="ru-RU" dirty="0" smtClean="0"/>
              <a:t>печатного </a:t>
            </a:r>
            <a:r>
              <a:rPr lang="ru-RU" dirty="0"/>
              <a:t>и/или электронного издания по каждой дисциплине, </a:t>
            </a:r>
            <a:r>
              <a:rPr lang="ru-RU" dirty="0" smtClean="0"/>
              <a:t>междисциплинарному </a:t>
            </a:r>
            <a:r>
              <a:rPr lang="ru-RU" dirty="0"/>
              <a:t>курсу, </a:t>
            </a:r>
            <a:r>
              <a:rPr lang="ru-RU" dirty="0" smtClean="0"/>
              <a:t>профессиональному </a:t>
            </a:r>
            <a:r>
              <a:rPr lang="ru-RU" dirty="0"/>
              <a:t>модулю в формах, </a:t>
            </a:r>
            <a:r>
              <a:rPr lang="ru-RU" dirty="0" smtClean="0"/>
              <a:t>адаптированных </a:t>
            </a:r>
            <a:r>
              <a:rPr lang="ru-RU" dirty="0"/>
              <a:t>к ограничениям их здоровья (включая электронные </a:t>
            </a:r>
            <a:r>
              <a:rPr lang="ru-RU" dirty="0" smtClean="0"/>
              <a:t>базы периодических </a:t>
            </a:r>
            <a:r>
              <a:rPr lang="ru-RU" dirty="0"/>
              <a:t>изданий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комплектация </a:t>
            </a:r>
            <a:r>
              <a:rPr lang="ru-RU" dirty="0"/>
              <a:t>библиотечного фонда </a:t>
            </a:r>
            <a:r>
              <a:rPr lang="ru-RU" dirty="0" smtClean="0"/>
              <a:t>осуществляется электронными </a:t>
            </a:r>
            <a:r>
              <a:rPr lang="ru-RU" dirty="0"/>
              <a:t>изданиями основной и дополнительной </a:t>
            </a:r>
            <a:r>
              <a:rPr lang="ru-RU" dirty="0" smtClean="0"/>
              <a:t>учебной литературы, </a:t>
            </a:r>
            <a:r>
              <a:rPr lang="ru-RU" dirty="0"/>
              <a:t>изданной за </a:t>
            </a:r>
            <a:r>
              <a:rPr lang="ru-RU" dirty="0" smtClean="0"/>
              <a:t>последние </a:t>
            </a:r>
            <a:r>
              <a:rPr lang="ru-RU" dirty="0"/>
              <a:t>5 лет.</a:t>
            </a:r>
          </a:p>
          <a:p>
            <a:r>
              <a:rPr lang="ru-RU" dirty="0"/>
              <a:t>Библиотечный фонд помимо учебной литературы, должен включать </a:t>
            </a:r>
            <a:r>
              <a:rPr lang="ru-RU" dirty="0" smtClean="0"/>
              <a:t>официальные</a:t>
            </a:r>
            <a:r>
              <a:rPr lang="ru-RU" dirty="0"/>
              <a:t>, </a:t>
            </a:r>
            <a:r>
              <a:rPr lang="ru-RU" dirty="0" smtClean="0"/>
              <a:t>справочно-библиографические </a:t>
            </a:r>
            <a:r>
              <a:rPr lang="ru-RU" dirty="0"/>
              <a:t>и периодические </a:t>
            </a:r>
            <a:r>
              <a:rPr lang="ru-RU" dirty="0" smtClean="0"/>
              <a:t>издания</a:t>
            </a:r>
          </a:p>
          <a:p>
            <a:r>
              <a:rPr lang="ru-RU" dirty="0" smtClean="0"/>
              <a:t>Обеспечение обучающегося </a:t>
            </a:r>
            <a:r>
              <a:rPr lang="ru-RU" dirty="0"/>
              <a:t>доступом к сети Интернет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999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2263" y="614149"/>
            <a:ext cx="861173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5.3.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Материально- техническое обеспечение</a:t>
            </a:r>
          </a:p>
          <a:p>
            <a:pPr algn="just"/>
            <a:r>
              <a:rPr lang="ru-RU" sz="2000" dirty="0" smtClean="0"/>
              <a:t>отражает специфику </a:t>
            </a:r>
            <a:r>
              <a:rPr lang="ru-RU" sz="2000" dirty="0"/>
              <a:t>требований к доступной среде, в том числе:</a:t>
            </a:r>
          </a:p>
          <a:p>
            <a:pPr algn="just"/>
            <a:r>
              <a:rPr lang="ru-RU" sz="2000" dirty="0" smtClean="0"/>
              <a:t>- организации </a:t>
            </a:r>
            <a:r>
              <a:rPr lang="ru-RU" sz="2000" dirty="0" err="1"/>
              <a:t>безбарьерной</a:t>
            </a:r>
            <a:r>
              <a:rPr lang="ru-RU" sz="2000" dirty="0"/>
              <a:t> архитектурной </a:t>
            </a:r>
            <a:r>
              <a:rPr lang="ru-RU" sz="2000" dirty="0" smtClean="0"/>
              <a:t>среды ОО;</a:t>
            </a:r>
            <a:endParaRPr lang="ru-RU" sz="2000" dirty="0"/>
          </a:p>
          <a:p>
            <a:pPr algn="just"/>
            <a:r>
              <a:rPr lang="ru-RU" sz="2000" dirty="0" smtClean="0"/>
              <a:t>-организации </a:t>
            </a:r>
            <a:r>
              <a:rPr lang="ru-RU" sz="2000" dirty="0"/>
              <a:t>рабочего места обучающегося;</a:t>
            </a:r>
          </a:p>
          <a:p>
            <a:pPr algn="just"/>
            <a:r>
              <a:rPr lang="ru-RU" sz="2000" dirty="0" smtClean="0"/>
              <a:t>- техническим </a:t>
            </a:r>
            <a:r>
              <a:rPr lang="ru-RU" sz="2000" dirty="0"/>
              <a:t>и программным средствам общего и специального </a:t>
            </a:r>
          </a:p>
          <a:p>
            <a:pPr algn="just"/>
            <a:r>
              <a:rPr lang="ru-RU" sz="2000" dirty="0"/>
              <a:t>назначения.</a:t>
            </a:r>
          </a:p>
          <a:p>
            <a:pPr algn="just"/>
            <a:r>
              <a:rPr lang="ru-RU" sz="2000" dirty="0"/>
              <a:t>Учебные кабинеты, мастерские, специализированные лаборатории </a:t>
            </a:r>
          </a:p>
          <a:p>
            <a:pPr algn="just"/>
            <a:r>
              <a:rPr lang="ru-RU" sz="2000" dirty="0"/>
              <a:t>должны быть оснащены современным оборудованием и учебными местами </a:t>
            </a:r>
            <a:r>
              <a:rPr lang="ru-RU" sz="2000" dirty="0" smtClean="0"/>
              <a:t>с </a:t>
            </a:r>
            <a:r>
              <a:rPr lang="ru-RU" sz="2000" dirty="0"/>
              <a:t>техническими </a:t>
            </a:r>
            <a:r>
              <a:rPr lang="ru-RU" sz="2000" dirty="0" smtClean="0"/>
              <a:t>средствами </a:t>
            </a:r>
            <a:r>
              <a:rPr lang="ru-RU" sz="2000" dirty="0"/>
              <a:t>обучения для обучающихся с различными </a:t>
            </a:r>
            <a:r>
              <a:rPr lang="ru-RU" sz="2000" dirty="0" smtClean="0"/>
              <a:t>видами </a:t>
            </a:r>
            <a:r>
              <a:rPr lang="ru-RU" sz="2000" dirty="0"/>
              <a:t>ограничений здоровья.</a:t>
            </a:r>
          </a:p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5.4. Требования к организации практики обучающихся инвалидов и </a:t>
            </a:r>
          </a:p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обучающихся с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ОВЗ.</a:t>
            </a:r>
          </a:p>
          <a:p>
            <a:pPr algn="just"/>
            <a:r>
              <a:rPr lang="ru-RU" sz="2000" dirty="0"/>
              <a:t>Ф</a:t>
            </a:r>
            <a:r>
              <a:rPr lang="ru-RU" sz="2000" dirty="0" smtClean="0"/>
              <a:t>орма </a:t>
            </a:r>
            <a:r>
              <a:rPr lang="ru-RU" sz="2000" dirty="0"/>
              <a:t>проведения практики устанавливается </a:t>
            </a:r>
            <a:r>
              <a:rPr lang="ru-RU" sz="2000" dirty="0" smtClean="0"/>
              <a:t>ОО с </a:t>
            </a:r>
            <a:r>
              <a:rPr lang="ru-RU" sz="2000" dirty="0"/>
              <a:t>учетом особенностей психофизического развития, </a:t>
            </a:r>
            <a:r>
              <a:rPr lang="ru-RU" sz="2000" dirty="0" smtClean="0"/>
              <a:t>индивидуальных </a:t>
            </a:r>
            <a:r>
              <a:rPr lang="ru-RU" sz="2000" dirty="0"/>
              <a:t>возможностей и состояния здоровья</a:t>
            </a:r>
            <a:r>
              <a:rPr lang="ru-RU" sz="2000" dirty="0" smtClean="0"/>
              <a:t>. </a:t>
            </a:r>
            <a:endParaRPr lang="ru-RU" sz="2000" dirty="0"/>
          </a:p>
          <a:p>
            <a:pPr algn="just"/>
            <a:r>
              <a:rPr lang="ru-RU" sz="2000" dirty="0"/>
              <a:t>При определении мест прохождения </a:t>
            </a:r>
            <a:r>
              <a:rPr lang="ru-RU" sz="2000" dirty="0" smtClean="0"/>
              <a:t>учебной </a:t>
            </a:r>
            <a:r>
              <a:rPr lang="ru-RU" sz="2000" dirty="0"/>
              <a:t>и производственных </a:t>
            </a:r>
          </a:p>
          <a:p>
            <a:pPr algn="just"/>
            <a:r>
              <a:rPr lang="ru-RU" sz="2000" dirty="0"/>
              <a:t>практик обучающимся инвалидом </a:t>
            </a:r>
            <a:r>
              <a:rPr lang="ru-RU" sz="2000" dirty="0" smtClean="0"/>
              <a:t>ОО должна учитывать </a:t>
            </a:r>
            <a:r>
              <a:rPr lang="ru-RU" sz="2000" dirty="0"/>
              <a:t>рекомендации, данные по результатам </a:t>
            </a:r>
            <a:r>
              <a:rPr lang="ru-RU" sz="2000" dirty="0" smtClean="0"/>
              <a:t>МСЭ.</a:t>
            </a:r>
            <a:endParaRPr lang="ru-RU" sz="2000" dirty="0"/>
          </a:p>
          <a:p>
            <a:r>
              <a:rPr lang="ru-RU" dirty="0" smtClean="0"/>
              <a:t> </a:t>
            </a:r>
            <a:endParaRPr lang="ru-RU" dirty="0"/>
          </a:p>
          <a:p>
            <a:pPr algn="just"/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06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1821" y="600501"/>
            <a:ext cx="805217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5.5. Характеристика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социокультурной среды образовательной </a:t>
            </a:r>
          </a:p>
          <a:p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организации, обеспечивающей социальную адаптацию обучающихся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инвалидов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и обучающихся с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ОВЗ.</a:t>
            </a:r>
          </a:p>
          <a:p>
            <a:endParaRPr lang="ru-RU" sz="20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основные виды сопровождения учебного процесса инвалидов и лиц </a:t>
            </a:r>
            <a:r>
              <a:rPr lang="ru-RU" sz="2000" dirty="0" smtClean="0"/>
              <a:t>с ОВЗ </a:t>
            </a:r>
            <a:r>
              <a:rPr lang="ru-RU" sz="2000" dirty="0"/>
              <a:t>(</a:t>
            </a:r>
            <a:r>
              <a:rPr lang="ru-RU" sz="2000" dirty="0" smtClean="0"/>
              <a:t>организационно - педагогического</a:t>
            </a:r>
            <a:r>
              <a:rPr lang="ru-RU" sz="2000" dirty="0"/>
              <a:t>, </a:t>
            </a:r>
            <a:r>
              <a:rPr lang="ru-RU" sz="2000" dirty="0" err="1" smtClean="0"/>
              <a:t>психолого</a:t>
            </a:r>
            <a:r>
              <a:rPr lang="ru-RU" sz="2000" dirty="0" smtClean="0"/>
              <a:t> - педагогического</a:t>
            </a:r>
            <a:r>
              <a:rPr lang="ru-RU" sz="2000" dirty="0"/>
              <a:t>, </a:t>
            </a:r>
            <a:r>
              <a:rPr lang="ru-RU" sz="2000" dirty="0" smtClean="0"/>
              <a:t>профилактически -оздоровительного</a:t>
            </a:r>
            <a:r>
              <a:rPr lang="ru-RU" sz="2000" dirty="0"/>
              <a:t>, социального и др.);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возможности </a:t>
            </a:r>
            <a:r>
              <a:rPr lang="ru-RU" sz="2000" dirty="0"/>
              <a:t>участия обучающихся </a:t>
            </a:r>
            <a:r>
              <a:rPr lang="ru-RU" sz="2000" dirty="0" smtClean="0"/>
              <a:t>инвалидов </a:t>
            </a:r>
            <a:r>
              <a:rPr lang="ru-RU" sz="2000" dirty="0"/>
              <a:t>и обучающихся с </a:t>
            </a:r>
            <a:r>
              <a:rPr lang="ru-RU" sz="2000" dirty="0" smtClean="0"/>
              <a:t>ОВЗ </a:t>
            </a:r>
            <a:r>
              <a:rPr lang="ru-RU" sz="2000" dirty="0"/>
              <a:t>в студенческом самоуправлении, </a:t>
            </a:r>
            <a:r>
              <a:rPr lang="ru-RU" sz="2000" dirty="0" smtClean="0"/>
              <a:t>в </a:t>
            </a:r>
            <a:r>
              <a:rPr lang="ru-RU" sz="2000" dirty="0"/>
              <a:t>работе общественных организаций, спортивных секциях и творческих </a:t>
            </a:r>
            <a:r>
              <a:rPr lang="ru-RU" sz="2000" dirty="0" smtClean="0"/>
              <a:t>клубах</a:t>
            </a:r>
            <a:r>
              <a:rPr lang="ru-RU" sz="2000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возможности </a:t>
            </a:r>
            <a:r>
              <a:rPr lang="ru-RU" sz="2000" dirty="0"/>
              <a:t>участия обучающихся инвалидов и обучающихся с </a:t>
            </a:r>
            <a:r>
              <a:rPr lang="ru-RU" sz="2000" dirty="0" smtClean="0"/>
              <a:t>ОВЗ в </a:t>
            </a:r>
            <a:r>
              <a:rPr lang="ru-RU" sz="2000" dirty="0"/>
              <a:t>олимпиадах и конкурсах </a:t>
            </a:r>
            <a:r>
              <a:rPr lang="ru-RU" sz="2000" dirty="0" smtClean="0"/>
              <a:t>профессионального мастерства.</a:t>
            </a:r>
            <a:endParaRPr lang="ru-RU" sz="2000" dirty="0"/>
          </a:p>
          <a:p>
            <a:endParaRPr lang="ru-RU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1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7666" y="609600"/>
            <a:ext cx="6626335" cy="1320800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Структура адаптированных образовательных программ для лиц с ОВЗ и инвалидностью.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99268"/>
          </a:xfrm>
        </p:spPr>
        <p:txBody>
          <a:bodyPr>
            <a:noAutofit/>
          </a:bodyPr>
          <a:lstStyle/>
          <a:p>
            <a:pPr marL="0" indent="0" algn="just" defTabSz="873125">
              <a:spcBef>
                <a:spcPts val="0"/>
              </a:spcBef>
              <a:buClrTx/>
              <a:buSzTx/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образования и условия организации обучения и воспитания обучающихся с ограниченными возможностями здоровья определяются </a:t>
            </a:r>
            <a:r>
              <a:rPr lang="ru-RU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адаптированной образовательной программой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для инвалидов также в соответствии с индивидуальной программой реабилитации инвалида.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anose="02020603050405020304" pitchFamily="18" charset="0"/>
              </a:rPr>
              <a:t>(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ФЗ – 273 «Об образовании в РФ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» 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anose="02020603050405020304" pitchFamily="18" charset="0"/>
              </a:rPr>
              <a:t>Ст.79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anose="02020603050405020304" pitchFamily="18" charset="0"/>
              </a:rPr>
              <a:t>)</a:t>
            </a:r>
          </a:p>
          <a:p>
            <a:pPr marL="0" lvl="0" indent="0" algn="just" defTabSz="873125">
              <a:spcBef>
                <a:spcPts val="0"/>
              </a:spcBef>
              <a:buClrTx/>
              <a:buSzTx/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программ – одно из важнейших условий, позволяющих реализовать инклюзивное  профессиональное   образование лиц с ОВЗ и инвалидов, наряду с доступностью зданий образовательных организаций и других условий</a:t>
            </a:r>
          </a:p>
          <a:p>
            <a:pPr marL="0" lvl="0" indent="0" algn="just" defTabSz="873125">
              <a:spcBef>
                <a:spcPts val="0"/>
              </a:spcBef>
              <a:buClrTx/>
              <a:buSzTx/>
              <a:buNone/>
            </a:pPr>
            <a:endParaRPr lang="ru-RU" sz="2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802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0125"/>
            <a:ext cx="8596668" cy="120100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V. Рекомендации по реализации адаптированной программы </a:t>
            </a:r>
            <a:r>
              <a:rPr lang="ru-RU" dirty="0" smtClean="0"/>
              <a:t>СПО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1129"/>
            <a:ext cx="8596668" cy="46902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Рекомендуются следующие варианты реализации </a:t>
            </a:r>
            <a:r>
              <a:rPr lang="ru-RU" dirty="0" smtClean="0"/>
              <a:t>АОП:</a:t>
            </a:r>
            <a:endParaRPr lang="ru-RU" dirty="0"/>
          </a:p>
          <a:p>
            <a:r>
              <a:rPr lang="ru-RU" dirty="0" smtClean="0"/>
              <a:t>обучающийся </a:t>
            </a:r>
            <a:r>
              <a:rPr lang="ru-RU" dirty="0"/>
              <a:t>инвалид или обучающийся с </a:t>
            </a:r>
            <a:r>
              <a:rPr lang="ru-RU" dirty="0" smtClean="0"/>
              <a:t>ОВЗ </a:t>
            </a:r>
            <a:r>
              <a:rPr lang="ru-RU" dirty="0"/>
              <a:t>учится в инклюзивной группе, изучая тот же </a:t>
            </a:r>
            <a:r>
              <a:rPr lang="ru-RU" dirty="0" smtClean="0"/>
              <a:t> самый </a:t>
            </a:r>
            <a:r>
              <a:rPr lang="ru-RU" dirty="0"/>
              <a:t>набор дисциплин и в те же сроки обучения, что и остальные </a:t>
            </a:r>
            <a:r>
              <a:rPr lang="ru-RU" dirty="0" smtClean="0"/>
              <a:t> обучающиеся</a:t>
            </a:r>
            <a:r>
              <a:rPr lang="ru-RU" dirty="0"/>
              <a:t>. В этом случае </a:t>
            </a:r>
            <a:r>
              <a:rPr lang="ru-RU" dirty="0" smtClean="0"/>
              <a:t>АОП направлена </a:t>
            </a:r>
            <a:r>
              <a:rPr lang="ru-RU" dirty="0"/>
              <a:t>на создание специальных условий для </a:t>
            </a:r>
            <a:r>
              <a:rPr lang="ru-RU" dirty="0" smtClean="0"/>
              <a:t>реализации </a:t>
            </a:r>
            <a:r>
              <a:rPr lang="ru-RU" dirty="0"/>
              <a:t>его особых </a:t>
            </a:r>
            <a:r>
              <a:rPr lang="ru-RU" dirty="0" smtClean="0"/>
              <a:t> образовательных </a:t>
            </a:r>
            <a:r>
              <a:rPr lang="ru-RU" dirty="0"/>
              <a:t>потребностей;</a:t>
            </a:r>
          </a:p>
          <a:p>
            <a:r>
              <a:rPr lang="ru-RU" dirty="0" smtClean="0"/>
              <a:t>обучающиеся </a:t>
            </a:r>
            <a:r>
              <a:rPr lang="ru-RU" dirty="0"/>
              <a:t>инвалиды или обучающиеся с </a:t>
            </a:r>
            <a:r>
              <a:rPr lang="ru-RU" dirty="0" smtClean="0"/>
              <a:t>ОВЗ </a:t>
            </a:r>
            <a:r>
              <a:rPr lang="ru-RU" dirty="0"/>
              <a:t>учатся в отдельной группе в те же сроки </a:t>
            </a:r>
            <a:r>
              <a:rPr lang="ru-RU" dirty="0" smtClean="0"/>
              <a:t>обучения</a:t>
            </a:r>
            <a:r>
              <a:rPr lang="ru-RU" dirty="0"/>
              <a:t>, что и остальные обучающиеся, или увеличенные сроки обучения. </a:t>
            </a:r>
            <a:r>
              <a:rPr lang="ru-RU" dirty="0" smtClean="0"/>
              <a:t>В </a:t>
            </a:r>
            <a:r>
              <a:rPr lang="ru-RU" dirty="0"/>
              <a:t>этом случае в </a:t>
            </a:r>
            <a:r>
              <a:rPr lang="ru-RU" dirty="0" smtClean="0"/>
              <a:t>АОП вводятся адаптационные </a:t>
            </a:r>
            <a:r>
              <a:rPr lang="ru-RU" dirty="0"/>
              <a:t>дисциплины, а также обеспечиваются специальные условия </a:t>
            </a:r>
            <a:r>
              <a:rPr lang="ru-RU" dirty="0" smtClean="0"/>
              <a:t>для </a:t>
            </a:r>
            <a:r>
              <a:rPr lang="ru-RU" dirty="0"/>
              <a:t>реализации их особых образовательных потребностей;</a:t>
            </a:r>
          </a:p>
          <a:p>
            <a:r>
              <a:rPr lang="ru-RU" dirty="0" smtClean="0"/>
              <a:t>обучающийся </a:t>
            </a:r>
            <a:r>
              <a:rPr lang="ru-RU" dirty="0"/>
              <a:t>инвалид или обучающийся </a:t>
            </a:r>
            <a:r>
              <a:rPr lang="ru-RU" dirty="0" smtClean="0"/>
              <a:t>с ОВЗ обучается по индивидуальному </a:t>
            </a:r>
            <a:r>
              <a:rPr lang="ru-RU" dirty="0"/>
              <a:t>учебному </a:t>
            </a:r>
            <a:r>
              <a:rPr lang="ru-RU" dirty="0" smtClean="0"/>
              <a:t>плану , </a:t>
            </a:r>
            <a:r>
              <a:rPr lang="ru-RU" dirty="0"/>
              <a:t>в </a:t>
            </a:r>
            <a:r>
              <a:rPr lang="ru-RU" dirty="0" smtClean="0"/>
              <a:t>том </a:t>
            </a:r>
            <a:r>
              <a:rPr lang="ru-RU" dirty="0"/>
              <a:t>числе с использованием </a:t>
            </a:r>
            <a:r>
              <a:rPr lang="ru-RU" dirty="0" smtClean="0"/>
              <a:t>ДОТ. В </a:t>
            </a:r>
            <a:r>
              <a:rPr lang="ru-RU" dirty="0"/>
              <a:t>этом случае возможно освоение им образовательной программы в </a:t>
            </a:r>
            <a:r>
              <a:rPr lang="ru-RU" dirty="0" smtClean="0"/>
              <a:t>увеличенные </a:t>
            </a:r>
            <a:r>
              <a:rPr lang="ru-RU" dirty="0"/>
              <a:t>сроки обучения и введение в </a:t>
            </a:r>
            <a:r>
              <a:rPr lang="ru-RU" dirty="0" smtClean="0"/>
              <a:t>АОП адаптационных дисциплин. </a:t>
            </a:r>
          </a:p>
          <a:p>
            <a:r>
              <a:rPr lang="ru-RU" dirty="0" smtClean="0"/>
              <a:t>К реализации АОП привлекаются </a:t>
            </a:r>
            <a:r>
              <a:rPr lang="ru-RU" dirty="0" err="1" smtClean="0"/>
              <a:t>тьюторы</a:t>
            </a:r>
            <a:r>
              <a:rPr lang="ru-RU" dirty="0" smtClean="0"/>
              <a:t>, психологи, социальные педагоги и пр.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466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9809" y="423080"/>
            <a:ext cx="928047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</a:rPr>
              <a:t> Индивидуальная работа преподавателя </a:t>
            </a:r>
            <a:r>
              <a:rPr lang="ru-RU" dirty="0">
                <a:latin typeface="Arial" panose="020B0604020202020204" pitchFamily="34" charset="0"/>
              </a:rPr>
              <a:t>с обучающимися инвалидами и обучающимися </a:t>
            </a:r>
            <a:r>
              <a:rPr lang="ru-RU" dirty="0" smtClean="0">
                <a:latin typeface="Arial" panose="020B0604020202020204" pitchFamily="34" charset="0"/>
              </a:rPr>
              <a:t>с ОВЗ. </a:t>
            </a:r>
            <a:r>
              <a:rPr lang="ru-RU" dirty="0">
                <a:latin typeface="Arial" panose="020B0604020202020204" pitchFamily="34" charset="0"/>
              </a:rPr>
              <a:t>Под индивидуальной работой </a:t>
            </a:r>
            <a:r>
              <a:rPr lang="ru-RU" dirty="0" smtClean="0">
                <a:latin typeface="Arial" panose="020B0604020202020204" pitchFamily="34" charset="0"/>
              </a:rPr>
              <a:t>подразумевается </a:t>
            </a:r>
            <a:r>
              <a:rPr lang="ru-RU" dirty="0">
                <a:latin typeface="Arial" panose="020B0604020202020204" pitchFamily="34" charset="0"/>
              </a:rPr>
              <a:t>две формы взаимодействия с преподавателем, мастером </a:t>
            </a:r>
          </a:p>
          <a:p>
            <a:r>
              <a:rPr lang="ru-RU" dirty="0" smtClean="0">
                <a:latin typeface="Arial" panose="020B0604020202020204" pitchFamily="34" charset="0"/>
              </a:rPr>
              <a:t>производственного </a:t>
            </a:r>
            <a:r>
              <a:rPr lang="ru-RU" dirty="0">
                <a:latin typeface="Arial" panose="020B0604020202020204" pitchFamily="34" charset="0"/>
              </a:rPr>
              <a:t>обучения: </a:t>
            </a:r>
            <a:endParaRPr lang="ru-RU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</a:rPr>
              <a:t>индивидуальная </a:t>
            </a:r>
            <a:r>
              <a:rPr lang="ru-RU" dirty="0">
                <a:latin typeface="Arial" panose="020B0604020202020204" pitchFamily="34" charset="0"/>
              </a:rPr>
              <a:t>учебная работа </a:t>
            </a:r>
            <a:r>
              <a:rPr lang="ru-RU" dirty="0" smtClean="0">
                <a:latin typeface="Arial" panose="020B0604020202020204" pitchFamily="34" charset="0"/>
              </a:rPr>
              <a:t>(</a:t>
            </a:r>
            <a:r>
              <a:rPr lang="ru-RU" dirty="0">
                <a:latin typeface="Arial" panose="020B0604020202020204" pitchFamily="34" charset="0"/>
              </a:rPr>
              <a:t>консультации), т.е. дополнительное разъяснение учебного материала и </a:t>
            </a:r>
            <a:r>
              <a:rPr lang="ru-RU" dirty="0" smtClean="0">
                <a:latin typeface="Arial" panose="020B0604020202020204" pitchFamily="34" charset="0"/>
              </a:rPr>
              <a:t>углубленное </a:t>
            </a:r>
            <a:r>
              <a:rPr lang="ru-RU" dirty="0">
                <a:latin typeface="Arial" panose="020B0604020202020204" pitchFamily="34" charset="0"/>
              </a:rPr>
              <a:t>изучение материала с теми обучающимися, которые в этом </a:t>
            </a:r>
            <a:r>
              <a:rPr lang="ru-RU" dirty="0" smtClean="0">
                <a:latin typeface="Arial" panose="020B0604020202020204" pitchFamily="34" charset="0"/>
              </a:rPr>
              <a:t>заинтересованы</a:t>
            </a:r>
            <a:r>
              <a:rPr lang="ru-RU" dirty="0">
                <a:latin typeface="Arial" panose="020B0604020202020204" pitchFamily="34" charset="0"/>
              </a:rPr>
              <a:t>.</a:t>
            </a:r>
            <a:r>
              <a:rPr lang="ru-RU" dirty="0" smtClean="0">
                <a:latin typeface="Arial" panose="020B0604020202020204" pitchFamily="34" charset="0"/>
              </a:rPr>
              <a:t>  Индивидуальные </a:t>
            </a:r>
            <a:r>
              <a:rPr lang="ru-RU" dirty="0">
                <a:latin typeface="Arial" panose="020B0604020202020204" pitchFamily="34" charset="0"/>
              </a:rPr>
              <a:t>консультации по предмету становятся важным фактором, </a:t>
            </a:r>
            <a:r>
              <a:rPr lang="ru-RU" dirty="0" smtClean="0">
                <a:latin typeface="Arial" panose="020B0604020202020204" pitchFamily="34" charset="0"/>
              </a:rPr>
              <a:t>способствующим индивидуализации </a:t>
            </a:r>
            <a:r>
              <a:rPr lang="ru-RU" dirty="0">
                <a:latin typeface="Arial" panose="020B0604020202020204" pitchFamily="34" charset="0"/>
              </a:rPr>
              <a:t>обучения и установлению контакта </a:t>
            </a:r>
            <a:r>
              <a:rPr lang="ru-RU" dirty="0" smtClean="0">
                <a:latin typeface="Arial" panose="020B0604020202020204" pitchFamily="34" charset="0"/>
              </a:rPr>
              <a:t>между </a:t>
            </a:r>
            <a:r>
              <a:rPr lang="ru-RU" dirty="0">
                <a:latin typeface="Arial" panose="020B0604020202020204" pitchFamily="34" charset="0"/>
              </a:rPr>
              <a:t>преподавателем (мастером производственного обучения) и </a:t>
            </a:r>
            <a:r>
              <a:rPr lang="ru-RU" dirty="0" smtClean="0">
                <a:latin typeface="Arial" panose="020B0604020202020204" pitchFamily="34" charset="0"/>
              </a:rPr>
              <a:t>обучающимся </a:t>
            </a:r>
            <a:r>
              <a:rPr lang="ru-RU" dirty="0">
                <a:latin typeface="Arial" panose="020B0604020202020204" pitchFamily="34" charset="0"/>
              </a:rPr>
              <a:t>инвалидом или обучающимся с </a:t>
            </a:r>
            <a:r>
              <a:rPr lang="ru-RU" dirty="0" smtClean="0">
                <a:latin typeface="Arial" panose="020B0604020202020204" pitchFamily="34" charset="0"/>
              </a:rPr>
              <a:t>ОВЗ. </a:t>
            </a:r>
            <a:r>
              <a:rPr lang="ru-RU" dirty="0">
                <a:latin typeface="Arial" panose="020B0604020202020204" pitchFamily="34" charset="0"/>
              </a:rPr>
              <a:t>В ходе таких консультаций снимается много </a:t>
            </a:r>
            <a:r>
              <a:rPr lang="ru-RU" dirty="0" smtClean="0">
                <a:latin typeface="Arial" panose="020B0604020202020204" pitchFamily="34" charset="0"/>
              </a:rPr>
              <a:t>вопросов</a:t>
            </a:r>
            <a:r>
              <a:rPr lang="ru-RU" dirty="0">
                <a:latin typeface="Arial" panose="020B0604020202020204" pitchFamily="34" charset="0"/>
              </a:rPr>
              <a:t>, связанных с индивидуальным темпом освоения учебного </a:t>
            </a:r>
            <a:r>
              <a:rPr lang="ru-RU" dirty="0" smtClean="0">
                <a:latin typeface="Arial" panose="020B0604020202020204" pitchFamily="34" charset="0"/>
              </a:rPr>
              <a:t>материала </a:t>
            </a:r>
            <a:r>
              <a:rPr lang="ru-RU" dirty="0">
                <a:latin typeface="Arial" panose="020B0604020202020204" pitchFamily="34" charset="0"/>
              </a:rPr>
              <a:t>этой категории обучающихся. </a:t>
            </a:r>
            <a:endParaRPr lang="ru-RU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</a:rPr>
              <a:t>индивидуальная </a:t>
            </a:r>
            <a:r>
              <a:rPr lang="ru-RU" dirty="0">
                <a:latin typeface="Arial" panose="020B0604020202020204" pitchFamily="34" charset="0"/>
              </a:rPr>
              <a:t>воспитательная работа. </a:t>
            </a:r>
            <a:r>
              <a:rPr lang="ru-RU" dirty="0" smtClean="0">
                <a:latin typeface="Arial" panose="020B0604020202020204" pitchFamily="34" charset="0"/>
              </a:rPr>
              <a:t>При </a:t>
            </a:r>
            <a:r>
              <a:rPr lang="ru-RU" dirty="0">
                <a:latin typeface="Arial" panose="020B0604020202020204" pitchFamily="34" charset="0"/>
              </a:rPr>
              <a:t>наличии в учебных группах </a:t>
            </a:r>
            <a:r>
              <a:rPr lang="ru-RU" dirty="0" smtClean="0">
                <a:latin typeface="Arial" panose="020B0604020202020204" pitchFamily="34" charset="0"/>
              </a:rPr>
              <a:t>обучающихся </a:t>
            </a:r>
            <a:r>
              <a:rPr lang="ru-RU" dirty="0">
                <a:latin typeface="Arial" panose="020B0604020202020204" pitchFamily="34" charset="0"/>
              </a:rPr>
              <a:t>инвалидов или обучающихся с </a:t>
            </a:r>
            <a:r>
              <a:rPr lang="ru-RU" dirty="0" smtClean="0">
                <a:latin typeface="Arial" panose="020B0604020202020204" pitchFamily="34" charset="0"/>
              </a:rPr>
              <a:t>ОВЗ необходимо </a:t>
            </a:r>
            <a:r>
              <a:rPr lang="ru-RU" dirty="0">
                <a:latin typeface="Arial" panose="020B0604020202020204" pitchFamily="34" charset="0"/>
              </a:rPr>
              <a:t>отводить больше времени на </a:t>
            </a:r>
            <a:r>
              <a:rPr lang="ru-RU" dirty="0" smtClean="0">
                <a:latin typeface="Arial" panose="020B0604020202020204" pitchFamily="34" charset="0"/>
              </a:rPr>
              <a:t>индивидуальную </a:t>
            </a:r>
            <a:r>
              <a:rPr lang="ru-RU" dirty="0">
                <a:latin typeface="Arial" panose="020B0604020202020204" pitchFamily="34" charset="0"/>
              </a:rPr>
              <a:t>работу с этими обучающимися, так как у них есть четко </a:t>
            </a:r>
            <a:r>
              <a:rPr lang="ru-RU" dirty="0" smtClean="0">
                <a:latin typeface="Arial" panose="020B0604020202020204" pitchFamily="34" charset="0"/>
              </a:rPr>
              <a:t>обозначенный </a:t>
            </a:r>
            <a:r>
              <a:rPr lang="ru-RU" dirty="0">
                <a:latin typeface="Arial" panose="020B0604020202020204" pitchFamily="34" charset="0"/>
              </a:rPr>
              <a:t>запрос на индивидуальную работу, которую можно было бы </a:t>
            </a:r>
            <a:r>
              <a:rPr lang="ru-RU" dirty="0" smtClean="0">
                <a:latin typeface="Arial" panose="020B0604020202020204" pitchFamily="34" charset="0"/>
              </a:rPr>
              <a:t>назвать </a:t>
            </a:r>
            <a:r>
              <a:rPr lang="ru-RU" dirty="0" err="1" smtClean="0">
                <a:latin typeface="Arial" panose="020B0604020202020204" pitchFamily="34" charset="0"/>
              </a:rPr>
              <a:t>воспитательно</a:t>
            </a:r>
            <a:r>
              <a:rPr lang="ru-RU" dirty="0" smtClean="0">
                <a:latin typeface="Arial" panose="020B0604020202020204" pitchFamily="34" charset="0"/>
              </a:rPr>
              <a:t> -психологической</a:t>
            </a:r>
            <a:r>
              <a:rPr lang="ru-RU" dirty="0">
                <a:latin typeface="Arial" panose="020B0604020202020204" pitchFamily="34" charset="0"/>
              </a:rPr>
              <a:t>. </a:t>
            </a:r>
            <a:r>
              <a:rPr lang="ru-RU" dirty="0" smtClean="0">
                <a:latin typeface="Arial" panose="020B0604020202020204" pitchFamily="34" charset="0"/>
              </a:rPr>
              <a:t> </a:t>
            </a:r>
            <a:endParaRPr lang="ru-RU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099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696035" y="222850"/>
            <a:ext cx="899387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</a:rPr>
              <a:t>Обучающиеся с </a:t>
            </a:r>
            <a:r>
              <a:rPr lang="ru-RU" sz="1600" b="1" dirty="0" smtClean="0">
                <a:latin typeface="Arial" panose="020B0604020202020204" pitchFamily="34" charset="0"/>
              </a:rPr>
              <a:t>ОВЗ, </a:t>
            </a:r>
            <a:r>
              <a:rPr lang="ru-RU" sz="1600" b="1" dirty="0">
                <a:latin typeface="Arial" panose="020B0604020202020204" pitchFamily="34" charset="0"/>
              </a:rPr>
              <a:t>в отличие </a:t>
            </a:r>
            <a:r>
              <a:rPr lang="ru-RU" sz="1600" b="1" dirty="0" smtClean="0">
                <a:latin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</a:rPr>
              <a:t>остальных, имеют свои специфические особенности восприятия, </a:t>
            </a:r>
            <a:r>
              <a:rPr lang="ru-RU" sz="1600" b="1" dirty="0" smtClean="0">
                <a:latin typeface="Arial" panose="020B0604020202020204" pitchFamily="34" charset="0"/>
              </a:rPr>
              <a:t>переработки </a:t>
            </a:r>
            <a:r>
              <a:rPr lang="ru-RU" sz="1600" b="1" dirty="0">
                <a:latin typeface="Arial" panose="020B0604020202020204" pitchFamily="34" charset="0"/>
              </a:rPr>
              <a:t>материала, выполнения промежуточных и итоговых форм </a:t>
            </a:r>
            <a:r>
              <a:rPr lang="ru-RU" sz="1600" b="1" dirty="0" smtClean="0">
                <a:latin typeface="Arial" panose="020B0604020202020204" pitchFamily="34" charset="0"/>
              </a:rPr>
              <a:t>контроля </a:t>
            </a:r>
            <a:r>
              <a:rPr lang="ru-RU" sz="1600" b="1" dirty="0">
                <a:latin typeface="Arial" panose="020B0604020202020204" pitchFamily="34" charset="0"/>
              </a:rPr>
              <a:t>знаний. Они должны быть обеспечены печатными и электронными </a:t>
            </a:r>
            <a:r>
              <a:rPr lang="ru-RU" sz="1600" b="1" dirty="0" smtClean="0">
                <a:latin typeface="Arial" panose="020B0604020202020204" pitchFamily="34" charset="0"/>
              </a:rPr>
              <a:t>образовательными </a:t>
            </a:r>
            <a:r>
              <a:rPr lang="ru-RU" sz="1600" b="1" dirty="0">
                <a:latin typeface="Arial" panose="020B0604020202020204" pitchFamily="34" charset="0"/>
              </a:rPr>
              <a:t>ресурсами (программы, учебники, учебные </a:t>
            </a:r>
            <a:r>
              <a:rPr lang="ru-RU" sz="1600" b="1" dirty="0" smtClean="0">
                <a:latin typeface="Arial" panose="020B0604020202020204" pitchFamily="34" charset="0"/>
              </a:rPr>
              <a:t>пособия</a:t>
            </a:r>
            <a:r>
              <a:rPr lang="ru-RU" sz="1600" b="1" dirty="0">
                <a:latin typeface="Arial" panose="020B0604020202020204" pitchFamily="34" charset="0"/>
              </a:rPr>
              <a:t>, </a:t>
            </a:r>
            <a:r>
              <a:rPr lang="ru-RU" sz="1600" b="1" dirty="0" smtClean="0">
                <a:latin typeface="Arial" panose="020B0604020202020204" pitchFamily="34" charset="0"/>
              </a:rPr>
              <a:t>материалы </a:t>
            </a:r>
            <a:r>
              <a:rPr lang="ru-RU" sz="1600" b="1" dirty="0">
                <a:latin typeface="Arial" panose="020B0604020202020204" pitchFamily="34" charset="0"/>
              </a:rPr>
              <a:t>для самостоятельной работы и т.д.) в формах, адаптированных </a:t>
            </a:r>
            <a:r>
              <a:rPr lang="ru-RU" sz="1600" b="1" dirty="0" smtClean="0">
                <a:latin typeface="Arial" panose="020B0604020202020204" pitchFamily="34" charset="0"/>
              </a:rPr>
              <a:t>к </a:t>
            </a:r>
            <a:r>
              <a:rPr lang="ru-RU" sz="1600" b="1" dirty="0">
                <a:latin typeface="Arial" panose="020B0604020202020204" pitchFamily="34" charset="0"/>
              </a:rPr>
              <a:t>ограничениям их здоровья и восприятия информации:</a:t>
            </a:r>
          </a:p>
          <a:p>
            <a:pPr algn="just"/>
            <a:endParaRPr lang="ru-RU" sz="1600" b="1" dirty="0" smtClean="0"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Arial" panose="020B0604020202020204" pitchFamily="34" charset="0"/>
              </a:rPr>
              <a:t>для </a:t>
            </a:r>
            <a:r>
              <a:rPr lang="ru-RU" sz="1600" b="1" dirty="0">
                <a:latin typeface="Arial" panose="020B0604020202020204" pitchFamily="34" charset="0"/>
              </a:rPr>
              <a:t>лиц с нарушениями зрения: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</a:rPr>
              <a:t>-в </a:t>
            </a:r>
            <a:r>
              <a:rPr lang="ru-RU" sz="1600" b="1" dirty="0">
                <a:latin typeface="Arial" panose="020B0604020202020204" pitchFamily="34" charset="0"/>
              </a:rPr>
              <a:t>печатной форме увеличенным шрифтом;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</a:rPr>
              <a:t>-в </a:t>
            </a:r>
            <a:r>
              <a:rPr lang="ru-RU" sz="1600" b="1" dirty="0">
                <a:latin typeface="Arial" panose="020B0604020202020204" pitchFamily="34" charset="0"/>
              </a:rPr>
              <a:t>форме электронного документа;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</a:rPr>
              <a:t>-в </a:t>
            </a:r>
            <a:r>
              <a:rPr lang="ru-RU" sz="1600" b="1" dirty="0">
                <a:latin typeface="Arial" panose="020B0604020202020204" pitchFamily="34" charset="0"/>
              </a:rPr>
              <a:t>форме аудиофайла;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</a:rPr>
              <a:t>-В печатной </a:t>
            </a:r>
            <a:r>
              <a:rPr lang="ru-RU" sz="1600" b="1" dirty="0">
                <a:latin typeface="Arial" panose="020B0604020202020204" pitchFamily="34" charset="0"/>
              </a:rPr>
              <a:t>форме на языке Брайля;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" panose="020B0604020202020204" pitchFamily="34" charset="0"/>
              </a:rPr>
              <a:t>для лиц с нарушениями слуха: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</a:rPr>
              <a:t>-в </a:t>
            </a:r>
            <a:r>
              <a:rPr lang="ru-RU" sz="1600" b="1" dirty="0">
                <a:latin typeface="Arial" panose="020B0604020202020204" pitchFamily="34" charset="0"/>
              </a:rPr>
              <a:t>печатной форме;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</a:rPr>
              <a:t>-в </a:t>
            </a:r>
            <a:r>
              <a:rPr lang="ru-RU" sz="1600" b="1" dirty="0">
                <a:latin typeface="Arial" panose="020B0604020202020204" pitchFamily="34" charset="0"/>
              </a:rPr>
              <a:t>форме электронного документа;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" panose="020B0604020202020204" pitchFamily="34" charset="0"/>
              </a:rPr>
              <a:t>для лиц с нарушениями </a:t>
            </a:r>
            <a:r>
              <a:rPr lang="ru-RU" sz="1600" b="1" dirty="0" smtClean="0">
                <a:latin typeface="Arial" panose="020B0604020202020204" pitchFamily="34" charset="0"/>
              </a:rPr>
              <a:t>опорно-двигательного </a:t>
            </a:r>
            <a:r>
              <a:rPr lang="ru-RU" sz="1600" b="1" dirty="0">
                <a:latin typeface="Arial" panose="020B0604020202020204" pitchFamily="34" charset="0"/>
              </a:rPr>
              <a:t>аппарата: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</a:rPr>
              <a:t>-в </a:t>
            </a:r>
            <a:r>
              <a:rPr lang="ru-RU" sz="1600" b="1" dirty="0">
                <a:latin typeface="Arial" panose="020B0604020202020204" pitchFamily="34" charset="0"/>
              </a:rPr>
              <a:t>печатной форме;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</a:rPr>
              <a:t>-в </a:t>
            </a:r>
            <a:r>
              <a:rPr lang="ru-RU" sz="1600" b="1" dirty="0">
                <a:latin typeface="Arial" panose="020B0604020202020204" pitchFamily="34" charset="0"/>
              </a:rPr>
              <a:t>форме электронного документа;</a:t>
            </a:r>
          </a:p>
          <a:p>
            <a:pPr algn="just"/>
            <a:r>
              <a:rPr lang="ru-RU" sz="1600" b="1" dirty="0" smtClean="0">
                <a:latin typeface="Arial" panose="020B0604020202020204" pitchFamily="34" charset="0"/>
              </a:rPr>
              <a:t>-в </a:t>
            </a:r>
            <a:r>
              <a:rPr lang="ru-RU" sz="1600" b="1" dirty="0">
                <a:latin typeface="Arial" panose="020B0604020202020204" pitchFamily="34" charset="0"/>
              </a:rPr>
              <a:t>форме аудиофайла;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" panose="020B0604020202020204" pitchFamily="34" charset="0"/>
              </a:rPr>
              <a:t>для лиц с </a:t>
            </a:r>
            <a:r>
              <a:rPr lang="ru-RU" sz="1600" b="1" dirty="0" smtClean="0">
                <a:latin typeface="Arial" panose="020B0604020202020204" pitchFamily="34" charset="0"/>
              </a:rPr>
              <a:t>нервно-психическими </a:t>
            </a:r>
            <a:r>
              <a:rPr lang="ru-RU" sz="1600" b="1" dirty="0">
                <a:latin typeface="Arial" panose="020B0604020202020204" pitchFamily="34" charset="0"/>
              </a:rPr>
              <a:t>нарушениями (расстройства </a:t>
            </a:r>
            <a:r>
              <a:rPr lang="ru-RU" sz="1600" b="1" dirty="0" smtClean="0">
                <a:latin typeface="Arial" panose="020B0604020202020204" pitchFamily="34" charset="0"/>
              </a:rPr>
              <a:t>аутистического </a:t>
            </a:r>
            <a:r>
              <a:rPr lang="ru-RU" sz="1600" b="1" dirty="0">
                <a:latin typeface="Arial" panose="020B0604020202020204" pitchFamily="34" charset="0"/>
              </a:rPr>
              <a:t>спектра, нарушения психического развития) рекомендуется </a:t>
            </a:r>
            <a:r>
              <a:rPr lang="ru-RU" sz="1600" b="1" dirty="0" smtClean="0">
                <a:latin typeface="Arial" panose="020B0604020202020204" pitchFamily="34" charset="0"/>
              </a:rPr>
              <a:t>использовать </a:t>
            </a:r>
            <a:r>
              <a:rPr lang="ru-RU" sz="1600" b="1" dirty="0">
                <a:latin typeface="Arial" panose="020B0604020202020204" pitchFamily="34" charset="0"/>
              </a:rPr>
              <a:t>текст с иллюстрациями, мультимедийные материалы.</a:t>
            </a:r>
          </a:p>
          <a:p>
            <a:pPr algn="just"/>
            <a:r>
              <a:rPr lang="ru-RU" sz="1600" b="1" dirty="0">
                <a:latin typeface="Arial" panose="020B0604020202020204" pitchFamily="34" charset="0"/>
              </a:rPr>
              <a:t>Данный перечень может быть дополнен и конкретизирован </a:t>
            </a:r>
            <a:r>
              <a:rPr lang="ru-RU" sz="1600" b="1" dirty="0" smtClean="0">
                <a:latin typeface="Arial" panose="020B0604020202020204" pitchFamily="34" charset="0"/>
              </a:rPr>
              <a:t>образовательной организацией</a:t>
            </a:r>
            <a:r>
              <a:rPr lang="ru-RU" sz="1600" b="1" dirty="0">
                <a:latin typeface="Arial" panose="020B0604020202020204" pitchFamily="34" charset="0"/>
              </a:rPr>
              <a:t>.</a:t>
            </a:r>
            <a:endParaRPr lang="ru-RU" sz="1600" b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226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91069"/>
            <a:ext cx="8596668" cy="60050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Безбарьерная</a:t>
            </a:r>
            <a:r>
              <a:rPr lang="ru-RU" dirty="0" smtClean="0"/>
              <a:t> среда 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024" y="914401"/>
            <a:ext cx="9239534" cy="5126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>
                <a:solidFill>
                  <a:schemeClr val="tx1"/>
                </a:solidFill>
              </a:rPr>
              <a:t>В</a:t>
            </a:r>
            <a:r>
              <a:rPr lang="ru-RU" sz="1400" b="1" dirty="0" smtClean="0">
                <a:solidFill>
                  <a:schemeClr val="tx1"/>
                </a:solidFill>
              </a:rPr>
              <a:t>ключает </a:t>
            </a:r>
            <a:r>
              <a:rPr lang="ru-RU" sz="1400" b="1" dirty="0">
                <a:solidFill>
                  <a:schemeClr val="tx1"/>
                </a:solidFill>
              </a:rPr>
              <a:t>обеспечение доступности прилегающей к </a:t>
            </a:r>
            <a:r>
              <a:rPr lang="ru-RU" sz="1400" b="1" dirty="0" smtClean="0">
                <a:solidFill>
                  <a:schemeClr val="tx1"/>
                </a:solidFill>
              </a:rPr>
              <a:t>образовательной </a:t>
            </a:r>
            <a:r>
              <a:rPr lang="ru-RU" sz="1400" b="1" dirty="0">
                <a:solidFill>
                  <a:schemeClr val="tx1"/>
                </a:solidFill>
              </a:rPr>
              <a:t>организации территории, входных путей, путей </a:t>
            </a:r>
            <a:r>
              <a:rPr lang="ru-RU" sz="1400" b="1" dirty="0" smtClean="0">
                <a:solidFill>
                  <a:schemeClr val="tx1"/>
                </a:solidFill>
              </a:rPr>
              <a:t>перемещения </a:t>
            </a:r>
            <a:r>
              <a:rPr lang="ru-RU" sz="1400" b="1" dirty="0">
                <a:solidFill>
                  <a:schemeClr val="tx1"/>
                </a:solidFill>
              </a:rPr>
              <a:t>внутри здания, наличие оборудованных </a:t>
            </a:r>
            <a:r>
              <a:rPr lang="ru-RU" sz="1400" b="1" dirty="0" err="1" smtClean="0">
                <a:solidFill>
                  <a:schemeClr val="tx1"/>
                </a:solidFill>
              </a:rPr>
              <a:t>санитарно</a:t>
            </a:r>
            <a:r>
              <a:rPr lang="ru-RU" sz="1400" b="1" dirty="0" smtClean="0">
                <a:solidFill>
                  <a:schemeClr val="tx1"/>
                </a:solidFill>
              </a:rPr>
              <a:t> -гигиенических </a:t>
            </a:r>
            <a:r>
              <a:rPr lang="ru-RU" sz="1400" b="1" dirty="0">
                <a:solidFill>
                  <a:schemeClr val="tx1"/>
                </a:solidFill>
              </a:rPr>
              <a:t>помещений, системы сигнализации и </a:t>
            </a:r>
            <a:r>
              <a:rPr lang="ru-RU" sz="1400" b="1" dirty="0" smtClean="0">
                <a:solidFill>
                  <a:schemeClr val="tx1"/>
                </a:solidFill>
              </a:rPr>
              <a:t>оповещения для обучающихся </a:t>
            </a:r>
            <a:r>
              <a:rPr lang="ru-RU" sz="1400" b="1" dirty="0">
                <a:solidFill>
                  <a:schemeClr val="tx1"/>
                </a:solidFill>
              </a:rPr>
              <a:t>инвалидов и обучающихся с </a:t>
            </a:r>
            <a:r>
              <a:rPr lang="ru-RU" sz="1400" b="1" dirty="0" smtClean="0">
                <a:solidFill>
                  <a:schemeClr val="tx1"/>
                </a:solidFill>
              </a:rPr>
              <a:t>ОВЗ.</a:t>
            </a:r>
            <a:endParaRPr lang="ru-RU" sz="1400" b="1" dirty="0">
              <a:solidFill>
                <a:schemeClr val="tx1"/>
              </a:solidFill>
            </a:endParaRPr>
          </a:p>
          <a:p>
            <a:r>
              <a:rPr lang="ru-RU" sz="1400" b="1" dirty="0">
                <a:solidFill>
                  <a:schemeClr val="tx1"/>
                </a:solidFill>
              </a:rPr>
              <a:t>Рекомендуется оборудование специальных учебных мест в </a:t>
            </a:r>
            <a:r>
              <a:rPr lang="ru-RU" sz="1400" b="1" dirty="0" smtClean="0">
                <a:solidFill>
                  <a:schemeClr val="tx1"/>
                </a:solidFill>
              </a:rPr>
              <a:t>лекционных </a:t>
            </a:r>
            <a:r>
              <a:rPr lang="ru-RU" sz="1400" b="1" dirty="0">
                <a:solidFill>
                  <a:schemeClr val="tx1"/>
                </a:solidFill>
              </a:rPr>
              <a:t>аудиториях, кабинетах для практических занятий, учебных </a:t>
            </a:r>
            <a:r>
              <a:rPr lang="ru-RU" sz="1400" b="1" dirty="0" smtClean="0">
                <a:solidFill>
                  <a:schemeClr val="tx1"/>
                </a:solidFill>
              </a:rPr>
              <a:t>мастерских</a:t>
            </a:r>
            <a:r>
              <a:rPr lang="ru-RU" sz="1400" b="1" dirty="0">
                <a:solidFill>
                  <a:schemeClr val="tx1"/>
                </a:solidFill>
              </a:rPr>
              <a:t>, библиотеке и иных помещениях в </a:t>
            </a:r>
            <a:r>
              <a:rPr lang="ru-RU" sz="1400" b="1" dirty="0" smtClean="0">
                <a:solidFill>
                  <a:schemeClr val="tx1"/>
                </a:solidFill>
              </a:rPr>
              <a:t>образовательной организации </a:t>
            </a:r>
            <a:r>
              <a:rPr lang="ru-RU" sz="1400" b="1" dirty="0">
                <a:solidFill>
                  <a:schemeClr val="tx1"/>
                </a:solidFill>
              </a:rPr>
              <a:t>для обучающихся инвалидов и обучающихся </a:t>
            </a:r>
            <a:r>
              <a:rPr lang="ru-RU" sz="1400" b="1" dirty="0" smtClean="0">
                <a:solidFill>
                  <a:schemeClr val="tx1"/>
                </a:solidFill>
              </a:rPr>
              <a:t>с ОВЗ. </a:t>
            </a:r>
            <a:r>
              <a:rPr lang="ru-RU" sz="1400" b="1" dirty="0">
                <a:solidFill>
                  <a:schemeClr val="tx1"/>
                </a:solidFill>
              </a:rPr>
              <a:t>В каждом помещении, где обучаются инвалиды и </a:t>
            </a:r>
            <a:r>
              <a:rPr lang="ru-RU" sz="1400" b="1" dirty="0" smtClean="0">
                <a:solidFill>
                  <a:schemeClr val="tx1"/>
                </a:solidFill>
              </a:rPr>
              <a:t>лица </a:t>
            </a:r>
            <a:r>
              <a:rPr lang="ru-RU" sz="1400" b="1" dirty="0">
                <a:solidFill>
                  <a:schemeClr val="tx1"/>
                </a:solidFill>
              </a:rPr>
              <a:t>с ограниченными возможностями здоровья, рекомендуется </a:t>
            </a:r>
            <a:r>
              <a:rPr lang="ru-RU" sz="1400" b="1" dirty="0" smtClean="0">
                <a:solidFill>
                  <a:schemeClr val="tx1"/>
                </a:solidFill>
              </a:rPr>
              <a:t>предусматривать </a:t>
            </a:r>
            <a:r>
              <a:rPr lang="ru-RU" sz="1400" b="1" dirty="0">
                <a:solidFill>
                  <a:schemeClr val="tx1"/>
                </a:solidFill>
              </a:rPr>
              <a:t>соответствующее количество мест для </a:t>
            </a:r>
            <a:r>
              <a:rPr lang="ru-RU" sz="1400" b="1" dirty="0" smtClean="0">
                <a:solidFill>
                  <a:schemeClr val="tx1"/>
                </a:solidFill>
              </a:rPr>
              <a:t>таких обучающихся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Учебная </a:t>
            </a:r>
            <a:r>
              <a:rPr lang="ru-RU" sz="1400" b="1" dirty="0">
                <a:solidFill>
                  <a:schemeClr val="tx1"/>
                </a:solidFill>
              </a:rPr>
              <a:t>аудитория, в которой обучаются лица с нарушением слуха, </a:t>
            </a:r>
            <a:r>
              <a:rPr lang="ru-RU" sz="1400" b="1" dirty="0" smtClean="0">
                <a:solidFill>
                  <a:schemeClr val="tx1"/>
                </a:solidFill>
              </a:rPr>
              <a:t>должна </a:t>
            </a:r>
            <a:r>
              <a:rPr lang="ru-RU" sz="1400" b="1" dirty="0">
                <a:solidFill>
                  <a:schemeClr val="tx1"/>
                </a:solidFill>
              </a:rPr>
              <a:t>быть оборудована </a:t>
            </a:r>
            <a:r>
              <a:rPr lang="ru-RU" sz="1400" b="1" dirty="0" err="1">
                <a:solidFill>
                  <a:schemeClr val="tx1"/>
                </a:solidFill>
              </a:rPr>
              <a:t>радиоклассом</a:t>
            </a:r>
            <a:r>
              <a:rPr lang="ru-RU" sz="1400" b="1" dirty="0">
                <a:solidFill>
                  <a:schemeClr val="tx1"/>
                </a:solidFill>
              </a:rPr>
              <a:t>, компьютерной техникой, </a:t>
            </a:r>
            <a:r>
              <a:rPr lang="ru-RU" sz="1400" b="1" dirty="0" smtClean="0">
                <a:solidFill>
                  <a:schemeClr val="tx1"/>
                </a:solidFill>
              </a:rPr>
              <a:t>аудиотехникой </a:t>
            </a:r>
            <a:r>
              <a:rPr lang="ru-RU" sz="1400" b="1" dirty="0">
                <a:solidFill>
                  <a:schemeClr val="tx1"/>
                </a:solidFill>
              </a:rPr>
              <a:t>(акустический усилитель и колонки), видеотехникой </a:t>
            </a:r>
            <a:r>
              <a:rPr lang="ru-RU" sz="1400" b="1" dirty="0" smtClean="0">
                <a:solidFill>
                  <a:schemeClr val="tx1"/>
                </a:solidFill>
              </a:rPr>
              <a:t>(</a:t>
            </a:r>
            <a:r>
              <a:rPr lang="ru-RU" sz="1400" b="1" dirty="0">
                <a:solidFill>
                  <a:schemeClr val="tx1"/>
                </a:solidFill>
              </a:rPr>
              <a:t>мультимедийный проектор, телевизор), электронной </a:t>
            </a:r>
            <a:r>
              <a:rPr lang="ru-RU" sz="1400" b="1" dirty="0" smtClean="0">
                <a:solidFill>
                  <a:schemeClr val="tx1"/>
                </a:solidFill>
              </a:rPr>
              <a:t>доской</a:t>
            </a:r>
            <a:r>
              <a:rPr lang="ru-RU" sz="1400" b="1" dirty="0">
                <a:solidFill>
                  <a:schemeClr val="tx1"/>
                </a:solidFill>
              </a:rPr>
              <a:t>, </a:t>
            </a:r>
            <a:r>
              <a:rPr lang="ru-RU" sz="1400" b="1" dirty="0" smtClean="0">
                <a:solidFill>
                  <a:schemeClr val="tx1"/>
                </a:solidFill>
              </a:rPr>
              <a:t>документ-камерой</a:t>
            </a:r>
            <a:r>
              <a:rPr lang="ru-RU" sz="1400" b="1" dirty="0">
                <a:solidFill>
                  <a:schemeClr val="tx1"/>
                </a:solidFill>
              </a:rPr>
              <a:t>, мультимедийной системой.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Обучение лиц с нарушениями слуха предполагает использование </a:t>
            </a:r>
            <a:r>
              <a:rPr lang="ru-RU" sz="1400" b="1" dirty="0" smtClean="0">
                <a:solidFill>
                  <a:schemeClr val="tx1"/>
                </a:solidFill>
              </a:rPr>
              <a:t>мультимедийных </a:t>
            </a:r>
            <a:r>
              <a:rPr lang="ru-RU" sz="1400" b="1" dirty="0">
                <a:solidFill>
                  <a:schemeClr val="tx1"/>
                </a:solidFill>
              </a:rPr>
              <a:t>средств и других технических средств </a:t>
            </a:r>
            <a:r>
              <a:rPr lang="ru-RU" sz="1400" b="1" dirty="0" smtClean="0">
                <a:solidFill>
                  <a:schemeClr val="tx1"/>
                </a:solidFill>
              </a:rPr>
              <a:t>приема -передачи  учебной </a:t>
            </a:r>
            <a:r>
              <a:rPr lang="ru-RU" sz="1400" b="1" dirty="0">
                <a:solidFill>
                  <a:schemeClr val="tx1"/>
                </a:solidFill>
              </a:rPr>
              <a:t>информации в доступных формах</a:t>
            </a:r>
            <a:r>
              <a:rPr lang="ru-RU" sz="14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 Для </a:t>
            </a:r>
            <a:r>
              <a:rPr lang="ru-RU" sz="1400" b="1" dirty="0">
                <a:solidFill>
                  <a:schemeClr val="tx1"/>
                </a:solidFill>
              </a:rPr>
              <a:t>слабовидящих обучающихся в лекционных и учебных аудиториях </a:t>
            </a:r>
            <a:r>
              <a:rPr lang="ru-RU" sz="1400" b="1" dirty="0" smtClean="0">
                <a:solidFill>
                  <a:schemeClr val="tx1"/>
                </a:solidFill>
              </a:rPr>
              <a:t>необходимо </a:t>
            </a:r>
            <a:r>
              <a:rPr lang="ru-RU" sz="1400" b="1" dirty="0">
                <a:solidFill>
                  <a:schemeClr val="tx1"/>
                </a:solidFill>
              </a:rPr>
              <a:t>предусмотреть возможность просмотра удаленных объектов </a:t>
            </a:r>
            <a:r>
              <a:rPr lang="ru-RU" sz="1400" b="1" dirty="0" smtClean="0">
                <a:solidFill>
                  <a:schemeClr val="tx1"/>
                </a:solidFill>
              </a:rPr>
              <a:t>(</a:t>
            </a:r>
            <a:r>
              <a:rPr lang="ru-RU" sz="1400" b="1" dirty="0">
                <a:solidFill>
                  <a:schemeClr val="tx1"/>
                </a:solidFill>
              </a:rPr>
              <a:t>например, текста на доске или слайда на экране) при помощи </a:t>
            </a:r>
            <a:r>
              <a:rPr lang="ru-RU" sz="1400" b="1" dirty="0" err="1" smtClean="0">
                <a:solidFill>
                  <a:schemeClr val="tx1"/>
                </a:solidFill>
              </a:rPr>
              <a:t>видеоувеличителей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для удаленного просмотра. Обучение лиц с </a:t>
            </a:r>
            <a:r>
              <a:rPr lang="ru-RU" sz="1400" b="1" dirty="0" smtClean="0">
                <a:solidFill>
                  <a:schemeClr val="tx1"/>
                </a:solidFill>
              </a:rPr>
              <a:t>нарушениями </a:t>
            </a:r>
            <a:r>
              <a:rPr lang="ru-RU" sz="1400" b="1" dirty="0">
                <a:solidFill>
                  <a:schemeClr val="tx1"/>
                </a:solidFill>
              </a:rPr>
              <a:t>зрения предполагает использование </a:t>
            </a:r>
            <a:r>
              <a:rPr lang="ru-RU" sz="1400" b="1" dirty="0" err="1">
                <a:solidFill>
                  <a:schemeClr val="tx1"/>
                </a:solidFill>
              </a:rPr>
              <a:t>брайлевской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компьютерной </a:t>
            </a:r>
            <a:r>
              <a:rPr lang="ru-RU" sz="1400" b="1" dirty="0">
                <a:solidFill>
                  <a:schemeClr val="tx1"/>
                </a:solidFill>
              </a:rPr>
              <a:t>техники, электронных луп, программ </a:t>
            </a:r>
            <a:r>
              <a:rPr lang="ru-RU" sz="1400" b="1" dirty="0" err="1">
                <a:solidFill>
                  <a:schemeClr val="tx1"/>
                </a:solidFill>
              </a:rPr>
              <a:t>невизуального</a:t>
            </a:r>
            <a:r>
              <a:rPr lang="ru-RU" sz="1400" b="1" dirty="0">
                <a:solidFill>
                  <a:schemeClr val="tx1"/>
                </a:solidFill>
              </a:rPr>
              <a:t> доступа к </a:t>
            </a:r>
            <a:r>
              <a:rPr lang="ru-RU" sz="1400" b="1" dirty="0" smtClean="0">
                <a:solidFill>
                  <a:schemeClr val="tx1"/>
                </a:solidFill>
              </a:rPr>
              <a:t>информации</a:t>
            </a:r>
            <a:r>
              <a:rPr lang="ru-RU" sz="1400" b="1" dirty="0">
                <a:solidFill>
                  <a:schemeClr val="tx1"/>
                </a:solidFill>
              </a:rPr>
              <a:t>, </a:t>
            </a:r>
            <a:r>
              <a:rPr lang="ru-RU" sz="1400" b="1" dirty="0" smtClean="0">
                <a:solidFill>
                  <a:schemeClr val="tx1"/>
                </a:solidFill>
              </a:rPr>
              <a:t>программ-синтезаторов </a:t>
            </a:r>
            <a:r>
              <a:rPr lang="ru-RU" sz="1400" b="1" dirty="0">
                <a:solidFill>
                  <a:schemeClr val="tx1"/>
                </a:solidFill>
              </a:rPr>
              <a:t>речи и других технических средств </a:t>
            </a:r>
            <a:r>
              <a:rPr lang="ru-RU" sz="1400" b="1" dirty="0" smtClean="0">
                <a:solidFill>
                  <a:schemeClr val="tx1"/>
                </a:solidFill>
              </a:rPr>
              <a:t>приема-передачи </a:t>
            </a:r>
            <a:r>
              <a:rPr lang="ru-RU" sz="1400" b="1" dirty="0">
                <a:solidFill>
                  <a:schemeClr val="tx1"/>
                </a:solidFill>
              </a:rPr>
              <a:t>учебной информации в доступных формах.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Для </a:t>
            </a:r>
            <a:r>
              <a:rPr lang="ru-RU" sz="1400" b="1" dirty="0" smtClean="0">
                <a:solidFill>
                  <a:schemeClr val="tx1"/>
                </a:solidFill>
              </a:rPr>
              <a:t>обучающихся </a:t>
            </a:r>
            <a:r>
              <a:rPr lang="ru-RU" sz="1400" b="1" dirty="0">
                <a:solidFill>
                  <a:schemeClr val="tx1"/>
                </a:solidFill>
              </a:rPr>
              <a:t>с нарушениями </a:t>
            </a:r>
            <a:r>
              <a:rPr lang="ru-RU" sz="1400" b="1" dirty="0" smtClean="0">
                <a:solidFill>
                  <a:schemeClr val="tx1"/>
                </a:solidFill>
              </a:rPr>
              <a:t>опорно- двигательного </a:t>
            </a:r>
            <a:r>
              <a:rPr lang="ru-RU" sz="1400" b="1" dirty="0">
                <a:solidFill>
                  <a:schemeClr val="tx1"/>
                </a:solidFill>
              </a:rPr>
              <a:t>аппарата в </a:t>
            </a:r>
            <a:r>
              <a:rPr lang="ru-RU" sz="1400" b="1" dirty="0" smtClean="0">
                <a:solidFill>
                  <a:schemeClr val="tx1"/>
                </a:solidFill>
              </a:rPr>
              <a:t>лекционных </a:t>
            </a:r>
            <a:r>
              <a:rPr lang="ru-RU" sz="1400" b="1" dirty="0">
                <a:solidFill>
                  <a:schemeClr val="tx1"/>
                </a:solidFill>
              </a:rPr>
              <a:t>и учебных аудиториях необходимо предусмотреть </a:t>
            </a:r>
            <a:r>
              <a:rPr lang="ru-RU" sz="1400" b="1" dirty="0" smtClean="0">
                <a:solidFill>
                  <a:schemeClr val="tx1"/>
                </a:solidFill>
              </a:rPr>
              <a:t>передвижные</a:t>
            </a:r>
            <a:r>
              <a:rPr lang="ru-RU" sz="1400" b="1" dirty="0">
                <a:solidFill>
                  <a:schemeClr val="tx1"/>
                </a:solidFill>
              </a:rPr>
              <a:t>, регулируемые парты с источником питания для </a:t>
            </a:r>
            <a:r>
              <a:rPr lang="ru-RU" sz="1400" b="1" dirty="0" smtClean="0">
                <a:solidFill>
                  <a:schemeClr val="tx1"/>
                </a:solidFill>
              </a:rPr>
              <a:t>индивидуальных </a:t>
            </a:r>
            <a:r>
              <a:rPr lang="ru-RU" sz="1400" b="1" dirty="0">
                <a:solidFill>
                  <a:schemeClr val="tx1"/>
                </a:solidFill>
              </a:rPr>
              <a:t>технических средств, обеспечивающие реализацию </a:t>
            </a:r>
            <a:r>
              <a:rPr lang="ru-RU" sz="1400" b="1" dirty="0" smtClean="0">
                <a:solidFill>
                  <a:schemeClr val="tx1"/>
                </a:solidFill>
              </a:rPr>
              <a:t>эргономических принципов.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603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88" y="150126"/>
            <a:ext cx="8591614" cy="58685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Нормативно-правовая основа разработки АОП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5218" y="1173707"/>
            <a:ext cx="8468784" cy="486765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1. </a:t>
            </a:r>
            <a:r>
              <a:rPr lang="ru-RU" dirty="0"/>
              <a:t>Федеральный закон «</a:t>
            </a:r>
            <a:r>
              <a:rPr lang="ru-RU" dirty="0" smtClean="0"/>
              <a:t>О социальной защите инвалидов в </a:t>
            </a:r>
            <a:r>
              <a:rPr lang="ru-RU" dirty="0"/>
              <a:t>Российской Федерации» от </a:t>
            </a:r>
            <a:r>
              <a:rPr lang="ru-RU" dirty="0" smtClean="0"/>
              <a:t>24 ноября 1995 </a:t>
            </a:r>
            <a:r>
              <a:rPr lang="ru-RU" dirty="0"/>
              <a:t>г. </a:t>
            </a:r>
            <a:r>
              <a:rPr lang="ru-RU"/>
              <a:t>№ </a:t>
            </a:r>
            <a:r>
              <a:rPr lang="ru-RU" smtClean="0"/>
              <a:t>181-ФЗ</a:t>
            </a:r>
            <a:r>
              <a:rPr lang="ru-RU" dirty="0"/>
              <a:t>.</a:t>
            </a:r>
          </a:p>
          <a:p>
            <a:r>
              <a:rPr lang="ru-RU" dirty="0" smtClean="0"/>
              <a:t>Федеральный </a:t>
            </a:r>
            <a:r>
              <a:rPr lang="ru-RU" dirty="0"/>
              <a:t>закон «Об образовании в Российской Федерации» от 29 декабря 2012 г. № 273-ФЗ.</a:t>
            </a:r>
          </a:p>
          <a:p>
            <a:r>
              <a:rPr lang="ru-RU" dirty="0"/>
              <a:t>2. Приказ Министерства образования и науки Российской Федерации от 14 июня 2013 года № 464 «Об утверждении порядка организации и осуществления образовательной деятельности по образовательным программам среднего профессионального образования».</a:t>
            </a:r>
          </a:p>
          <a:p>
            <a:r>
              <a:rPr lang="ru-RU" dirty="0"/>
              <a:t>3. Приказ Министерства образования и науки Российской Федерации (</a:t>
            </a:r>
            <a:r>
              <a:rPr lang="ru-RU" dirty="0" err="1"/>
              <a:t>Минобрнауки</a:t>
            </a:r>
            <a:r>
              <a:rPr lang="ru-RU" dirty="0"/>
              <a:t> России) от 18 апреля 2013 г. № 292 г. Москва «Об утверждении Порядка организации и осуществления образовательной деятельности по основным программам профессионального обучения».</a:t>
            </a:r>
          </a:p>
          <a:p>
            <a:r>
              <a:rPr lang="ru-RU" dirty="0"/>
              <a:t>4. Требования к организации образовательного процесса для обучения инвалидов и лиц с ограниченными возможностями здоровья в профессиональных образовательных организациях, в том числе оснащенности образовательного процесса. Утверждено Департаментом государственной политики в сфере подготовки рабочих кадров и ДПО </a:t>
            </a:r>
            <a:r>
              <a:rPr lang="ru-RU" dirty="0" err="1"/>
              <a:t>Минобрнауки</a:t>
            </a:r>
            <a:r>
              <a:rPr lang="ru-RU" dirty="0"/>
              <a:t> России 26 декабря 2013 года № 06-2412 </a:t>
            </a:r>
            <a:r>
              <a:rPr lang="ru-RU" dirty="0" err="1"/>
              <a:t>вн</a:t>
            </a:r>
            <a:r>
              <a:rPr lang="ru-RU" dirty="0"/>
              <a:t>.</a:t>
            </a:r>
          </a:p>
          <a:p>
            <a:r>
              <a:rPr lang="ru-RU" dirty="0"/>
              <a:t>5. Методические рекомендации по разработке и реализации адаптированных образовательных программ среднего профессионального образования. Утверждено директором Департамента государственной политики в сфере подготовки рабочих кадров и ДПО </a:t>
            </a:r>
            <a:r>
              <a:rPr lang="ru-RU" dirty="0" err="1"/>
              <a:t>Минобрнауки</a:t>
            </a:r>
            <a:r>
              <a:rPr lang="ru-RU" dirty="0"/>
              <a:t> России </a:t>
            </a:r>
            <a:r>
              <a:rPr lang="ru-RU" dirty="0" smtClean="0"/>
              <a:t>20 </a:t>
            </a:r>
            <a:r>
              <a:rPr lang="ru-RU" dirty="0"/>
              <a:t>апреля 2015 года № 06-830 </a:t>
            </a:r>
            <a:r>
              <a:rPr lang="ru-RU" dirty="0" err="1"/>
              <a:t>вн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37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5594" y="491319"/>
            <a:ext cx="7888406" cy="5848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Адаптированная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программа среднего профессионального образования должна обеспечивать достижение обучающимися-инвалидами и обучающимися с ограниченными возможностями здоровья результатов, установленных соответствующими федеральными государственными образовательными стандартами среднего профессионального образования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1600" i="1" dirty="0" smtClean="0"/>
          </a:p>
          <a:p>
            <a:pPr algn="ctr"/>
            <a:r>
              <a:rPr lang="ru-RU" sz="1600" i="1" dirty="0" smtClean="0"/>
              <a:t>«Методические </a:t>
            </a:r>
            <a:r>
              <a:rPr lang="ru-RU" sz="1600" i="1" dirty="0"/>
              <a:t>рекомендации</a:t>
            </a:r>
          </a:p>
          <a:p>
            <a:pPr algn="ctr"/>
            <a:r>
              <a:rPr lang="ru-RU" sz="1600" i="1" dirty="0"/>
              <a:t>по разработке и реализации адаптированных </a:t>
            </a:r>
          </a:p>
          <a:p>
            <a:pPr algn="ctr"/>
            <a:r>
              <a:rPr lang="ru-RU" sz="1600" i="1" dirty="0"/>
              <a:t>образовательных </a:t>
            </a:r>
            <a:r>
              <a:rPr lang="ru-RU" sz="1600" i="1" dirty="0" smtClean="0"/>
              <a:t>программ </a:t>
            </a:r>
            <a:r>
              <a:rPr lang="ru-RU" sz="1600" i="1" dirty="0"/>
              <a:t>среднего профессионального </a:t>
            </a:r>
            <a:r>
              <a:rPr lang="ru-RU" sz="1600" i="1" dirty="0" smtClean="0"/>
              <a:t>образования (</a:t>
            </a:r>
            <a:r>
              <a:rPr lang="ru-RU" sz="1600" i="1" dirty="0"/>
              <a:t>утв. Департаментом государственной политики в сфере подготовки </a:t>
            </a:r>
            <a:r>
              <a:rPr lang="ru-RU" sz="1600" i="1" dirty="0" smtClean="0"/>
              <a:t>рабочих </a:t>
            </a:r>
            <a:r>
              <a:rPr lang="ru-RU" sz="1600" i="1" dirty="0"/>
              <a:t>кадров и ДПО Министерства образования и науки РФ 20 </a:t>
            </a:r>
            <a:r>
              <a:rPr lang="ru-RU" sz="1600" i="1" dirty="0" smtClean="0"/>
              <a:t>апреля 2015 г</a:t>
            </a:r>
            <a:r>
              <a:rPr lang="ru-RU" sz="1600" i="1" dirty="0"/>
              <a:t>. </a:t>
            </a:r>
            <a:r>
              <a:rPr lang="ru-RU" sz="1600" i="1" dirty="0" smtClean="0"/>
              <a:t>N06-830вн)»</a:t>
            </a:r>
            <a:endParaRPr lang="ru-RU" sz="1600" i="1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032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7667" y="111303"/>
            <a:ext cx="6626335" cy="15673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Разработка и реализация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АОП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ориентированы на решение следующих задач: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478" y="1930400"/>
            <a:ext cx="9580728" cy="5316561"/>
          </a:xfrm>
        </p:spPr>
        <p:txBody>
          <a:bodyPr>
            <a:noAutofit/>
          </a:bodyPr>
          <a:lstStyle/>
          <a:p>
            <a:pPr algn="just"/>
            <a:r>
              <a:rPr lang="ru-RU" sz="1400" dirty="0"/>
              <a:t>Создание в образовательной организации условий, необходимых для получения среднего профессионального образования инвалидами и лицами с ограниченными возможностями здоровья, их социализации и адаптации. </a:t>
            </a:r>
            <a:r>
              <a:rPr lang="ru-RU" sz="1400" dirty="0" smtClean="0"/>
              <a:t> Создание </a:t>
            </a:r>
            <a:r>
              <a:rPr lang="ru-RU" sz="1400" dirty="0"/>
              <a:t>в образовательной организации условий, необходимых для получения образования инвалидами и лицами с ограниченными возможностями здоровья, невозможно без удовлетворения их особых образовательных потребностей. Например, к особым образовательным потребностям, являющимся общими для всех обучающихся с умственной отсталостью (интеллектуальными нарушениями), относятся: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1400" dirty="0"/>
              <a:t>обязательность непрерывности коррекционно-развивающего процесса;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1400" dirty="0"/>
              <a:t>доступность содержания познавательных задач, реализуемых в процессе образования;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1400" dirty="0"/>
              <a:t>удлинение сроков получения образования;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1400" dirty="0"/>
              <a:t>систематическая актуализация сформированных у обучающихся знаний и умений;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1400" dirty="0"/>
              <a:t>специальное обучение их «переносу» с учётом изменяющихся условий учебных, познавательных, трудовых и других ситуаций;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1400" dirty="0"/>
              <a:t>использование преимущественно позитивных средств стимуляции деятельности и поведения обучающихся, демонстрирующих доброжелательное и уважительное отношение к ним;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1400" dirty="0"/>
              <a:t>развитие мотивации и интереса к познанию окружающего мира с учётом возрастных и индивидуальных особенностей обучающегося к обучению и социальному взаимодействию со средой;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1400" dirty="0"/>
              <a:t>стимуляция познавательной активности, формирование позитивного отношения к окружающему миру.</a:t>
            </a:r>
          </a:p>
          <a:p>
            <a:pPr marL="0" indent="0" algn="just">
              <a:buNone/>
            </a:pP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5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7666" y="609600"/>
            <a:ext cx="6626335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Повышение </a:t>
            </a:r>
            <a:r>
              <a:rPr lang="ru-RU" dirty="0"/>
              <a:t>уровня доступности среднего профессионального образования для инвалидов и лиц с ограниченными возможностями здоровья.</a:t>
            </a:r>
          </a:p>
          <a:p>
            <a:r>
              <a:rPr lang="ru-RU" dirty="0" smtClean="0"/>
              <a:t>Повышение </a:t>
            </a:r>
            <a:r>
              <a:rPr lang="ru-RU" dirty="0"/>
              <a:t>качества среднего профессионального образования инвалидов и лиц с ограниченными возможностями здоровья.</a:t>
            </a:r>
          </a:p>
          <a:p>
            <a:r>
              <a:rPr lang="ru-RU" dirty="0" smtClean="0"/>
              <a:t> </a:t>
            </a:r>
            <a:r>
              <a:rPr lang="ru-RU" dirty="0"/>
              <a:t>Возможность формирования индивидуальной образовательной траектории для обучающихся инвалидов или обучающихся с ограниченными возможностями здоровья.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в образовательной организации толерантной социокультурной среды.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68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0585"/>
          </a:xfrm>
        </p:spPr>
        <p:txBody>
          <a:bodyPr/>
          <a:lstStyle/>
          <a:p>
            <a:pPr algn="ctr"/>
            <a:r>
              <a:rPr lang="ru-RU" dirty="0" smtClean="0"/>
              <a:t>Порядок разработки АОП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9367"/>
            <a:ext cx="8596668" cy="4621995"/>
          </a:xfrm>
        </p:spPr>
        <p:txBody>
          <a:bodyPr>
            <a:normAutofit fontScale="925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разрабатывается и утверждается образовательной организацией </a:t>
            </a:r>
            <a:r>
              <a:rPr lang="ru-RU" dirty="0" smtClean="0"/>
              <a:t>самостоятельно;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м</a:t>
            </a:r>
            <a:r>
              <a:rPr lang="ru-RU" dirty="0" smtClean="0"/>
              <a:t>ожет быть разработана </a:t>
            </a:r>
            <a:r>
              <a:rPr lang="ru-RU" dirty="0"/>
              <a:t>как в отношении учебной группы инвалидов и лиц с </a:t>
            </a:r>
            <a:r>
              <a:rPr lang="ru-RU" dirty="0" smtClean="0"/>
              <a:t>ОВЗ, </a:t>
            </a:r>
            <a:r>
              <a:rPr lang="ru-RU" dirty="0"/>
              <a:t>так и индивидуально для </a:t>
            </a:r>
            <a:r>
              <a:rPr lang="ru-RU" dirty="0" smtClean="0"/>
              <a:t>конкретного обучающегося;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/>
              <a:t>рекомендуется </a:t>
            </a:r>
            <a:r>
              <a:rPr lang="ru-RU" dirty="0"/>
              <a:t>привлекать </a:t>
            </a:r>
            <a:r>
              <a:rPr lang="ru-RU" dirty="0" err="1"/>
              <a:t>тьюторов</a:t>
            </a:r>
            <a:r>
              <a:rPr lang="ru-RU" dirty="0"/>
              <a:t>, </a:t>
            </a:r>
            <a:r>
              <a:rPr lang="ru-RU" dirty="0" smtClean="0"/>
              <a:t>психологов </a:t>
            </a:r>
            <a:r>
              <a:rPr lang="ru-RU" dirty="0"/>
              <a:t>(</a:t>
            </a:r>
            <a:r>
              <a:rPr lang="ru-RU" dirty="0" smtClean="0"/>
              <a:t>педагогов -психологов</a:t>
            </a:r>
            <a:r>
              <a:rPr lang="ru-RU" dirty="0"/>
              <a:t>, </a:t>
            </a:r>
            <a:r>
              <a:rPr lang="ru-RU" dirty="0" smtClean="0"/>
              <a:t>специальных </a:t>
            </a:r>
            <a:r>
              <a:rPr lang="ru-RU" dirty="0"/>
              <a:t>психологов), социальных педагогов (социальных </a:t>
            </a:r>
            <a:r>
              <a:rPr lang="ru-RU" dirty="0" smtClean="0"/>
              <a:t> работников</a:t>
            </a:r>
            <a:r>
              <a:rPr lang="ru-RU" dirty="0"/>
              <a:t>), </a:t>
            </a:r>
            <a:r>
              <a:rPr lang="ru-RU" dirty="0" smtClean="0"/>
              <a:t>специалистов </a:t>
            </a:r>
            <a:r>
              <a:rPr lang="ru-RU" dirty="0"/>
              <a:t>по специальным техническим и программным </a:t>
            </a:r>
            <a:r>
              <a:rPr lang="ru-RU" dirty="0" smtClean="0"/>
              <a:t>средствам;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/>
              <a:t>Учитываются заключения ПМК или </a:t>
            </a:r>
            <a:r>
              <a:rPr lang="ru-RU" dirty="0" err="1" smtClean="0"/>
              <a:t>ИПРа</a:t>
            </a:r>
            <a:r>
              <a:rPr lang="ru-RU" dirty="0" smtClean="0"/>
              <a:t>.</a:t>
            </a:r>
            <a:endParaRPr lang="ru-RU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600" dirty="0" smtClean="0"/>
              <a:t>Зачисление </a:t>
            </a:r>
            <a:r>
              <a:rPr lang="ru-RU" sz="1600" dirty="0"/>
              <a:t>на обучение по </a:t>
            </a:r>
            <a:r>
              <a:rPr lang="ru-RU" sz="1600" dirty="0" smtClean="0"/>
              <a:t>АОП </a:t>
            </a:r>
            <a:r>
              <a:rPr lang="ru-RU" sz="1600" dirty="0"/>
              <a:t>осуществляется по личному заявлению поступающего инвалида или поступающего с ограниченными возможностями здоровья на основании рекомендаций, данных по результатам медико-социальной экспертизы или психолого-медико-педагогической комиссии. </a:t>
            </a:r>
            <a:endParaRPr lang="ru-RU" sz="1600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600" dirty="0" smtClean="0"/>
              <a:t>Образование по АОП: совместно с другими обучающимися; отдельные классы, группы, ОО.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600" dirty="0" smtClean="0"/>
              <a:t>Численность обучающихся до 15 человек</a:t>
            </a:r>
            <a:endParaRPr lang="ru-RU" sz="16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ru-RU" sz="16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25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/>
          <a:lstStyle/>
          <a:p>
            <a:pPr algn="ctr"/>
            <a:r>
              <a:rPr lang="ru-RU" dirty="0" smtClean="0"/>
              <a:t>Структура АОП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5719"/>
            <a:ext cx="8596668" cy="463564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АОП предусматривает изучение следующих учебных циклов для </a:t>
            </a:r>
            <a:r>
              <a:rPr lang="ru-RU" b="1" i="1" dirty="0" smtClean="0"/>
              <a:t>программы </a:t>
            </a:r>
            <a:r>
              <a:rPr lang="ru-RU" b="1" i="1" dirty="0"/>
              <a:t>подготовки квалифицированных рабочих, служащих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smtClean="0"/>
              <a:t>ППКРС): 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общепрофессионального</a:t>
            </a:r>
            <a:r>
              <a:rPr lang="ru-RU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адаптационного</a:t>
            </a:r>
            <a:r>
              <a:rPr lang="ru-RU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профессионального</a:t>
            </a:r>
            <a:r>
              <a:rPr lang="ru-RU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и разделов</a:t>
            </a:r>
            <a:r>
              <a:rPr lang="ru-RU" dirty="0" smtClean="0"/>
              <a:t>: физическая </a:t>
            </a:r>
            <a:r>
              <a:rPr lang="ru-RU" dirty="0"/>
              <a:t>культура</a:t>
            </a:r>
            <a:r>
              <a:rPr lang="ru-RU" dirty="0" smtClean="0"/>
              <a:t>; учебная практика; производственная </a:t>
            </a:r>
            <a:r>
              <a:rPr lang="ru-RU" dirty="0"/>
              <a:t>практика</a:t>
            </a:r>
            <a:r>
              <a:rPr lang="ru-RU" dirty="0" smtClean="0"/>
              <a:t>; промежуточная аттестация; ГИА.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Для </a:t>
            </a:r>
            <a:r>
              <a:rPr lang="ru-RU" b="1" i="1" dirty="0" smtClean="0"/>
              <a:t>п</a:t>
            </a:r>
            <a:r>
              <a:rPr lang="ru-RU" b="1" i="1" dirty="0" smtClean="0"/>
              <a:t>рограммы </a:t>
            </a:r>
            <a:r>
              <a:rPr lang="ru-RU" b="1" i="1" dirty="0"/>
              <a:t>подготовки специалистов среднего </a:t>
            </a:r>
            <a:r>
              <a:rPr lang="ru-RU" b="1" i="1" dirty="0" smtClean="0"/>
              <a:t>звена </a:t>
            </a:r>
            <a:r>
              <a:rPr lang="ru-RU" dirty="0" smtClean="0"/>
              <a:t>(</a:t>
            </a:r>
            <a:r>
              <a:rPr lang="ru-RU" dirty="0" smtClean="0"/>
              <a:t>ППССЗ) </a:t>
            </a:r>
            <a:r>
              <a:rPr lang="ru-RU" dirty="0" smtClean="0"/>
              <a:t>предусматривается изучение следующих учебных циклов: 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общего </a:t>
            </a:r>
            <a:r>
              <a:rPr lang="ru-RU" dirty="0"/>
              <a:t>гуманитарного и </a:t>
            </a:r>
            <a:r>
              <a:rPr lang="ru-RU" dirty="0" smtClean="0"/>
              <a:t>социально -экономического</a:t>
            </a:r>
            <a:r>
              <a:rPr lang="ru-RU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математического </a:t>
            </a:r>
            <a:r>
              <a:rPr lang="ru-RU" dirty="0"/>
              <a:t>и общего </a:t>
            </a:r>
            <a:r>
              <a:rPr lang="ru-RU" dirty="0" smtClean="0"/>
              <a:t>естественнонаучного;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</a:t>
            </a:r>
            <a:r>
              <a:rPr lang="ru-RU" dirty="0" smtClean="0"/>
              <a:t>рофессионального.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85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0252"/>
            <a:ext cx="8596668" cy="98263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Адаптированная образовательная программа представлена следующими разделами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" y="1282891"/>
            <a:ext cx="9110229" cy="539086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1. </a:t>
            </a:r>
            <a:r>
              <a:rPr lang="ru-RU" sz="2600" b="1" dirty="0" smtClean="0"/>
              <a:t>Общие положения. </a:t>
            </a:r>
          </a:p>
          <a:p>
            <a:pPr marL="0" indent="0" algn="just">
              <a:buNone/>
            </a:pPr>
            <a:r>
              <a:rPr lang="ru-RU" sz="2600" dirty="0"/>
              <a:t>1.1. Нормативные правовые основы </a:t>
            </a:r>
            <a:r>
              <a:rPr lang="ru-RU" sz="2600" dirty="0" smtClean="0"/>
              <a:t>разработки АОП.</a:t>
            </a:r>
            <a:endParaRPr lang="ru-RU" sz="2600" dirty="0"/>
          </a:p>
          <a:p>
            <a:pPr marL="0" indent="0" algn="just">
              <a:buNone/>
            </a:pPr>
            <a:r>
              <a:rPr lang="ru-RU" sz="2600" dirty="0"/>
              <a:t>В данном разделе дается определение адаптированной </a:t>
            </a:r>
            <a:r>
              <a:rPr lang="ru-RU" sz="2600" dirty="0" smtClean="0"/>
              <a:t>ППКРС/ППССЗ </a:t>
            </a:r>
            <a:r>
              <a:rPr lang="ru-RU" sz="2600" dirty="0"/>
              <a:t>и перечисляется нормативная правовая основа ее разработки.</a:t>
            </a:r>
          </a:p>
          <a:p>
            <a:pPr marL="0" indent="0" algn="just">
              <a:buNone/>
            </a:pPr>
            <a:r>
              <a:rPr lang="ru-RU" sz="2600" dirty="0"/>
              <a:t> 1.2. Нормативный срок освоения адаптированной образовательной программы. </a:t>
            </a:r>
            <a:endParaRPr lang="ru-RU" sz="2600" dirty="0" smtClean="0"/>
          </a:p>
          <a:p>
            <a:pPr marL="0" indent="0" algn="just">
              <a:buNone/>
            </a:pPr>
            <a:r>
              <a:rPr lang="ru-RU" sz="2600" dirty="0" smtClean="0"/>
              <a:t>Нормативный </a:t>
            </a:r>
            <a:r>
              <a:rPr lang="ru-RU" sz="2600" dirty="0"/>
              <a:t>срок освоения программ определяется в соответствии с ФГОС </a:t>
            </a:r>
            <a:r>
              <a:rPr lang="ru-RU" sz="2600" dirty="0" smtClean="0"/>
              <a:t>СПО по </a:t>
            </a:r>
            <a:r>
              <a:rPr lang="ru-RU" sz="2600" dirty="0"/>
              <a:t>соответствующей </a:t>
            </a:r>
            <a:r>
              <a:rPr lang="ru-RU" sz="2600" dirty="0" smtClean="0"/>
              <a:t> профессии/специальности</a:t>
            </a:r>
            <a:r>
              <a:rPr lang="ru-RU" sz="2600" dirty="0"/>
              <a:t>. </a:t>
            </a:r>
          </a:p>
          <a:p>
            <a:pPr marL="0" indent="0" algn="just">
              <a:buNone/>
            </a:pPr>
            <a:r>
              <a:rPr lang="ru-RU" sz="2600" dirty="0"/>
              <a:t>Срок освоения </a:t>
            </a:r>
            <a:r>
              <a:rPr lang="ru-RU" sz="2600" dirty="0" smtClean="0"/>
              <a:t>АОП в </a:t>
            </a:r>
            <a:r>
              <a:rPr lang="ru-RU" sz="2600" dirty="0"/>
              <a:t>соответствии с ФГОС по профессиям СПО при необходимости увеличивается не более, чем на 6 месяцев, по специальностям СПО - не более, чем на 10 месяцев.</a:t>
            </a:r>
          </a:p>
          <a:p>
            <a:pPr marL="0" indent="0" algn="just">
              <a:buNone/>
            </a:pPr>
            <a:r>
              <a:rPr lang="ru-RU" sz="2600" dirty="0"/>
              <a:t>1.3. Требования к поступающему.</a:t>
            </a:r>
          </a:p>
          <a:p>
            <a:pPr marL="0" indent="0" algn="just">
              <a:buNone/>
            </a:pPr>
            <a:r>
              <a:rPr lang="ru-RU" sz="2600" dirty="0"/>
              <a:t>Инвалид при поступлении на </a:t>
            </a:r>
            <a:r>
              <a:rPr lang="ru-RU" sz="2600" dirty="0" smtClean="0"/>
              <a:t>АОП должен </a:t>
            </a:r>
            <a:r>
              <a:rPr lang="ru-RU" sz="2600" dirty="0"/>
              <a:t>предъявить </a:t>
            </a:r>
            <a:r>
              <a:rPr lang="ru-RU" sz="2600" dirty="0" err="1" smtClean="0"/>
              <a:t>ИПРа</a:t>
            </a:r>
            <a:r>
              <a:rPr lang="ru-RU" sz="2600" dirty="0" smtClean="0"/>
              <a:t> </a:t>
            </a:r>
            <a:r>
              <a:rPr lang="ru-RU" sz="2600" dirty="0"/>
              <a:t>(ребенка-инвалида) с рекомендацией об обучении по данной профессии/специальности, содержащую информацию о необходимых специальных условиях  </a:t>
            </a:r>
            <a:r>
              <a:rPr lang="ru-RU" sz="2600" dirty="0" smtClean="0"/>
              <a:t>обучения , </a:t>
            </a:r>
            <a:r>
              <a:rPr lang="ru-RU" sz="2600" dirty="0"/>
              <a:t>а также сведения относительно рекомендованных условий и видов труда</a:t>
            </a:r>
            <a:r>
              <a:rPr lang="ru-RU" sz="2600" dirty="0" smtClean="0"/>
              <a:t>.</a:t>
            </a:r>
          </a:p>
          <a:p>
            <a:pPr marL="0" indent="0" algn="just">
              <a:buNone/>
            </a:pPr>
            <a:r>
              <a:rPr lang="ru-RU" sz="2600" dirty="0" smtClean="0"/>
              <a:t> </a:t>
            </a:r>
            <a:r>
              <a:rPr lang="ru-RU" sz="2600" dirty="0"/>
              <a:t>Лицо с </a:t>
            </a:r>
            <a:r>
              <a:rPr lang="ru-RU" sz="2600" dirty="0" smtClean="0"/>
              <a:t>ОВЗ </a:t>
            </a:r>
            <a:r>
              <a:rPr lang="ru-RU" sz="2600" dirty="0"/>
              <a:t>при поступлении на </a:t>
            </a:r>
            <a:r>
              <a:rPr lang="ru-RU" sz="2600" dirty="0" smtClean="0"/>
              <a:t>АОП </a:t>
            </a:r>
            <a:r>
              <a:rPr lang="ru-RU" sz="2600" dirty="0"/>
              <a:t>должно предъявить </a:t>
            </a:r>
            <a:r>
              <a:rPr lang="ru-RU" sz="2600" dirty="0" smtClean="0"/>
              <a:t>заключение ПМПК </a:t>
            </a:r>
            <a:r>
              <a:rPr lang="ru-RU" sz="2600" dirty="0"/>
              <a:t>с рекомендацией об обучении по данной профессии/специальности, содержащее информацию о необходимых специальных условиях обучения</a:t>
            </a:r>
          </a:p>
          <a:p>
            <a:pPr algn="just"/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449228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91069"/>
            <a:ext cx="8596668" cy="173933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Характеристика </a:t>
            </a:r>
            <a:r>
              <a:rPr lang="ru-RU" dirty="0" smtClean="0"/>
              <a:t>профессиональной </a:t>
            </a:r>
            <a:r>
              <a:rPr lang="ru-RU" dirty="0"/>
              <a:t>деятельности </a:t>
            </a:r>
            <a:r>
              <a:rPr lang="ru-RU" dirty="0" smtClean="0"/>
              <a:t>выпускников </a:t>
            </a:r>
            <a:r>
              <a:rPr lang="ru-RU" dirty="0"/>
              <a:t>и требования к </a:t>
            </a:r>
            <a:br>
              <a:rPr lang="ru-RU" dirty="0"/>
            </a:br>
            <a:r>
              <a:rPr lang="ru-RU" dirty="0"/>
              <a:t>результатам освоения </a:t>
            </a:r>
            <a:r>
              <a:rPr lang="ru-RU" dirty="0" smtClean="0"/>
              <a:t>АОП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8562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2.1. Область и объекты профессиональной деятельности.</a:t>
            </a:r>
          </a:p>
          <a:p>
            <a:pPr algn="just"/>
            <a:r>
              <a:rPr lang="ru-RU" dirty="0"/>
              <a:t>2.2. Виды деятельности и компетенции.</a:t>
            </a:r>
          </a:p>
          <a:p>
            <a:pPr marL="0" indent="0" algn="just">
              <a:buNone/>
            </a:pPr>
            <a:r>
              <a:rPr lang="ru-RU" dirty="0"/>
              <a:t>Данные разделы заполняются в соответствии </a:t>
            </a:r>
            <a:r>
              <a:rPr lang="ru-RU" dirty="0" smtClean="0"/>
              <a:t>с ФГОС СПО по  соответствующей профессии/специальности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По окончании обучения выпускники инвалиды и выпускники с </a:t>
            </a:r>
            <a:r>
              <a:rPr lang="ru-RU" dirty="0" smtClean="0"/>
              <a:t>ОВЗ </a:t>
            </a:r>
            <a:r>
              <a:rPr lang="ru-RU" dirty="0"/>
              <a:t>должны освоить те же области и </a:t>
            </a:r>
            <a:r>
              <a:rPr lang="ru-RU" dirty="0" smtClean="0"/>
              <a:t>объекты </a:t>
            </a:r>
            <a:r>
              <a:rPr lang="ru-RU" dirty="0"/>
              <a:t>профессиональной деятельности, что и остальные выпускники, и </a:t>
            </a:r>
            <a:r>
              <a:rPr lang="ru-RU" dirty="0" smtClean="0"/>
              <a:t>быть </a:t>
            </a:r>
            <a:r>
              <a:rPr lang="ru-RU" dirty="0"/>
              <a:t>готовыми к выполнению всех </a:t>
            </a:r>
            <a:r>
              <a:rPr lang="ru-RU" dirty="0" smtClean="0"/>
              <a:t>обозначенных </a:t>
            </a:r>
            <a:r>
              <a:rPr lang="ru-RU" dirty="0"/>
              <a:t>в ФГОС СПО видов </a:t>
            </a:r>
            <a:r>
              <a:rPr lang="ru-RU" dirty="0" smtClean="0"/>
              <a:t>деятельности</a:t>
            </a:r>
            <a:r>
              <a:rPr lang="ru-RU" dirty="0"/>
              <a:t>. Вводить </a:t>
            </a:r>
            <a:r>
              <a:rPr lang="ru-RU" dirty="0" smtClean="0"/>
              <a:t>какие-либо </a:t>
            </a:r>
            <a:r>
              <a:rPr lang="ru-RU" dirty="0"/>
              <a:t>дифференциации и ограничения </a:t>
            </a:r>
            <a:r>
              <a:rPr lang="ru-RU" dirty="0" smtClean="0"/>
              <a:t>в АОП </a:t>
            </a:r>
            <a:r>
              <a:rPr lang="ru-RU" dirty="0"/>
              <a:t>в отношении </a:t>
            </a:r>
            <a:r>
              <a:rPr lang="ru-RU" dirty="0" smtClean="0"/>
              <a:t>профессиональной </a:t>
            </a:r>
            <a:r>
              <a:rPr lang="ru-RU" dirty="0"/>
              <a:t>деятельности выпускников инвалидов и выпускников с </a:t>
            </a:r>
            <a:r>
              <a:rPr lang="ru-RU" dirty="0" smtClean="0"/>
              <a:t>ОВЗ </a:t>
            </a:r>
            <a:r>
              <a:rPr lang="ru-RU" dirty="0"/>
              <a:t>не </a:t>
            </a:r>
            <a:r>
              <a:rPr lang="ru-RU" dirty="0" smtClean="0"/>
              <a:t>допускается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85785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348</TotalTime>
  <Words>2896</Words>
  <Application>Microsoft Office PowerPoint</Application>
  <PresentationFormat>Широкоэкранный</PresentationFormat>
  <Paragraphs>197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Методические подходы к обучению лиц с ограниченными возможностями здоровья и инвалидностью в инклюзивном пространстве</vt:lpstr>
      <vt:lpstr>Структура адаптированных образовательных программ для лиц с ОВЗ и инвалидностью. </vt:lpstr>
      <vt:lpstr>Презентация PowerPoint</vt:lpstr>
      <vt:lpstr>Разработка и реализация АОП ориентированы на решение следующих задач:</vt:lpstr>
      <vt:lpstr>Презентация PowerPoint</vt:lpstr>
      <vt:lpstr>Порядок разработки АОП</vt:lpstr>
      <vt:lpstr>Структура АОП</vt:lpstr>
      <vt:lpstr>Адаптированная образовательная программа представлена следующими разделами</vt:lpstr>
      <vt:lpstr>Характеристика профессиональной деятельности выпускников и требования к  результатам освоения АОП</vt:lpstr>
      <vt:lpstr>"Документы, определяющие содержание и организацию образовательного процесса" </vt:lpstr>
      <vt:lpstr>3.1.Учебный план</vt:lpstr>
      <vt:lpstr>Адаптационный учебный цикл</vt:lpstr>
      <vt:lpstr>Презентация PowerPoint</vt:lpstr>
      <vt:lpstr>Презентация PowerPoint</vt:lpstr>
      <vt:lpstr>Контроль и оценка  результатов освоения АОП </vt:lpstr>
      <vt:lpstr>Презентация PowerPoint</vt:lpstr>
      <vt:lpstr>Обеспечение специальных  условий для обучающихся инвалидов и обучающихся с ОВЗ </vt:lpstr>
      <vt:lpstr>Презентация PowerPoint</vt:lpstr>
      <vt:lpstr>Презентация PowerPoint</vt:lpstr>
      <vt:lpstr>V. Рекомендации по реализации адаптированной программы СПО </vt:lpstr>
      <vt:lpstr>Презентация PowerPoint</vt:lpstr>
      <vt:lpstr>Презентация PowerPoint</vt:lpstr>
      <vt:lpstr>Безбарьерная среда ОО</vt:lpstr>
      <vt:lpstr>Нормативно-правовая основа разработки АОП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Noyt</dc:creator>
  <cp:lastModifiedBy>Тюрина Надия</cp:lastModifiedBy>
  <cp:revision>42</cp:revision>
  <dcterms:created xsi:type="dcterms:W3CDTF">2016-10-10T10:57:58Z</dcterms:created>
  <dcterms:modified xsi:type="dcterms:W3CDTF">2016-11-20T16:16:06Z</dcterms:modified>
</cp:coreProperties>
</file>