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303" r:id="rId22"/>
    <p:sldId id="298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01" r:id="rId39"/>
    <p:sldId id="289" r:id="rId40"/>
    <p:sldId id="290" r:id="rId41"/>
    <p:sldId id="291" r:id="rId42"/>
    <p:sldId id="292" r:id="rId43"/>
    <p:sldId id="294" r:id="rId44"/>
    <p:sldId id="295" r:id="rId45"/>
    <p:sldId id="296" r:id="rId46"/>
    <p:sldId id="297" r:id="rId47"/>
    <p:sldId id="257" r:id="rId48"/>
    <p:sldId id="300" r:id="rId49"/>
    <p:sldId id="258" r:id="rId50"/>
    <p:sldId id="302" r:id="rId51"/>
    <p:sldId id="259" r:id="rId52"/>
    <p:sldId id="260" r:id="rId53"/>
    <p:sldId id="261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6E79F-AA03-4C73-BFCE-FA3075CDE632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A9F14-FC1C-4AA8-90A4-3A2B2A56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4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F415-370C-4208-9B7D-330B916BE0C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8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D034-0CEF-48F8-9949-716B0DC5E2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2798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FD034-0CEF-48F8-9949-716B0DC5E2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799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7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3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20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38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09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2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0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7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7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3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5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3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0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6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5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9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EA4E-27B3-481D-AFF5-FDFB41DA855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3092E8-FE92-4FE4-9739-123107E92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5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647666" y="491319"/>
            <a:ext cx="6626335" cy="11828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152" y="1296537"/>
            <a:ext cx="7458850" cy="3521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Современные траектории развития инклюзивного среднего профессионального образования лиц с ограниченными возможностями здоровья и  инвалидностью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341451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r>
              <a:rPr lang="ru-RU" dirty="0"/>
              <a:t>инклюзивного образования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412776"/>
            <a:ext cx="8856984" cy="511256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Ценность человека не зависит от его способностей и достижений;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Каждый человек способен чувствовать и думать;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Каждый человек имеет право на общение и на то, чтобы быть услышанным;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Все люди нуждаются друг в друге;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Подлинное образование может осуществляться только в контексте реальных взаимоотношений;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Все люди нуждаются в поддержке и дружбе ровесников;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Для всех обучающихся достижение прогресса скорее может быть в том, что они могут делать, чем в том, что не могут;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Разнообразие усиливает все стороны жизни человека.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61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808" y="836712"/>
            <a:ext cx="6192688" cy="3672408"/>
          </a:xfrm>
        </p:spPr>
        <p:txBody>
          <a:bodyPr>
            <a:noAutofit/>
          </a:bodyPr>
          <a:lstStyle/>
          <a:p>
            <a:r>
              <a:rPr lang="ru-RU" sz="2800" dirty="0"/>
              <a:t>Законодательство Российской Федерации в области инклюзивного образования инвалидов и лиц с ограниченными возможностями здоровья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31504" y="1268760"/>
            <a:ext cx="9036496" cy="525658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rgbClr val="336699"/>
              </a:buClr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Федеральный закон от 3 мая 2012 года № 46-ФЗ «О ратификации Конвенции о правах инвалидов»;</a:t>
            </a:r>
          </a:p>
          <a:p>
            <a:pPr marL="457200" indent="-457200">
              <a:buClr>
                <a:srgbClr val="336699"/>
              </a:buClr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Федерации»;</a:t>
            </a:r>
          </a:p>
          <a:p>
            <a:pPr marL="457200" indent="-457200">
              <a:buClr>
                <a:srgbClr val="336699"/>
              </a:buClr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Федеральный закон от 24 ноября 1995 г. № 181-ФЗ «О социальной защите инвалидов в Российской Федерации» (с изменениями и дополнениями);</a:t>
            </a:r>
          </a:p>
          <a:p>
            <a:pPr marL="457200" indent="-457200">
              <a:buClr>
                <a:srgbClr val="336699"/>
              </a:buClr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Указ Президента Российской Федерации от 07 мая 2012 г. №597 «О мероприятиях по реализации государственной социальной политики»;</a:t>
            </a:r>
          </a:p>
          <a:p>
            <a:pPr marL="457200" indent="-457200">
              <a:buClr>
                <a:srgbClr val="336699"/>
              </a:buClr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Указ Президента Российской Федерации от 07 мая 2012 г. №599 «О мерах по реализации государственной политики в области образования и науки»;</a:t>
            </a:r>
          </a:p>
          <a:p>
            <a:pPr marL="457200" indent="-457200">
              <a:buClr>
                <a:srgbClr val="336699"/>
              </a:buClr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Распоряжение Правительства РФ от 15 октября 2012 г. № 1921-р «О комплексе мер, направленных на повышение эффективности реализации мероприятий по содействию трудоустройству инвалидов и на обеспечение доступности профессионального образования»;</a:t>
            </a:r>
          </a:p>
          <a:p>
            <a:pPr marL="457200" indent="-457200">
              <a:buClr>
                <a:srgbClr val="336699"/>
              </a:buClr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Государственная программа Российской Федерации «Развитие образования» на 2013-2020 годы, утвержденная Распоряжением Правительства РФ от 15 мая 2013 г. № 792-р;</a:t>
            </a:r>
          </a:p>
          <a:p>
            <a:pPr marL="457200" indent="-457200">
              <a:buClr>
                <a:srgbClr val="336699"/>
              </a:buClr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cs typeface="Times New Roman" panose="02020603050405020304" pitchFamily="18" charset="0"/>
              </a:rPr>
              <a:t>Государственная программа Российской Федерации «Доступная среда» на 2011 - 2015 годы, утвержденная постановлением Правительства Российской от 17 марта 2011 г. № 175.</a:t>
            </a:r>
          </a:p>
          <a:p>
            <a:pPr marL="457200" indent="-457200">
              <a:buClr>
                <a:srgbClr val="336699"/>
              </a:buClr>
              <a:buFont typeface="+mj-lt"/>
              <a:buAutoNum type="arabicPeriod"/>
            </a:pPr>
            <a:r>
              <a:rPr lang="ru-RU" sz="1700" dirty="0">
                <a:cs typeface="Times New Roman" panose="02020603050405020304" pitchFamily="18" charset="0"/>
              </a:rPr>
              <a:t>Федеральная целевая программа развития образования на 2016-2020 годы, утв. постановлением Правительства Российской Федерации от 23 мая 2015 г. № 497.</a:t>
            </a:r>
          </a:p>
          <a:p>
            <a:pPr marL="0" indent="0">
              <a:buClr>
                <a:srgbClr val="336699"/>
              </a:buClr>
              <a:buNone/>
            </a:pPr>
            <a:endParaRPr lang="ru-RU" sz="17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0956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нормативная 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19517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Категории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31504" y="1527048"/>
            <a:ext cx="8698168" cy="305408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Обучающийся с ограниченными возможностями здоровья </a:t>
            </a:r>
            <a:r>
              <a:rPr lang="ru-RU" dirty="0"/>
              <a:t>–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условий.</a:t>
            </a:r>
          </a:p>
          <a:p>
            <a:pPr marL="0" indent="0" algn="r">
              <a:buNone/>
            </a:pPr>
            <a:r>
              <a:rPr lang="ru-RU" b="1" i="1" dirty="0"/>
              <a:t>ФЗ-273, ст. 2</a:t>
            </a:r>
          </a:p>
          <a:p>
            <a:r>
              <a:rPr lang="ru-RU" b="1" dirty="0">
                <a:solidFill>
                  <a:srgbClr val="006600"/>
                </a:solidFill>
              </a:rPr>
              <a:t>Инвалид</a:t>
            </a:r>
            <a:r>
              <a:rPr lang="ru-RU" dirty="0"/>
              <a:t> –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</a:t>
            </a:r>
          </a:p>
          <a:p>
            <a:pPr marL="0" indent="0" algn="r">
              <a:buNone/>
            </a:pPr>
            <a:r>
              <a:rPr lang="ru-RU" b="1" i="1" dirty="0"/>
              <a:t>ФЗ-181, ст. 1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7648" y="4941172"/>
            <a:ext cx="7432504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Образовательное законодательство сегодня не устанавливает порядок и необходимость установления статуса «обучающийся с ограниченными возможностями здоровья» для лиц, имеющих статус «инвалид» («ребёнок-инвалид»)</a:t>
            </a:r>
          </a:p>
        </p:txBody>
      </p:sp>
      <p:pic>
        <p:nvPicPr>
          <p:cNvPr id="1028" name="Picture 4" descr="http://wellnesstut.by/images/stories/vosklitsateln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10" y="5079136"/>
            <a:ext cx="925937" cy="9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Категория обучающихся «инвалид»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25752" y="1268760"/>
            <a:ext cx="8503920" cy="5184576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15000"/>
              </a:lnSpc>
              <a:buNone/>
            </a:pPr>
            <a:r>
              <a:rPr lang="ru-RU" sz="2400" dirty="0">
                <a:ea typeface="Calibri"/>
                <a:cs typeface="Times New Roman"/>
              </a:rPr>
              <a:t>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 </a:t>
            </a:r>
          </a:p>
          <a:p>
            <a:pPr indent="0">
              <a:lnSpc>
                <a:spcPct val="115000"/>
              </a:lnSpc>
              <a:buNone/>
            </a:pPr>
            <a:r>
              <a:rPr lang="ru-RU" sz="2400" b="1" i="1" dirty="0">
                <a:ea typeface="Calibri"/>
                <a:cs typeface="Times New Roman"/>
              </a:rPr>
              <a:t>(ФЗ от 24 ноября 1995 г. № 181-ФЗ «О социальной защите инвалидов в Российской Федерации» </a:t>
            </a:r>
          </a:p>
          <a:p>
            <a:pPr indent="0">
              <a:lnSpc>
                <a:spcPct val="115000"/>
              </a:lnSpc>
              <a:buNone/>
            </a:pPr>
            <a:r>
              <a:rPr lang="ru-RU" sz="2400" dirty="0">
                <a:ea typeface="Calibri"/>
                <a:cs typeface="Times New Roman"/>
              </a:rPr>
              <a:t>Ограничение жизнедеятельности - полная или частичная утрата лицом способности или возможности осуществлять самообслуживание, самостоятельно передвигаться, ориентироваться, общаться, контролировать свое поведение, обучаться и заниматься трудовой деятельностью.</a:t>
            </a:r>
          </a:p>
          <a:p>
            <a:pPr indent="0">
              <a:lnSpc>
                <a:spcPct val="115000"/>
              </a:lnSpc>
              <a:buNone/>
            </a:pPr>
            <a:r>
              <a:rPr lang="ru-RU" sz="2400" b="1" dirty="0">
                <a:ea typeface="Calibri"/>
                <a:cs typeface="Times New Roman"/>
              </a:rPr>
              <a:t>Подтверждается  справкой об инвалидности в государственной организации – медико-социальной экспертной комиссии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6682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BBB59">
                    <a:shade val="75000"/>
                  </a:srgbClr>
                </a:solidFill>
              </a:rPr>
              <a:t>Категория обучающихся «инвалид»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/>
              <a:t>Установление инвалидности у взрослых и детей осуществляется при предоставлении государственной услуги по проведению медико-социальной экспертизы.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В зависимости от степени расстройства функций организма гражданину, признанному инвалидом, устанавливается I, II или III группа инвалидности.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I группа инвалидности устанавливается при наиболее тяжелых расстройствах функций организма, III группа инвалидности – при наиболее легких.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Ребенку (лицу в возрасте до 18 лет) не зависимо от тяжести расстройства функций организма устанавливается категория «ребенок – инвалид».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39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752" y="33265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Индивидуальная программа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реабилитации (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абилитации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инвалида (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ИПРА)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азработанный </a:t>
            </a:r>
            <a:r>
              <a:rPr lang="ru-RU" dirty="0"/>
              <a:t>федеральными учреждениями медико-социальной экспертизы, комплекс оптимальных для инвалида реабилитационных мероприятий, включающий в себя отдельные виды, формы, объемы, сроки и порядок реализации медицинских, профессиональных и других реабилитационных мер, направленных на восстановление, компенсацию нарушенных или утраченных функций организма, восстановление, компенсацию способностей инвалида к выполнению определенных видов деятельности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(</a:t>
            </a:r>
            <a:r>
              <a:rPr lang="ru-RU" dirty="0"/>
              <a:t>статья 11 ФЗ № 181-ФЗ).</a:t>
            </a:r>
          </a:p>
        </p:txBody>
      </p:sp>
    </p:spTree>
    <p:extLst>
      <p:ext uri="{BB962C8B-B14F-4D97-AF65-F5344CB8AC3E}">
        <p14:creationId xmlns:p14="http://schemas.microsoft.com/office/powerpoint/2010/main" val="413707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1429"/>
            <a:ext cx="968281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Категория «Обучающийся </a:t>
            </a:r>
            <a:r>
              <a:rPr lang="ru-RU" dirty="0"/>
              <a:t>с ограниченными возможностями </a:t>
            </a:r>
            <a:r>
              <a:rPr lang="ru-RU" dirty="0" smtClean="0"/>
              <a:t>здоровья (с ОВЗ)»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ru-RU" sz="2400" dirty="0">
                <a:ea typeface="Calibri"/>
                <a:cs typeface="Times New Roman"/>
              </a:rPr>
              <a:t>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</a:t>
            </a:r>
          </a:p>
          <a:p>
            <a:pPr indent="0">
              <a:lnSpc>
                <a:spcPct val="115000"/>
              </a:lnSpc>
              <a:buNone/>
            </a:pPr>
            <a:r>
              <a:rPr lang="ru-RU" sz="2400" b="1" i="1" dirty="0">
                <a:ea typeface="Calibri"/>
                <a:cs typeface="Times New Roman"/>
              </a:rPr>
              <a:t>(ФЗ </a:t>
            </a:r>
            <a:r>
              <a:rPr lang="ru-RU" sz="2400" b="1" i="1" dirty="0"/>
              <a:t>от 29 декабря 2012 г. № 273-ФЗ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892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01166"/>
            <a:ext cx="8988552" cy="1067594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ФЗ-181 </a:t>
            </a:r>
            <a:r>
              <a:rPr lang="ru-RU" sz="3200" dirty="0">
                <a:solidFill>
                  <a:srgbClr val="9BBB59">
                    <a:lumMod val="75000"/>
                  </a:srgbClr>
                </a:solidFill>
              </a:rPr>
              <a:t>«О социальной защите инвалидов </a:t>
            </a:r>
            <a:br>
              <a:rPr lang="ru-RU" sz="3200" dirty="0">
                <a:solidFill>
                  <a:srgbClr val="9BBB59">
                    <a:lumMod val="75000"/>
                  </a:srgbClr>
                </a:solidFill>
              </a:rPr>
            </a:br>
            <a:r>
              <a:rPr lang="ru-RU" sz="3200" dirty="0">
                <a:solidFill>
                  <a:srgbClr val="9BBB59">
                    <a:lumMod val="75000"/>
                  </a:srgbClr>
                </a:solidFill>
              </a:rPr>
              <a:t>    в РФ» (ст. 19, образование инвалидов)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0464" y="1340768"/>
            <a:ext cx="8784976" cy="47822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/>
              <a:t>Органы, осуществляющие управление в сфере образования, и образовательные организации совместно с органами социальной защиты населения и органами здравоохранения обеспечивают получение инвалидами общедоступного и бесплатного дошкольного, начального общего, основного общего, среднего общего образования и среднего профессионального образования, а также бесплатного высшего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Общее образование, профессиональное образование и профессиональное обучение инвалидов осуществляются в соответствии с адаптированными образовательными программами и индивидуальными программами реабилитации инвалидов.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Инвалидам создаются необходимые условия для получения образования в организациях, осуществляющих образовательную деятельность по реализации основных общеобразовательных программ, в которых созданы специальные условия для получения образования обучающимися с ограниченными возможностями здоровья, а также в отдельных организациях, осуществляющих образовательную деятельность по адаптированным основным общеобразовательным программам.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Инвалидам создаются необходимые условия для получения образования в организациях, осуществляющих образовательную деятельность по реализации основных общеобразовательных программ, в которых созданы специальные условия для получения образования обучающимися с ограниченными возможностями здоровья, а также в отдельных организациях, осуществляющих образовательную деятельность по адаптированным основным общеобразовательным программам.</a:t>
            </a:r>
          </a:p>
          <a:p>
            <a:pPr>
              <a:buFont typeface="Wingdings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3281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825752" y="235062"/>
            <a:ext cx="8495928" cy="703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 lIns="87271" tIns="43635" rIns="87271" bIns="43635">
            <a:spAutoFit/>
          </a:bodyPr>
          <a:lstStyle/>
          <a:p>
            <a:pPr algn="ctr" defTabSz="873125">
              <a:spcBef>
                <a:spcPct val="50000"/>
              </a:spcBef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ФЗ-273 «Об образовании в РФ» 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38149" y="1700808"/>
            <a:ext cx="8352928" cy="451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51" tIns="42776" rIns="85551" bIns="42776">
            <a:spAutoFit/>
          </a:bodyPr>
          <a:lstStyle/>
          <a:p>
            <a:pPr defTabSz="873125"/>
            <a:r>
              <a:rPr lang="ru-RU" sz="2400" b="1" dirty="0">
                <a:solidFill>
                  <a:srgbClr val="006600"/>
                </a:solidFill>
              </a:rPr>
              <a:t>Инклюзивное образование</a:t>
            </a:r>
            <a:r>
              <a:rPr lang="ru-RU" sz="2400" b="1" dirty="0"/>
              <a:t> </a:t>
            </a:r>
            <a:r>
              <a:rPr lang="ru-RU" sz="2400" dirty="0"/>
              <a:t>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возможностей.</a:t>
            </a:r>
          </a:p>
          <a:p>
            <a:pPr algn="r" defTabSz="873125"/>
            <a:r>
              <a:rPr lang="ru-RU" sz="2400" b="1" i="1" dirty="0"/>
              <a:t>(Ст.1)</a:t>
            </a:r>
          </a:p>
          <a:p>
            <a:pPr defTabSz="873125"/>
            <a:r>
              <a:rPr lang="ru-RU" sz="2400" dirty="0"/>
              <a:t>Профессиональными образовательными организациями и образовательными организациями </a:t>
            </a:r>
            <a:r>
              <a:rPr lang="ru-RU" sz="2400" dirty="0" smtClean="0"/>
              <a:t>среднего и высшего </a:t>
            </a:r>
            <a:r>
              <a:rPr lang="ru-RU" sz="2400" dirty="0"/>
              <a:t>образования должны быть созданы </a:t>
            </a:r>
            <a:r>
              <a:rPr lang="ru-RU" sz="2400" b="1" dirty="0">
                <a:solidFill>
                  <a:srgbClr val="006600"/>
                </a:solidFill>
              </a:rPr>
              <a:t>специальные условия </a:t>
            </a:r>
            <a:r>
              <a:rPr lang="ru-RU" sz="2400" dirty="0"/>
              <a:t>для получения образования обучающимися с ограниченными возможностями здоровья.</a:t>
            </a:r>
          </a:p>
          <a:p>
            <a:pPr algn="r" defTabSz="873125"/>
            <a:r>
              <a:rPr lang="ru-RU" sz="2400" b="1" i="1" dirty="0"/>
              <a:t>(Ст.79)</a:t>
            </a:r>
          </a:p>
          <a:p>
            <a:pPr defTabSz="873125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6167793"/>
      </p:ext>
    </p:extLst>
  </p:cSld>
  <p:clrMapOvr>
    <a:masterClrMapping/>
  </p:clrMapOvr>
  <p:transition advTm="142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Инклюзивное образование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Организация процесса обучения, при которой все обучающиеся, независимо от их особенностей, включены в общую систему образования и обучаются вместе со своими сверстниками в образовательных организациях общего типа, которые учитывают их особые образовательные потребности и оказывают своим обучающимся необходимую специальную поддержку</a:t>
            </a:r>
            <a:r>
              <a:rPr lang="ru-RU" sz="2800" dirty="0" smtClean="0"/>
              <a:t>.</a:t>
            </a:r>
          </a:p>
          <a:p>
            <a:pPr marL="0" indent="0" algn="r">
              <a:buNone/>
            </a:pPr>
            <a:endParaRPr lang="ru-RU" sz="1000" i="1" dirty="0" smtClean="0"/>
          </a:p>
          <a:p>
            <a:pPr marL="0" indent="0" algn="r">
              <a:buNone/>
            </a:pPr>
            <a:endParaRPr lang="ru-RU" sz="1000" i="1" dirty="0"/>
          </a:p>
          <a:p>
            <a:pPr marL="0" indent="0" algn="r">
              <a:buNone/>
            </a:pPr>
            <a:endParaRPr lang="ru-RU" sz="1000" i="1" dirty="0" smtClean="0"/>
          </a:p>
          <a:p>
            <a:pPr marL="0" indent="0" algn="r">
              <a:buNone/>
            </a:pPr>
            <a:r>
              <a:rPr lang="en-US" sz="1000" i="1" dirty="0" smtClean="0"/>
              <a:t>https</a:t>
            </a:r>
            <a:r>
              <a:rPr lang="en-US" sz="1000" i="1" dirty="0"/>
              <a:t>://perspektiva-inva.ru/inclusive-edu/law/vw-371/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284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81208" y="257240"/>
            <a:ext cx="8748464" cy="703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 lIns="87271" tIns="43635" rIns="87271" bIns="43635">
            <a:spAutoFit/>
          </a:bodyPr>
          <a:lstStyle/>
          <a:p>
            <a:pPr algn="ctr" defTabSz="873125">
              <a:spcBef>
                <a:spcPct val="50000"/>
              </a:spcBef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ФЗ-273 «Об образовании в РФ» 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76744" y="1628800"/>
            <a:ext cx="8352928" cy="470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51" tIns="42776" rIns="85551" bIns="42776">
            <a:spAutoFit/>
          </a:bodyPr>
          <a:lstStyle/>
          <a:p>
            <a:pPr defTabSz="873125"/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для получения образования обучающимися с ограниченными возможностями здоровья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которых невозможно или затруднено освоение образовательных программ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 ограниченными возможностями здоровья.</a:t>
            </a:r>
          </a:p>
          <a:p>
            <a:pPr algn="r" defTabSz="873125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(Ст.79)</a:t>
            </a:r>
          </a:p>
          <a:p>
            <a:pPr defTabSz="873125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84749"/>
      </p:ext>
    </p:extLst>
  </p:cSld>
  <p:clrMapOvr>
    <a:masterClrMapping/>
  </p:clrMapOvr>
  <p:transition advTm="1428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пускник с ОВЗ и инвалидностью: выбор профессиональной траектор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2910"/>
            <a:ext cx="12191999" cy="1024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7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46412" y="313899"/>
            <a:ext cx="8127590" cy="2957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8" y="609601"/>
            <a:ext cx="8537023" cy="25837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Организация </a:t>
            </a:r>
            <a:r>
              <a:rPr lang="ru-RU" sz="3200" dirty="0"/>
              <a:t>инклюзивного среднего профессионального образования лиц с ограниченными возможностями здоровья и инвалидностью </a:t>
            </a: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83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Вариативные модели БПО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Мультифункциональная модель БПОО(обучение лиц по всем нозологиям</a:t>
            </a:r>
            <a:r>
              <a:rPr lang="ru-RU" b="1" dirty="0" smtClean="0"/>
              <a:t>)</a:t>
            </a:r>
          </a:p>
          <a:p>
            <a:r>
              <a:rPr lang="ru-RU" b="1" dirty="0"/>
              <a:t>Специализированная модель БПОО (по одной нозологии)</a:t>
            </a:r>
            <a:endParaRPr lang="ru-RU" dirty="0"/>
          </a:p>
          <a:p>
            <a:r>
              <a:rPr lang="ru-RU" b="1" dirty="0"/>
              <a:t> Смешанная модель БПОО (по нескольким нозологиям)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1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806" y="1"/>
            <a:ext cx="8145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Структурное подразделение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БПОО по сопровождению студентов-инвалидов 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 определяющее</a:t>
            </a:r>
          </a:p>
          <a:p>
            <a:pPr algn="ctr"/>
            <a:r>
              <a:rPr lang="ru-RU" b="1" i="1" dirty="0"/>
              <a:t>Условия деятельности </a:t>
            </a:r>
            <a:r>
              <a:rPr lang="ru-RU" b="1" i="1" dirty="0" smtClean="0"/>
              <a:t>БПОО</a:t>
            </a:r>
          </a:p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97090"/>
              </p:ext>
            </p:extLst>
          </p:nvPr>
        </p:nvGraphicFramePr>
        <p:xfrm>
          <a:off x="354844" y="970671"/>
          <a:ext cx="11377606" cy="5683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2793"/>
                <a:gridCol w="1069286"/>
                <a:gridCol w="403754"/>
                <a:gridCol w="168606"/>
                <a:gridCol w="168606"/>
                <a:gridCol w="168606"/>
                <a:gridCol w="168606"/>
                <a:gridCol w="384862"/>
                <a:gridCol w="1082483"/>
                <a:gridCol w="168606"/>
                <a:gridCol w="168606"/>
                <a:gridCol w="168606"/>
                <a:gridCol w="592191"/>
                <a:gridCol w="384140"/>
                <a:gridCol w="168606"/>
                <a:gridCol w="924362"/>
                <a:gridCol w="375514"/>
                <a:gridCol w="168606"/>
                <a:gridCol w="971777"/>
                <a:gridCol w="168606"/>
                <a:gridCol w="566328"/>
                <a:gridCol w="844056"/>
              </a:tblGrid>
              <a:tr h="420820">
                <a:tc gridSpan="2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специальных условий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Материально-техническое обеспечение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Архитектурная доступность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Учебные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корпуса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dirty="0">
                          <a:effectLst/>
                        </a:rPr>
                        <a:t>Мастерские и лаборатории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Спец </a:t>
                      </a:r>
                      <a:r>
                        <a:rPr lang="ru-RU" sz="1000" dirty="0">
                          <a:effectLst/>
                        </a:rPr>
                        <a:t>учебное оборудование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Оборудование для дистанционного обучения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Учебно-производственные участки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Базы практик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Оборудованные рабочие места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Кабинет адаптационных дисциплин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Спец </a:t>
                      </a:r>
                      <a:r>
                        <a:rPr lang="ru-RU" sz="1200" dirty="0">
                          <a:effectLst/>
                        </a:rPr>
                        <a:t>оборудованная библиотека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Специально оборудованныйспортивный зал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Спец  </a:t>
                      </a:r>
                      <a:r>
                        <a:rPr lang="ru-RU" sz="1200" dirty="0">
                          <a:effectLst/>
                        </a:rPr>
                        <a:t>оборудованное общежитие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Медицинский пункт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</a:tr>
              <a:tr h="213848">
                <a:tc gridSpan="2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5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Учебно-методическое обеспечение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Программы профессиональной диагностики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 психолого-медико-педагогического сопровождения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УМК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учебным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дисциплинам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 МДК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Адаптированные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 СПО и ПО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учетом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нозологических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особенностей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Использование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специальных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дифференцированных методики технологий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работы с инвалидами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 лицами с ОВЗ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Использование дистанционных технологий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Информационное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материалов текущей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итоговой аттестации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844">
                <a:tc gridSpan="2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1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Кадровое обеспечение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Преподаватели, прошедшие повышение квалификации в области инклюзивного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образования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Специалисты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сопровождения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Использование сетевых форм реализации АООП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Мастера производственного обучения, прошедшие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повышение квалификации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области инклюзивного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образования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Волонтеры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75" marR="4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591159" y="2103129"/>
            <a:ext cx="156103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316" y="154745"/>
            <a:ext cx="8584685" cy="661181"/>
          </a:xfrm>
        </p:spPr>
        <p:txBody>
          <a:bodyPr/>
          <a:lstStyle/>
          <a:p>
            <a:pPr algn="ctr"/>
            <a:r>
              <a:rPr lang="ru-RU" dirty="0" smtClean="0"/>
              <a:t>Административная структура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103159"/>
              </p:ext>
            </p:extLst>
          </p:nvPr>
        </p:nvGraphicFramePr>
        <p:xfrm>
          <a:off x="0" y="815928"/>
          <a:ext cx="11985679" cy="636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9444"/>
                <a:gridCol w="2334414"/>
                <a:gridCol w="887888"/>
                <a:gridCol w="227421"/>
                <a:gridCol w="227421"/>
                <a:gridCol w="227421"/>
                <a:gridCol w="227421"/>
                <a:gridCol w="227421"/>
                <a:gridCol w="227421"/>
                <a:gridCol w="227421"/>
                <a:gridCol w="227421"/>
                <a:gridCol w="227421"/>
                <a:gridCol w="227421"/>
                <a:gridCol w="227421"/>
                <a:gridCol w="3222302"/>
              </a:tblGrid>
              <a:tr h="415389"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Модули БПОО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«Информационное пространство»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Специализированный сайт БПОО для лиц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инвалидностью и ОВЗ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Система он-</a:t>
                      </a:r>
                      <a:r>
                        <a:rPr lang="ru-RU" sz="1100" dirty="0" err="1">
                          <a:effectLst/>
                        </a:rPr>
                        <a:t>лайн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консультирования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Электронная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библиотека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Центр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дистанционных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технологий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Система он-лайн курсов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 мастер-классов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инвалидов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 лиц с ОВЗ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13"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6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«Трудоустройство и профориентация»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Центр профориентации,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профессионального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сопровождения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 консультирования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Бюро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трудоустройству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Консультационный пункт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 развитию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предпринимательства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Банк данных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работодателей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13"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3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«Комплексное сопровождение»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Служба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консультирования родителей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или законных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представителей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Общество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студенческого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самоуправления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Конкурсы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профмастерства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 соревнования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Дополнительное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образование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Досуговый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центр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Служба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волонтерского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движения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</a:tr>
              <a:tr h="147013"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6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«Повышение квалификации преподавателей и </a:t>
                      </a:r>
                      <a:r>
                        <a:rPr lang="ru-RU" sz="1000" dirty="0" smtClean="0">
                          <a:effectLst/>
                        </a:rPr>
                        <a:t>мастеров </a:t>
                      </a:r>
                      <a:r>
                        <a:rPr lang="ru-RU" sz="1000" dirty="0">
                          <a:effectLst/>
                        </a:rPr>
                        <a:t>профессионального обучения»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Учебно-методический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отдел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Постоянный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консультационный пункт для преподавателей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 мастеров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производственного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обучения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Пункт обучения </a:t>
                      </a:r>
                      <a:r>
                        <a:rPr lang="ru-RU" sz="1100" dirty="0" err="1">
                          <a:effectLst/>
                        </a:rPr>
                        <a:t>тьюторов</a:t>
                      </a:r>
                      <a:r>
                        <a:rPr lang="ru-RU" sz="1100" dirty="0">
                          <a:effectLst/>
                        </a:rPr>
                        <a:t> или ассистентов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(помощников)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Стажировочная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площадка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Сетевое взаимодействие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ФМЦ, РУМЦ,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региональными БПОО, ВУЗами и другими ОО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383" marR="343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8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7421"/>
            <a:ext cx="8596668" cy="8598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</a:t>
            </a:r>
            <a:r>
              <a:rPr lang="ru-RU" dirty="0"/>
              <a:t>БПОО может быть </a:t>
            </a:r>
            <a:r>
              <a:rPr lang="ru-RU" dirty="0" smtClean="0"/>
              <a:t>представлена </a:t>
            </a:r>
            <a:r>
              <a:rPr lang="ru-RU" dirty="0"/>
              <a:t>следующими структурными компонентами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4209"/>
            <a:ext cx="8596668" cy="426715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целевой </a:t>
            </a:r>
            <a:r>
              <a:rPr lang="ru-RU" dirty="0"/>
              <a:t>компонент, раскрывающий цели, задачи, систему принципов социально-педагогической деятельности. </a:t>
            </a:r>
            <a:endParaRPr lang="ru-RU" dirty="0" smtClean="0"/>
          </a:p>
          <a:p>
            <a:r>
              <a:rPr lang="ru-RU" dirty="0"/>
              <a:t>Содержательный компонент модели </a:t>
            </a:r>
            <a:r>
              <a:rPr lang="ru-RU" dirty="0" smtClean="0"/>
              <a:t>включает: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i="1" dirty="0"/>
              <a:t>модули </a:t>
            </a:r>
            <a:r>
              <a:rPr lang="ru-RU" dirty="0"/>
              <a:t>раскрывающие направления и функции деятельности специалистов БПОО</a:t>
            </a:r>
            <a:r>
              <a:rPr lang="ru-RU" dirty="0" smtClean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i="1" dirty="0"/>
              <a:t>субъектов</a:t>
            </a:r>
            <a:r>
              <a:rPr lang="ru-RU" dirty="0"/>
              <a:t> образовательной деятельности (обучающиеся, педагогические и административные кадры),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i="1" dirty="0" smtClean="0"/>
              <a:t>ресурсную </a:t>
            </a:r>
            <a:r>
              <a:rPr lang="ru-RU" i="1" dirty="0"/>
              <a:t>базу</a:t>
            </a:r>
            <a:r>
              <a:rPr lang="ru-RU" dirty="0"/>
              <a:t> (материально-технические, финансово-экономические, информационно-методические) в соответствии с компонентами образовательного процесса и их инновационным содержанием.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Технологический компонент предполагает описание содержания учебно-методического обеспечения образовательной организации, реализующей программы СПО и ПО для лиц с инвалидностью и ОВЗ, соотношение программ и технологий организации целостности образовательного и воспитательного процесса. 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Результативный </a:t>
            </a:r>
            <a:r>
              <a:rPr lang="ru-RU" dirty="0"/>
              <a:t>компонент модели </a:t>
            </a:r>
            <a:r>
              <a:rPr lang="ru-RU" dirty="0" smtClean="0"/>
              <a:t>предполагает </a:t>
            </a:r>
            <a:r>
              <a:rPr lang="ru-RU" dirty="0"/>
              <a:t>оценку </a:t>
            </a:r>
            <a:r>
              <a:rPr lang="ru-RU" dirty="0" smtClean="0"/>
              <a:t> эффективности </a:t>
            </a:r>
            <a:r>
              <a:rPr lang="ru-RU" dirty="0"/>
              <a:t>деятельности БПОО. </a:t>
            </a:r>
            <a:endParaRPr lang="ru-RU" dirty="0"/>
          </a:p>
          <a:p>
            <a:pPr algn="just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957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целевой компонент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формируется </a:t>
            </a:r>
            <a:r>
              <a:rPr lang="ru-RU" sz="2400" dirty="0"/>
              <a:t>социальный заказ, в данном случае, под социальным заказом понимается с одной стороны обеспечение доступности к системе СПО и ПО лиц с ОВЗ и инвалидностью, с другой стороны поддержка функционирования региональных систем инклюзивного профессионального образования инвалидов и лиц с ограниченными возможностями здоровья в субъектах Российской Федерации.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5494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Задачами деятельности </a:t>
            </a:r>
            <a:r>
              <a:rPr lang="ru-RU" dirty="0" smtClean="0"/>
              <a:t> моделей </a:t>
            </a:r>
            <a:r>
              <a:rPr lang="ru-RU" dirty="0"/>
              <a:t>БПОО являются: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Конструирование </a:t>
            </a:r>
            <a:r>
              <a:rPr lang="ru-RU" dirty="0"/>
              <a:t>и реализация оптимальных адаптированных образовательных программ СПО, программ профессионального обучения, дополнительных профессиональных программ обучения инвалидов и лиц с ОВЗ (по одной или нескольким нозологиям) по востребованным и перспективным для экономики региона профессиям и специальностям;</a:t>
            </a:r>
            <a:endParaRPr lang="ru-RU" dirty="0"/>
          </a:p>
          <a:p>
            <a:pPr lvl="0"/>
            <a:r>
              <a:rPr lang="ru-RU" dirty="0"/>
              <a:t>Обеспечение и предоставление для коллективного пользования специальных информационных и технических средств, дистанционных образовательных технологий, учебно-методических материалов;</a:t>
            </a:r>
            <a:endParaRPr lang="ru-RU" dirty="0"/>
          </a:p>
          <a:p>
            <a:pPr lvl="0"/>
            <a:r>
              <a:rPr lang="ru-RU" dirty="0"/>
              <a:t>Создание условий для формирования профессиональных компетенций педагогических работников профессиональных образовательных организаций субъекта Российской Федерации; </a:t>
            </a:r>
            <a:endParaRPr lang="ru-RU" dirty="0"/>
          </a:p>
          <a:p>
            <a:pPr lvl="0"/>
            <a:r>
              <a:rPr lang="ru-RU" dirty="0"/>
              <a:t>Консультирование инвалидов и лиц с ОВЗ, их родителей (законных представителей) по вопросам получения СПО, в том числе с проведением профессиональной диагностики.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047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2" y="272955"/>
            <a:ext cx="9062113" cy="57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 принципов функционирования БПО.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3" y="846161"/>
            <a:ext cx="9840036" cy="5786651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принцип </a:t>
            </a:r>
            <a:r>
              <a:rPr lang="ru-RU" sz="1600" b="1" dirty="0"/>
              <a:t>модульной</a:t>
            </a:r>
            <a:r>
              <a:rPr lang="ru-RU" sz="1600" dirty="0"/>
              <a:t> организации, позволяющий путем комбинации различных модулей адаптировать административную и функциональную структуру базовой профессиональной образовательной организации к деятельности в различных условиях, определяемых количеством и нозологическими группами обучающихся, материально-техническими и кадровыми ресурсами, а также социальным заказом региона?</a:t>
            </a:r>
          </a:p>
          <a:p>
            <a:pPr lvl="0"/>
            <a:r>
              <a:rPr lang="ru-RU" sz="1600" dirty="0"/>
              <a:t> принцип </a:t>
            </a:r>
            <a:r>
              <a:rPr lang="ru-RU" sz="1600" b="1" dirty="0"/>
              <a:t>гуманистической</a:t>
            </a:r>
            <a:r>
              <a:rPr lang="ru-RU" sz="1600" dirty="0"/>
              <a:t> направленности как утверждение безусловной ценности жизни, предполагающее уважение человеческого многообразия и вариативности, развитие индивидуальности, признание значимости их личностных потребностей; создание гуманных отношений в социуме;</a:t>
            </a:r>
            <a:endParaRPr lang="ru-RU" sz="1600" dirty="0"/>
          </a:p>
          <a:p>
            <a:pPr lvl="0"/>
            <a:r>
              <a:rPr lang="ru-RU" sz="1600" dirty="0"/>
              <a:t>принцип и</a:t>
            </a:r>
            <a:r>
              <a:rPr lang="ru-RU" sz="1600" b="1" dirty="0"/>
              <a:t>ндивидуальности</a:t>
            </a:r>
            <a:r>
              <a:rPr lang="ru-RU" sz="1600" dirty="0"/>
              <a:t> следует рассматривать как необходимость и педагогическую целесообразность сохранения и поддержания целостности, своеобразия, своеобычности, особости, особенности, непохожести каждого участника образовательного процесса;</a:t>
            </a:r>
            <a:endParaRPr lang="ru-RU" sz="1600" dirty="0"/>
          </a:p>
          <a:p>
            <a:pPr lvl="0"/>
            <a:r>
              <a:rPr lang="ru-RU" sz="1600" dirty="0"/>
              <a:t>принцип </a:t>
            </a:r>
            <a:r>
              <a:rPr lang="ru-RU" sz="1600" b="1" dirty="0"/>
              <a:t>системности</a:t>
            </a:r>
            <a:r>
              <a:rPr lang="ru-RU" sz="1600" dirty="0"/>
              <a:t> может быть раскрыт с точки зрения предоставления спектра образовательной, коррекционной, социально-педагогической помощи и поддержки субъектам педагогической деятельности (обучающимся, родителям (законным представителям, педагогам) с учетом комплекса актуальных для конкретной ОО проблем и междисциплинарный характер их преодоления;</a:t>
            </a:r>
            <a:endParaRPr lang="ru-RU" sz="1600" dirty="0"/>
          </a:p>
          <a:p>
            <a:pPr lvl="0"/>
            <a:r>
              <a:rPr lang="ru-RU" sz="1600" dirty="0"/>
              <a:t>принцип </a:t>
            </a:r>
            <a:r>
              <a:rPr lang="ru-RU" sz="1600" b="1" dirty="0"/>
              <a:t>доступности и адресности</a:t>
            </a:r>
            <a:r>
              <a:rPr lang="ru-RU" sz="1600" dirty="0"/>
              <a:t>, предполагающий вариативность форм и методов реализации образовательных программ в соответствии с образовательными потребностями обучающихся и ресурсов БПОО;</a:t>
            </a:r>
            <a:endParaRPr lang="ru-RU" sz="1600" dirty="0"/>
          </a:p>
          <a:p>
            <a:pPr lvl="0"/>
            <a:r>
              <a:rPr lang="ru-RU" sz="1600" dirty="0"/>
              <a:t> принцип </a:t>
            </a:r>
            <a:r>
              <a:rPr lang="ru-RU" sz="1600" b="1" dirty="0"/>
              <a:t>включения</a:t>
            </a:r>
            <a:r>
              <a:rPr lang="ru-RU" sz="1600" dirty="0"/>
              <a:t> обучающихся с ОВЗ и инвалидностью в образовательное и социальное сообщество, на правах равноправных партнеров.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5880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«Барьеры» инклюзивного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5752" y="1340768"/>
            <a:ext cx="8503920" cy="475828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4F81BD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ограничения здоровья обучающихся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барьеры «архитектурного» окружения – физическая недоступность окружающей среды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барьеры социальных отношений - в школе, в колледже, в вузе, в обществе, в социальной политике, в системе законодательства, социальная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дезадаптация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Clr>
                <a:srgbClr val="4F81BD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психологические барьеры </a:t>
            </a:r>
          </a:p>
          <a:p>
            <a:pPr lvl="0">
              <a:buClr>
                <a:srgbClr val="4F81BD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информационная и когнитивная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дезадаптация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Clr>
                <a:srgbClr val="4F81BD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финансовые барьеры - необходимость дополнительных расходов на организацию специальной педагогической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поддержки </a:t>
            </a:r>
          </a:p>
          <a:p>
            <a:pPr marL="0" lvl="0" indent="0" algn="r">
              <a:buClr>
                <a:srgbClr val="4F81BD"/>
              </a:buClr>
              <a:buNone/>
            </a:pPr>
            <a:r>
              <a:rPr lang="en-US" sz="1100" i="1" dirty="0"/>
              <a:t>https://perspektiva-inva.ru/inclusive-edu/law/vw-371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232012"/>
            <a:ext cx="10085696" cy="105087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Содержательный компонент</a:t>
            </a:r>
            <a:r>
              <a:rPr lang="ru-RU" sz="2800" dirty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модели БПО </a:t>
            </a:r>
            <a:r>
              <a:rPr lang="ru-RU" sz="2800" dirty="0"/>
              <a:t>раскрывает: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6" y="1378425"/>
            <a:ext cx="8700796" cy="4662938"/>
          </a:xfrm>
        </p:spPr>
        <p:txBody>
          <a:bodyPr/>
          <a:lstStyle/>
          <a:p>
            <a:r>
              <a:rPr lang="ru-RU" dirty="0" smtClean="0"/>
              <a:t> следующие </a:t>
            </a:r>
            <a:r>
              <a:rPr lang="ru-RU" b="1" dirty="0"/>
              <a:t>модули</a:t>
            </a:r>
            <a:r>
              <a:rPr lang="ru-RU" dirty="0"/>
              <a:t> административной и функциональной структуры: </a:t>
            </a:r>
          </a:p>
          <a:p>
            <a:pPr lvl="0"/>
            <a:r>
              <a:rPr lang="ru-RU" dirty="0"/>
              <a:t>«Информационное пространство»;</a:t>
            </a:r>
          </a:p>
          <a:p>
            <a:pPr lvl="0"/>
            <a:r>
              <a:rPr lang="ru-RU" dirty="0"/>
              <a:t>«Трудоустройство и профориентация»; </a:t>
            </a:r>
          </a:p>
          <a:p>
            <a:pPr lvl="0"/>
            <a:r>
              <a:rPr lang="ru-RU" dirty="0"/>
              <a:t>«Комплексное сопровождение»</a:t>
            </a:r>
          </a:p>
          <a:p>
            <a:r>
              <a:rPr lang="ru-RU" i="1" dirty="0"/>
              <a:t>«Повышение квалификации и мастеров профессионального обучения».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210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/>
              <a:t>Субъекты образовательной деятельности смешанной модели БПОО</a:t>
            </a:r>
            <a:r>
              <a:rPr lang="ru-RU" dirty="0"/>
              <a:t> (обучающиеся, педагогические и административные кадры).</a:t>
            </a:r>
            <a:endParaRPr lang="ru-RU" dirty="0"/>
          </a:p>
          <a:p>
            <a:r>
              <a:rPr lang="ru-RU" dirty="0"/>
              <a:t>Варианты комплектования учебных групп в зависимости от количества обучающихся с инвалидностью и ОВЗ   в данной модели могут быть различны. Рекомендуются следующие варианты </a:t>
            </a:r>
            <a:r>
              <a:rPr lang="ru-RU" dirty="0" smtClean="0"/>
              <a:t>обучения:</a:t>
            </a:r>
            <a:endParaRPr lang="ru-RU" dirty="0"/>
          </a:p>
          <a:p>
            <a:r>
              <a:rPr lang="ru-RU" dirty="0"/>
              <a:t> - обучающийся инвалид или обучающийся с ограниченными возможностями здоровья учится в </a:t>
            </a:r>
            <a:r>
              <a:rPr lang="ru-RU" b="1" dirty="0"/>
              <a:t>инклюзивной</a:t>
            </a:r>
            <a:r>
              <a:rPr lang="ru-RU" dirty="0"/>
              <a:t> группе, изучая тот же самый набор дисциплин и в те же сроки обучения, что и остальные обучающиеся.  Адаптированная образовательная программа направлена на создание специальных условий для реализации его особых образовательных потребностей;</a:t>
            </a:r>
            <a:endParaRPr lang="ru-RU" dirty="0"/>
          </a:p>
          <a:p>
            <a:r>
              <a:rPr lang="ru-RU" dirty="0"/>
              <a:t> - обучающиеся с инвалидностью или обучающиеся с ограниченными возможностями здоровья учатся в </a:t>
            </a:r>
            <a:r>
              <a:rPr lang="ru-RU" b="1" dirty="0"/>
              <a:t>специальной</a:t>
            </a:r>
            <a:r>
              <a:rPr lang="ru-RU" dirty="0"/>
              <a:t> (отдельной) группе в те же сроки обучения, что и остальные обучающиеся, или увеличенные сроки обучения. Адаптированная образовательная программа включает адаптационные </a:t>
            </a:r>
            <a:r>
              <a:rPr lang="ru-RU" dirty="0" smtClean="0"/>
              <a:t>дисциплины, </a:t>
            </a:r>
            <a:r>
              <a:rPr lang="ru-RU" dirty="0"/>
              <a:t>а также предусматривает требования к специальным условиям для реализации их особых образовательных потребностей;</a:t>
            </a:r>
            <a:endParaRPr lang="ru-RU" dirty="0"/>
          </a:p>
          <a:p>
            <a:r>
              <a:rPr lang="ru-RU" dirty="0"/>
              <a:t> - обучающийся инвалид или обучающийся с ограниченными возможностями здоровья обучается по </a:t>
            </a:r>
            <a:r>
              <a:rPr lang="ru-RU" b="1" dirty="0"/>
              <a:t>индивидуальному учебному плану</a:t>
            </a:r>
            <a:r>
              <a:rPr lang="ru-RU" dirty="0"/>
              <a:t>, в том числе с использованием дистанционных образовательных технологий.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259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5534"/>
            <a:ext cx="8596668" cy="1228299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Педагогические и административные кадры моделей БПОО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7731"/>
            <a:ext cx="8596668" cy="44036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Штат </a:t>
            </a:r>
            <a:r>
              <a:rPr lang="ru-RU" dirty="0"/>
              <a:t>профессиональных образовательных организаций комплектуется в соответствии с типами нозологий обучающихся конкретной организации с целью обеспечения комплексного характера их сопровождения. </a:t>
            </a:r>
            <a:endParaRPr lang="ru-RU" dirty="0"/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Профессиональный стандарт "Педагог профессионального обучения, профессионального образования и дополнительного профессионального образования" (утв. приказом Министерства труда и социальной защиты РФ от 8 сентября 2015 г. N 608н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5C2A"/>
                </a:solidFill>
              </a:rPr>
              <a:t>Необходимые знания:</a:t>
            </a:r>
          </a:p>
          <a:p>
            <a:pPr marL="0" indent="0">
              <a:buNone/>
            </a:pPr>
            <a:r>
              <a:rPr lang="ru-RU" dirty="0"/>
              <a:t>вопросы индивидуализации обучения (</a:t>
            </a:r>
            <a:r>
              <a:rPr lang="ru-RU" b="1" dirty="0"/>
              <a:t>для обучения лиц с ограниченными возможностями здоровья </a:t>
            </a:r>
            <a:r>
              <a:rPr lang="ru-RU" dirty="0"/>
              <a:t>- особенности их психофизического развития, индивидуальные возможности)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5C2A"/>
                </a:solidFill>
              </a:rPr>
              <a:t>Необходимые умения:</a:t>
            </a:r>
          </a:p>
          <a:p>
            <a:pPr marL="0" indent="0">
              <a:buNone/>
            </a:pPr>
            <a:r>
              <a:rPr lang="ru-RU" dirty="0"/>
              <a:t>Использовать педагогически обоснованные формы, методы и приемы организации деятельности обучающихся, применять современные технические средства обучения и образовательные технологии с учетом возрастных и индивидуальных особенностей обучающихся (для обучения лиц с ограниченными возможностями здоровья - также с учетом особенностей их психофизического развития, индивидуальных возможностей).</a:t>
            </a:r>
          </a:p>
          <a:p>
            <a:pPr marL="0" indent="0">
              <a:buNone/>
            </a:pPr>
            <a:r>
              <a:rPr lang="ru-RU" dirty="0"/>
              <a:t>Использовать методы, формы, приемы и средства организации и коррекции общения и деятельности студентов группы с учетом их возрастных и индивидуальных особенностей.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139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716"/>
            <a:ext cx="8596668" cy="504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68991"/>
            <a:ext cx="8596668" cy="6223379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/>
              <a:t>Образовательная организация, реализующая данную модель комплектуется педагогическими, административными и иными работниками имеющими, профессиональную подготовку соответствующего уровня и направленности: </a:t>
            </a:r>
            <a:r>
              <a:rPr lang="ru-RU" sz="2300" dirty="0" err="1"/>
              <a:t>тьютор</a:t>
            </a:r>
            <a:r>
              <a:rPr lang="ru-RU" sz="2300" dirty="0"/>
              <a:t>, психолог (педагоги-психологи, специальные психологи), социальный педагог (социальные работники), специалист по специальным техническим и программным средствам обучения, а также при необходимости сурдопедагог, </a:t>
            </a:r>
            <a:r>
              <a:rPr lang="ru-RU" sz="2300" dirty="0" err="1"/>
              <a:t>сурдопереводчик</a:t>
            </a:r>
            <a:r>
              <a:rPr lang="ru-RU" sz="2300" dirty="0"/>
              <a:t>, тифлопедагог, </a:t>
            </a:r>
            <a:r>
              <a:rPr lang="ru-RU" sz="2300" dirty="0" err="1"/>
              <a:t>тифлосурдопереводчик</a:t>
            </a:r>
            <a:r>
              <a:rPr lang="ru-RU" sz="2300" dirty="0"/>
              <a:t>.</a:t>
            </a:r>
            <a:endParaRPr lang="ru-RU" sz="2300" dirty="0"/>
          </a:p>
          <a:p>
            <a:r>
              <a:rPr lang="ru-RU" sz="2300" dirty="0"/>
              <a:t>БПОО должна обеспечить работникам возможность повышения профессиональной квалификации один раз в три года, ведения методической работы, применения, обобщения и распространения опыта использования современных образовательных технологий обучения и воспитания, обучающихся. Педагоги, которые реализуют основную образовательную программу СПО с участием обучающихся с ОВЗ должны иметь высшее профессиональное образование. Для этих категорий специалистов обязательным требованием является прохождение профессиональной переподготовки или курсов повышения квалификации в области инклюзивного образования, подтвержденной документом установленного образца.</a:t>
            </a:r>
            <a:endParaRPr lang="ru-RU" sz="2300" dirty="0"/>
          </a:p>
          <a:p>
            <a:r>
              <a:rPr lang="ru-RU" sz="2300" dirty="0"/>
              <a:t>Педагоги, реализующие адаптированную образовательную программу обучающихся с тяжелой умственной отсталостью и с сочетанной патологией, должны пройти профессиональную переподготовку или курсы повышения квалификации (не менее 144 часов) в области олигофренопедагогики.</a:t>
            </a:r>
            <a:endParaRPr lang="ru-RU" sz="23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2782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2012"/>
            <a:ext cx="8596668" cy="600501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Ресурсная </a:t>
            </a:r>
            <a:r>
              <a:rPr lang="ru-RU" i="1" dirty="0" smtClean="0"/>
              <a:t>база моделей БПО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 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0" y="1173707"/>
            <a:ext cx="8427841" cy="486765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/>
              <a:t>Основные требования к материально-техническому обеспечению деятельности БПОО, реализующей программы СПО И ПО лиц с инвалидностью и ОВЗ: наличие архитектурной доступности, мастерских и лаборатории, учебных корпусов, специализированного учебного оборудования, учебно-производственных участков, базы практик, оборудованные рабочие места, кабинет адаптационных дисциплин, специально оборудованный спортивный </a:t>
            </a:r>
            <a:r>
              <a:rPr lang="ru-RU" sz="2800" dirty="0" smtClean="0"/>
              <a:t>стол, </a:t>
            </a:r>
            <a:r>
              <a:rPr lang="ru-RU" sz="2800" dirty="0"/>
              <a:t>специально оборудованное общежитие, медицинский пункт.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539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5660"/>
            <a:ext cx="8596668" cy="7369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Финансово-экономическое обеспечение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82639"/>
            <a:ext cx="8596668" cy="505872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Структура расходов на образование включает:</a:t>
            </a:r>
            <a:endParaRPr lang="ru-RU" dirty="0"/>
          </a:p>
          <a:p>
            <a:r>
              <a:rPr lang="ru-RU" dirty="0"/>
              <a:t>- образование обучающегося на основе адаптированной образовательной программы;</a:t>
            </a:r>
            <a:endParaRPr lang="ru-RU" dirty="0"/>
          </a:p>
          <a:p>
            <a:r>
              <a:rPr lang="ru-RU" dirty="0"/>
              <a:t>- сопровождение обучающегося в период его нахождения в образовательной организации;</a:t>
            </a:r>
            <a:endParaRPr lang="ru-RU" dirty="0"/>
          </a:p>
          <a:p>
            <a:r>
              <a:rPr lang="ru-RU" dirty="0"/>
              <a:t>- консультирование родителей и членов семей по вопросам образования обучающегося;</a:t>
            </a:r>
            <a:endParaRPr lang="ru-RU" dirty="0"/>
          </a:p>
          <a:p>
            <a:r>
              <a:rPr lang="ru-RU" dirty="0"/>
              <a:t>- обеспечение необходимым учебным, информационно-техническим оборудованием и учебно-дидактическим материалом.</a:t>
            </a:r>
            <a:endParaRPr lang="ru-RU" dirty="0"/>
          </a:p>
          <a:p>
            <a:r>
              <a:rPr lang="ru-RU" dirty="0"/>
              <a:t>Финансовые условия реализации адаптированной образовательной программы обучающихся по данной модели должны:</a:t>
            </a:r>
            <a:endParaRPr lang="ru-RU" dirty="0"/>
          </a:p>
          <a:p>
            <a:r>
              <a:rPr lang="ru-RU" dirty="0"/>
              <a:t>- обеспечивать образовательной организации возможность исполнения требований Стандарта СПО;</a:t>
            </a:r>
            <a:endParaRPr lang="ru-RU" dirty="0"/>
          </a:p>
          <a:p>
            <a:r>
              <a:rPr lang="ru-RU" dirty="0"/>
              <a:t>- обеспечивать реализацию обязательной части адаптированной программы и части, формируемой участниками образовательного процесса вне зависимости от количества учебных дней в неделю;</a:t>
            </a:r>
            <a:endParaRPr lang="ru-RU" dirty="0"/>
          </a:p>
          <a:p>
            <a:r>
              <a:rPr lang="ru-RU" dirty="0"/>
              <a:t>- отражать структуру и объем расходов, необходимых для реализации адаптированной программы и достижения планируемых результатов, а также механизм их формирования.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605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-95535"/>
            <a:ext cx="8973751" cy="1228299"/>
          </a:xfrm>
        </p:spPr>
        <p:txBody>
          <a:bodyPr/>
          <a:lstStyle/>
          <a:p>
            <a:pPr algn="ctr"/>
            <a:r>
              <a:rPr lang="ru-RU" b="1" i="1" dirty="0"/>
              <a:t>Технологический компонент</a:t>
            </a:r>
            <a:r>
              <a:rPr lang="ru-RU" dirty="0"/>
              <a:t> </a:t>
            </a:r>
            <a:r>
              <a:rPr lang="ru-RU" dirty="0" smtClean="0"/>
              <a:t> моделей БПО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36" y="1323833"/>
            <a:ext cx="8577966" cy="4717529"/>
          </a:xfrm>
        </p:spPr>
        <p:txBody>
          <a:bodyPr/>
          <a:lstStyle/>
          <a:p>
            <a:r>
              <a:rPr lang="ru-RU" sz="2000" dirty="0"/>
              <a:t>Соотношение программ и технологий СПО и ПО обучающихся с инвалидностью и ОВЗ предусматривает соблюдения принципов их проектирования и реализации:</a:t>
            </a:r>
            <a:endParaRPr lang="ru-RU" sz="2000" dirty="0"/>
          </a:p>
          <a:p>
            <a:pPr lvl="1"/>
            <a:r>
              <a:rPr lang="ru-RU" sz="2000" dirty="0"/>
              <a:t>вариативность, гибкость и мобильность программ в зависимости от потребностей каждого обучающегося и возможностей ресурсов БПОО;</a:t>
            </a:r>
            <a:endParaRPr lang="ru-RU" sz="2000" dirty="0"/>
          </a:p>
          <a:p>
            <a:pPr lvl="1"/>
            <a:r>
              <a:rPr lang="ru-RU" sz="2000" dirty="0"/>
              <a:t>  практико-ориентированный характер их освоения;  </a:t>
            </a:r>
            <a:endParaRPr lang="ru-RU" sz="2000" dirty="0"/>
          </a:p>
          <a:p>
            <a:pPr lvl="1"/>
            <a:r>
              <a:rPr lang="ru-RU" sz="2000" dirty="0"/>
              <a:t>открытый и сетевой характер, модульное устройство программ, возможность взаимозачета результатов;</a:t>
            </a:r>
            <a:endParaRPr lang="ru-RU" sz="2000" dirty="0"/>
          </a:p>
          <a:p>
            <a:pPr lvl="1"/>
            <a:r>
              <a:rPr lang="ru-RU" sz="2000" dirty="0"/>
              <a:t>принцип социальной адаптивности к изменяющимся условиям и неопределенности.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122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3" y="163773"/>
            <a:ext cx="9430603" cy="1766627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/>
              <a:t>Результативный </a:t>
            </a:r>
            <a:r>
              <a:rPr lang="ru-RU" sz="2800" b="1" i="1" dirty="0" smtClean="0"/>
              <a:t>компонент</a:t>
            </a:r>
            <a:r>
              <a:rPr lang="ru-RU" sz="2800" dirty="0" smtClean="0"/>
              <a:t> моделей БПО </a:t>
            </a:r>
            <a:r>
              <a:rPr lang="ru-RU" sz="2800" dirty="0"/>
              <a:t>предполагает оценку (мониторинг) эффективности ее деятельности по следующим параметрам: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1583141"/>
            <a:ext cx="8946456" cy="4458222"/>
          </a:xfrm>
        </p:spPr>
        <p:txBody>
          <a:bodyPr>
            <a:normAutofit/>
          </a:bodyPr>
          <a:lstStyle/>
          <a:p>
            <a:r>
              <a:rPr lang="ru-RU" sz="2000" dirty="0"/>
              <a:t>количество обучающихся с инвалидность и ОВЗ </a:t>
            </a:r>
            <a:r>
              <a:rPr lang="ru-RU" sz="2000" b="1" dirty="0"/>
              <a:t>успешно</a:t>
            </a:r>
            <a:r>
              <a:rPr lang="ru-RU" sz="2000" dirty="0"/>
              <a:t> завершивших программу СПО и ПО; </a:t>
            </a:r>
            <a:endParaRPr lang="ru-RU" sz="2000" dirty="0"/>
          </a:p>
          <a:p>
            <a:r>
              <a:rPr lang="ru-RU" sz="2000" dirty="0" smtClean="0"/>
              <a:t>количество </a:t>
            </a:r>
            <a:r>
              <a:rPr lang="ru-RU" sz="2000" dirty="0"/>
              <a:t>обучающихся с инвалидность и ОВЗ завершивших программу СПО и ПО и трудоустроившихся по профилю обучения, а также продолживших обучаться по программам ВПО;</a:t>
            </a:r>
            <a:endParaRPr lang="ru-RU" sz="2000" dirty="0"/>
          </a:p>
          <a:p>
            <a:r>
              <a:rPr lang="ru-RU" sz="2000" dirty="0" smtClean="0"/>
              <a:t>количество </a:t>
            </a:r>
            <a:r>
              <a:rPr lang="ru-RU" sz="2000" dirty="0"/>
              <a:t>обучающихся с инвалидность и ОВЗ среди участников конкурсов профессионального мастерства среди лиц с инвалидностью и ОВЗ;</a:t>
            </a:r>
            <a:endParaRPr lang="ru-RU" sz="2000" dirty="0"/>
          </a:p>
          <a:p>
            <a:r>
              <a:rPr lang="ru-RU" sz="2000" dirty="0" smtClean="0"/>
              <a:t>количество </a:t>
            </a:r>
            <a:r>
              <a:rPr lang="ru-RU" sz="2000" dirty="0"/>
              <a:t>обучающихся с инвалидность и ОВЗ среди победителей конкурсов профессионального мастерства среди лиц с инвалидностью и ОВЗ;</a:t>
            </a:r>
            <a:endParaRPr lang="ru-RU" sz="2000" dirty="0"/>
          </a:p>
          <a:p>
            <a:r>
              <a:rPr lang="ru-RU" sz="2000" dirty="0" smtClean="0"/>
              <a:t>кадровая </a:t>
            </a:r>
            <a:r>
              <a:rPr lang="ru-RU" sz="2000" dirty="0"/>
              <a:t>обеспеченность </a:t>
            </a:r>
            <a:r>
              <a:rPr lang="ru-RU" sz="2000" dirty="0" smtClean="0"/>
              <a:t>БПО </a:t>
            </a:r>
            <a:r>
              <a:rPr lang="ru-RU" sz="2000" dirty="0"/>
              <a:t>по сопровождению </a:t>
            </a:r>
            <a:r>
              <a:rPr lang="ru-RU" sz="2000" dirty="0" smtClean="0"/>
              <a:t>обучающихся</a:t>
            </a:r>
            <a:r>
              <a:rPr lang="ru-RU" sz="2000" dirty="0"/>
              <a:t>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1388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191070"/>
            <a:ext cx="9457898" cy="1119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Особенности приема лиц с ограниченными возможностями здоровья  в учреждения среднего профессионального образования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1555845"/>
            <a:ext cx="8564318" cy="498143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Прием </a:t>
            </a:r>
            <a:r>
              <a:rPr lang="ru-RU" dirty="0"/>
              <a:t>лиц с </a:t>
            </a:r>
            <a:r>
              <a:rPr lang="ru-RU" dirty="0" smtClean="0"/>
              <a:t>ОВЗ </a:t>
            </a:r>
            <a:r>
              <a:rPr lang="ru-RU" dirty="0"/>
              <a:t>в государственные образовательные учреждения осуществляется в соответствии с общим порядком, установленным федеральным законодательством, региональными и иными нормативными правовыми актами. </a:t>
            </a:r>
          </a:p>
          <a:p>
            <a:r>
              <a:rPr lang="ru-RU" dirty="0"/>
              <a:t>Государственное образовательное учреждение не вправе отказать лицам с </a:t>
            </a:r>
            <a:r>
              <a:rPr lang="ru-RU" dirty="0" smtClean="0"/>
              <a:t>ОВЗ в </a:t>
            </a:r>
            <a:r>
              <a:rPr lang="ru-RU" dirty="0"/>
              <a:t>приеме на обучение в связи с наличием у них таких ограничений, за исключением случаев, установленных федеральным и региональным законодательством. Отказ в приеме лица с </a:t>
            </a:r>
            <a:r>
              <a:rPr lang="ru-RU" dirty="0" smtClean="0"/>
              <a:t>ОВЗ </a:t>
            </a:r>
            <a:r>
              <a:rPr lang="ru-RU" dirty="0"/>
              <a:t>в государственное образовательное учреждение может быть обжалован в порядке, установленном федеральным законодательством, законами и иными нормативными правовыми актами субъектов </a:t>
            </a:r>
            <a:r>
              <a:rPr lang="ru-RU" dirty="0" smtClean="0"/>
              <a:t>РФ. </a:t>
            </a:r>
            <a:endParaRPr lang="ru-RU" dirty="0"/>
          </a:p>
          <a:p>
            <a:r>
              <a:rPr lang="ru-RU" dirty="0"/>
              <a:t>Лицо с </a:t>
            </a:r>
            <a:r>
              <a:rPr lang="ru-RU" dirty="0" smtClean="0"/>
              <a:t>ОВЗ </a:t>
            </a:r>
            <a:r>
              <a:rPr lang="ru-RU" dirty="0"/>
              <a:t>переводится в </a:t>
            </a:r>
            <a:r>
              <a:rPr lang="ru-RU" dirty="0" smtClean="0"/>
              <a:t>другую ОО </a:t>
            </a:r>
            <a:r>
              <a:rPr lang="ru-RU" dirty="0"/>
              <a:t>или на другую форму получения образования на основании заключения </a:t>
            </a:r>
            <a:r>
              <a:rPr lang="ru-RU" dirty="0" smtClean="0"/>
              <a:t>ПМПК </a:t>
            </a:r>
            <a:r>
              <a:rPr lang="ru-RU" dirty="0"/>
              <a:t>и с согласия родителей (законных представителей) несовершеннолетнего ребенка в случае </a:t>
            </a:r>
            <a:r>
              <a:rPr lang="ru-RU" dirty="0" err="1"/>
              <a:t>неосвоения</a:t>
            </a:r>
            <a:r>
              <a:rPr lang="ru-RU" dirty="0"/>
              <a:t> им образовательной программы в избранном образовательном учреждении и по избранной форме. Вопрос о переводе рассматривается, как правило, по истечении учебного года, если более ранний срок не соответствует интересам обучающегося, воспитанника. </a:t>
            </a:r>
          </a:p>
          <a:p>
            <a:r>
              <a:rPr lang="ru-RU" dirty="0"/>
              <a:t>Интегрированное (инклюзивное) воспитание и обучение лиц с </a:t>
            </a:r>
            <a:r>
              <a:rPr lang="ru-RU" dirty="0" smtClean="0"/>
              <a:t>ОВЗ и лиц</a:t>
            </a:r>
            <a:r>
              <a:rPr lang="ru-RU" dirty="0"/>
              <a:t>, не имеющих таких ограничений, не должно отрицательно сказываться на результатах обучения последних. </a:t>
            </a:r>
          </a:p>
          <a:p>
            <a:r>
              <a:rPr lang="ru-RU" dirty="0"/>
              <a:t>В случае установления </a:t>
            </a:r>
            <a:r>
              <a:rPr lang="ru-RU" dirty="0" smtClean="0"/>
              <a:t>ПМПК невозможности </a:t>
            </a:r>
            <a:r>
              <a:rPr lang="ru-RU" dirty="0"/>
              <a:t>совместного обучения лиц с </a:t>
            </a:r>
            <a:r>
              <a:rPr lang="ru-RU" dirty="0" smtClean="0"/>
              <a:t>ОВЗ, </a:t>
            </a:r>
            <a:r>
              <a:rPr lang="ru-RU" dirty="0"/>
              <a:t>успешно осваивающих образовательные программы, и лиц, не имеющих таких ограничений, на основании решения органа самоуправления </a:t>
            </a:r>
            <a:r>
              <a:rPr lang="ru-RU" dirty="0" smtClean="0"/>
              <a:t>ОО, </a:t>
            </a:r>
            <a:r>
              <a:rPr lang="ru-RU" dirty="0"/>
              <a:t>орган государственной власти, осуществляющий управление в сфере образования, по согласованию с родителями (законными представителями) несовершеннолетних детей и с учетом рекомендаций </a:t>
            </a:r>
            <a:r>
              <a:rPr lang="ru-RU" dirty="0" smtClean="0"/>
              <a:t>ПМПК </a:t>
            </a:r>
            <a:r>
              <a:rPr lang="ru-RU" dirty="0"/>
              <a:t>принимает меры по продолжению лицами с </a:t>
            </a:r>
            <a:r>
              <a:rPr lang="ru-RU" dirty="0" smtClean="0"/>
              <a:t>ОВЗ </a:t>
            </a:r>
            <a:r>
              <a:rPr lang="ru-RU" dirty="0"/>
              <a:t>обучения в </a:t>
            </a:r>
            <a:r>
              <a:rPr lang="ru-RU" dirty="0" smtClean="0"/>
              <a:t>другой ОО или </a:t>
            </a:r>
            <a:r>
              <a:rPr lang="ru-RU" dirty="0"/>
              <a:t>по иной форме получения образования.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0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116632"/>
            <a:ext cx="10026555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Особенности организации образовательной деятельности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инвалидов и лиц с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ОВЗ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0627" y="1527048"/>
            <a:ext cx="9579045" cy="4782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Образование обучающихся </a:t>
            </a:r>
            <a:r>
              <a:rPr lang="ru-RU" sz="2400" dirty="0" smtClean="0"/>
              <a:t>с ОВЗ может </a:t>
            </a:r>
            <a:r>
              <a:rPr lang="ru-RU" sz="2400" dirty="0"/>
              <a:t>быть организовано как совместно с другими обучающимися, так и в отдельных классах, группах или в отдельных образовательных организациях.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Численность таких обучающихся в учебной группе - до 15 человек.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Образовательной организацией обеспечивается предоставление учебных, лекционных материалов в электронном виде.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Специальные условия для обучающихся, имеющих нарушения зрения, слуха, опорно-двигательного аппарата.</a:t>
            </a:r>
          </a:p>
        </p:txBody>
      </p:sp>
    </p:spTree>
    <p:extLst>
      <p:ext uri="{BB962C8B-B14F-4D97-AF65-F5344CB8AC3E}">
        <p14:creationId xmlns:p14="http://schemas.microsoft.com/office/powerpoint/2010/main" val="21424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Модели инвалидности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77922" y="1600200"/>
            <a:ext cx="3739487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Медицинская</a:t>
            </a:r>
          </a:p>
          <a:p>
            <a:pPr marL="0" indent="0">
              <a:buNone/>
            </a:pPr>
            <a:r>
              <a:rPr lang="ru-RU" sz="2400" dirty="0"/>
              <a:t>определяет инвалидность как нарушение здоровья и ограничивает поддержку людям с инвалидностью социальной защитой больных и неспособных.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13445" y="1600200"/>
            <a:ext cx="4997355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Социальная</a:t>
            </a:r>
          </a:p>
          <a:p>
            <a:pPr marL="0" indent="0">
              <a:buNone/>
            </a:pPr>
            <a:r>
              <a:rPr lang="ru-RU" sz="2400" dirty="0"/>
              <a:t>причина инвалидности находится не в самом заболевании как таковом, а в существующих в обществе физических («архитектурных») и организационных («</a:t>
            </a:r>
            <a:r>
              <a:rPr lang="ru-RU" sz="2400" dirty="0" err="1"/>
              <a:t>отношенческих</a:t>
            </a:r>
            <a:r>
              <a:rPr lang="ru-RU" sz="2400" dirty="0"/>
              <a:t>») барьерах, стереотипах и предрассудках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en-US" sz="1000" i="1" dirty="0"/>
              <a:t>https://perspektiva-inva.ru/inclusive-edu/law/vw-371</a:t>
            </a:r>
            <a:endParaRPr lang="ru-RU" sz="1000" dirty="0"/>
          </a:p>
          <a:p>
            <a:pPr marL="0" indent="0" algn="r"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616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260647"/>
            <a:ext cx="10078707" cy="128154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Особенности организации образовательной деятельности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для инвалидов и лиц с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ОВЗ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Выбор методов и средств обучения, образовательных технологий и учебно-методического обеспечения реализации образовательной программы с учетом индивидуальных возможностей обучающихся из числа инвалидов и лиц с ОВЗ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При обеспечении инклюзивного образования инвалидов и лиц с ограниченными возможностями здоровья организация включает в образовательную программу специализированные адаптационные дисциплины (модули).</a:t>
            </a:r>
          </a:p>
        </p:txBody>
      </p:sp>
    </p:spTree>
    <p:extLst>
      <p:ext uri="{BB962C8B-B14F-4D97-AF65-F5344CB8AC3E}">
        <p14:creationId xmlns:p14="http://schemas.microsoft.com/office/powerpoint/2010/main" val="2209312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332656"/>
            <a:ext cx="10270124" cy="758952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Особенности организации образовательной деятельности</a:t>
            </a:r>
            <a:br>
              <a:rPr lang="ru-RU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для инвалидов и лиц с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ОВЗ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7546" y="1124744"/>
            <a:ext cx="10160942" cy="5070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1.для инвалидов и лиц с ОВЗ по зрению: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наличие альтернативной версии официального сайта организации в сети "Интернет" для слабовидящих;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размещение в доступных для обучающихся, являющихся слепыми или слабовидящими, местах и в адаптированной форме справочной информации о расписании учебных занятий;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присутствие ассистента, оказывающего обучающемуся необходимую помощь;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обеспечение выпуска альтернативных форматов печатных материалов;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обеспечение доступа обучающегося, являющегося слепым и использующего собаку-поводыря, к зданию организации;</a:t>
            </a:r>
          </a:p>
          <a:p>
            <a:pPr marL="0" indent="0">
              <a:buNone/>
            </a:pPr>
            <a:r>
              <a:rPr lang="ru-RU" sz="2000" b="1" dirty="0"/>
              <a:t>2. для инвалидов и лиц с ОВЗ по слуху</a:t>
            </a:r>
            <a:r>
              <a:rPr lang="ru-RU" sz="20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дублирование звуковой справочной информации о расписании учебных занятий визуальной;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обеспечение надлежащими звуковыми средствами воспроизведения информации;</a:t>
            </a:r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902110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332656"/>
            <a:ext cx="10229181" cy="758952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Особенности организации образовательной деятельности</a:t>
            </a:r>
            <a:br>
              <a:rPr lang="ru-RU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для инвалидов и лиц с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ОВЗ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8490" y="1484784"/>
            <a:ext cx="9416955" cy="5070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3. для инвалидов и лиц с ОВЗ, имеющих нарушения опорно-двигательного аппарата, </a:t>
            </a:r>
            <a:r>
              <a:rPr lang="ru-RU" sz="2000" dirty="0"/>
              <a:t>материально-технические условия должны обеспечивать возможность беспрепятственного доступа я в учебные помещения, столовые, туалетные и другие помещения организации, а также пребывания в указанных помещениях.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При получении образования по образовательным программам обучающимся с ОВЗ предоставляются бесплатно специальные учебники и учебные пособия, иная учебная литература, а также услуги </a:t>
            </a:r>
            <a:r>
              <a:rPr lang="ru-RU" sz="2000" dirty="0" err="1"/>
              <a:t>сурдопереводчиков</a:t>
            </a:r>
            <a:r>
              <a:rPr lang="ru-RU" sz="2000" dirty="0"/>
              <a:t> и </a:t>
            </a:r>
            <a:r>
              <a:rPr lang="ru-RU" sz="2000" dirty="0" err="1"/>
              <a:t>тифлосурдопереводчиков</a:t>
            </a:r>
            <a:endParaRPr lang="ru-RU" sz="2000" dirty="0"/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607483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7673" y="1268760"/>
            <a:ext cx="10190327" cy="5250296"/>
          </a:xfrm>
        </p:spPr>
        <p:txBody>
          <a:bodyPr>
            <a:normAutofit lnSpcReduction="10000"/>
          </a:bodyPr>
          <a:lstStyle/>
          <a:p>
            <a:pPr>
              <a:buClr>
                <a:srgbClr val="009900"/>
              </a:buClr>
              <a:buSzPct val="11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Для инвалидов и лиц с ограниченными возможностями здоровья выбор мест прохождения практик согласуется с требованием их доступности для данных обучающихся. </a:t>
            </a:r>
          </a:p>
          <a:p>
            <a:pPr>
              <a:buClr>
                <a:srgbClr val="009900"/>
              </a:buClr>
              <a:buSzPct val="11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При определении мест прохождения учебной и производственной практики обучающимся, имеющим инвалидность, образовательная организация должна учитывать рекомендации, данные по результатам медико-социальной экспертизы содержащиеся в индивидуальной программе реабилитации инвалида, относительно рекомендованных условий и видов труда. </a:t>
            </a:r>
          </a:p>
          <a:p>
            <a:pPr>
              <a:buClr>
                <a:srgbClr val="009900"/>
              </a:buClr>
              <a:buSzPct val="11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При необходимости для прохождения практики должны быть созданы специальные рабочие места в соответствии с характером ограничений здоровья, а также с учетом профессии, характера труда, выполняемых инвалидом трудовых функций.</a:t>
            </a:r>
          </a:p>
          <a:p>
            <a:pPr>
              <a:buClr>
                <a:srgbClr val="009900"/>
              </a:buClr>
              <a:buSzPct val="11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При  необходимости  в  образовательной  программе  устанавливаются  формы  проведения  практики  для  инвалидов  и  лиц  с ограниченными  возможностями  здоровья  с  учетом  особенностей  их психофизического развития, индивидуальных возможностей и состояния здоровья).</a:t>
            </a:r>
          </a:p>
          <a:p>
            <a:pPr>
              <a:buClr>
                <a:srgbClr val="009900"/>
              </a:buClr>
              <a:buSzPct val="116000"/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900"/>
              </a:buClr>
              <a:buSzPct val="116000"/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900"/>
              </a:buClr>
              <a:buSzPct val="116000"/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77673" y="260648"/>
            <a:ext cx="979093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bg2">
                    <a:lumMod val="50000"/>
                  </a:schemeClr>
                </a:solidFill>
              </a:rPr>
              <a:t>Требования к организации практики 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обучающихся с ОВЗ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41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6" y="188640"/>
            <a:ext cx="9909776" cy="9029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Порядок проведения государственной итоговой аттестации для выпускников из числа лиц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3206" y="1268760"/>
            <a:ext cx="9756466" cy="50405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/>
              <a:t>Процедура ГИА выпускников с ОВЗ и инвалидов предусматривает предоставление необходимых технических средств и  оказание технической помощи при необходимости.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В случае проведения государственного экзамена форма его проведения для выпускников с ОВЗ и инвалидов устанавливается с учетом индивидуальных психофизических особенностей (устно, письменно на бумаге, письменно на компьютере, в форме тестирования, письменно на языке Брайля, с использованием услуг ассистента (</a:t>
            </a:r>
            <a:r>
              <a:rPr lang="ru-RU" sz="2600" dirty="0" err="1"/>
              <a:t>сурдопереводчика</a:t>
            </a:r>
            <a:r>
              <a:rPr lang="ru-RU" sz="2600" dirty="0"/>
              <a:t>, </a:t>
            </a:r>
            <a:r>
              <a:rPr lang="ru-RU" sz="2600" dirty="0" err="1"/>
              <a:t>тифлосурдопереводчика</a:t>
            </a:r>
            <a:r>
              <a:rPr lang="ru-RU" sz="2600" dirty="0"/>
              <a:t>),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При необходимости обучающимся предоставляется отдельная аудитория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Выбор формы представления заданий для выполнения, инструкции о порядке ГИА, формы ответа.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При необходимости обучающимся предоставляется дополнительное время для подготовки ответа, для перерыва для приема пищи, лекарств и </a:t>
            </a:r>
            <a:r>
              <a:rPr lang="ru-RU" sz="2600" dirty="0" smtClean="0"/>
              <a:t>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274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73" y="188640"/>
            <a:ext cx="8964488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Порядок проведения государственной итоговой аттестации для выпускников из числа лиц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2012" y="1268760"/>
            <a:ext cx="9453349" cy="51125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Допускается проведение ГИА для лиц с ОВЗ в одной аудитории совместно с выпускниками, не имеющими ограниченных возможностей здоровья.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Присутствие в аудитории ассистента, пользование необходимыми выпускникам техническими средствами, обеспечение возможности беспрепятственного доступа в аудитории, туалетные и другие помещения.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Выпускники не позднее чем за 3 месяца до начала ГИА государственной итоговой аттестации, подают письменное заявление о необходимости создания для них специальных условий при проведении ГИА.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Возможно проведение ГИА с применением электронного обучения, дистанционных образовательных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1345598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Промежуточная аттестация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5660" y="1628800"/>
            <a:ext cx="9676262" cy="52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Форма </a:t>
            </a:r>
            <a:r>
              <a:rPr lang="ru-RU" sz="2400" dirty="0" smtClean="0">
                <a:solidFill>
                  <a:schemeClr val="tx1"/>
                </a:solidFill>
              </a:rPr>
              <a:t>промежуточной аттестации для </a:t>
            </a:r>
            <a:r>
              <a:rPr lang="ru-RU" sz="2400" dirty="0">
                <a:solidFill>
                  <a:schemeClr val="tx1"/>
                </a:solidFill>
              </a:rPr>
              <a:t>обучающихся с ограниченными возможностями здоровья и инвалидов устанавливается с учетом индивидуальных психофизических особенностей (устно, письменно на бумаге, письменно на компьютере, в форме тестирования и т.п.).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При необходимости </a:t>
            </a:r>
            <a:r>
              <a:rPr lang="ru-RU" sz="2400" dirty="0" smtClean="0">
                <a:solidFill>
                  <a:schemeClr val="tx1"/>
                </a:solidFill>
              </a:rPr>
              <a:t>предусматривается увеличение </a:t>
            </a:r>
            <a:r>
              <a:rPr lang="ru-RU" sz="2400" dirty="0">
                <a:solidFill>
                  <a:schemeClr val="tx1"/>
                </a:solidFill>
              </a:rPr>
              <a:t>времени на подготовку к зачетам и экзаменам, а также </a:t>
            </a:r>
            <a:r>
              <a:rPr lang="ru-RU" sz="2400" dirty="0" smtClean="0">
                <a:solidFill>
                  <a:schemeClr val="tx1"/>
                </a:solidFill>
              </a:rPr>
              <a:t>предоставляется </a:t>
            </a:r>
            <a:r>
              <a:rPr lang="ru-RU" sz="2400" dirty="0">
                <a:solidFill>
                  <a:schemeClr val="tx1"/>
                </a:solidFill>
              </a:rPr>
              <a:t>дополнительное время для подготовки ответа на зачете/экзамене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При необходимости </a:t>
            </a:r>
            <a:r>
              <a:rPr lang="ru-RU" sz="2400" dirty="0" smtClean="0">
                <a:solidFill>
                  <a:schemeClr val="tx1"/>
                </a:solidFill>
              </a:rPr>
              <a:t>промежуточная аттестация может </a:t>
            </a:r>
            <a:r>
              <a:rPr lang="ru-RU" sz="2400" dirty="0">
                <a:solidFill>
                  <a:schemeClr val="tx1"/>
                </a:solidFill>
              </a:rPr>
              <a:t>проводиться в несколько этапов.</a:t>
            </a:r>
          </a:p>
        </p:txBody>
      </p:sp>
    </p:spTree>
    <p:extLst>
      <p:ext uri="{BB962C8B-B14F-4D97-AF65-F5344CB8AC3E}">
        <p14:creationId xmlns:p14="http://schemas.microsoft.com/office/powerpoint/2010/main" val="4039358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858" y="259307"/>
            <a:ext cx="8134064" cy="110546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Проблемы инклюзивного </a:t>
            </a:r>
            <a:r>
              <a:rPr lang="ru-RU" sz="2800" dirty="0"/>
              <a:t>образования в системе </a:t>
            </a:r>
            <a:r>
              <a:rPr lang="ru-RU" sz="2800" dirty="0" smtClean="0"/>
              <a:t>СПО.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1930399"/>
            <a:ext cx="8618909" cy="46614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Несформированность механизмов кадрового обеспечения инклюзивного профессионального образования лиц с ОВЗ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инвалидов 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Отсутствие реально действующих механизмов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мотивирования персонала образовательных организаций в аспекте работы с инвалидами и лицами с ОВЗ (разработка системы мотивирования персонала образовательных организаций в аспекте работы с инвалидами и лицами с ОВЗ, в том числе в контексте эффективного контракта);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Неопределенность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номенклатуры должностей специального персонала, необходимого для профессионального образования лиц с ОВЗ и инвалидов, и квалификационных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требований;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низкий уровень профессиональных компетенций педагогов по вопросам профессионального обучения и профессионального образования лиц с ОВЗ и инвалидов; 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341451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50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12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490" y="1201003"/>
            <a:ext cx="95261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отсутствие </a:t>
            </a:r>
            <a:r>
              <a:rPr lang="ru-RU" dirty="0">
                <a:latin typeface="+mj-lt"/>
              </a:rPr>
              <a:t>профессиональной готовности 87% педагогов ПОО к </a:t>
            </a:r>
            <a:r>
              <a:rPr lang="ru-RU" dirty="0" smtClean="0">
                <a:latin typeface="+mj-lt"/>
              </a:rPr>
              <a:t>реализации </a:t>
            </a:r>
            <a:r>
              <a:rPr lang="ru-RU" dirty="0">
                <a:latin typeface="+mj-lt"/>
              </a:rPr>
              <a:t>задач инклюзивного профессионального обучения и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недостаточный </a:t>
            </a:r>
            <a:r>
              <a:rPr lang="ru-RU" dirty="0">
                <a:latin typeface="+mj-lt"/>
              </a:rPr>
              <a:t>уровень информированности школьников с ОВЗ и </a:t>
            </a:r>
            <a:r>
              <a:rPr lang="ru-RU" dirty="0" smtClean="0">
                <a:latin typeface="+mj-lt"/>
              </a:rPr>
              <a:t>инвалидностью</a:t>
            </a:r>
            <a:r>
              <a:rPr lang="ru-RU" dirty="0">
                <a:latin typeface="+mj-lt"/>
              </a:rPr>
              <a:t>, а также их семей о возможностях получения профессионального </a:t>
            </a:r>
            <a:r>
              <a:rPr lang="ru-RU" dirty="0" smtClean="0">
                <a:latin typeface="+mj-lt"/>
              </a:rPr>
              <a:t>образования </a:t>
            </a:r>
            <a:r>
              <a:rPr lang="ru-RU" dirty="0">
                <a:latin typeface="+mj-lt"/>
              </a:rPr>
              <a:t>в </a:t>
            </a:r>
            <a:r>
              <a:rPr lang="ru-RU" dirty="0" smtClean="0">
                <a:latin typeface="+mj-lt"/>
              </a:rPr>
              <a:t>ПОО;</a:t>
            </a:r>
            <a:endParaRPr lang="ru-RU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недостаточная обеспеченность соответствующим специальным оборудованием, современных специфических </a:t>
            </a:r>
            <a:r>
              <a:rPr lang="ru-RU" dirty="0">
                <a:latin typeface="+mj-lt"/>
              </a:rPr>
              <a:t>средств обучения, учитывающих вербальные и невербальные </a:t>
            </a:r>
            <a:r>
              <a:rPr lang="ru-RU" dirty="0" smtClean="0">
                <a:latin typeface="+mj-lt"/>
              </a:rPr>
              <a:t> способы </a:t>
            </a:r>
            <a:r>
              <a:rPr lang="ru-RU" dirty="0">
                <a:latin typeface="+mj-lt"/>
              </a:rPr>
              <a:t>коммуникации различных категорий обучающихся с ОВЗ и инвалидов </a:t>
            </a:r>
            <a:r>
              <a:rPr lang="ru-RU" dirty="0" smtClean="0">
                <a:latin typeface="+mj-lt"/>
              </a:rPr>
              <a:t>(</a:t>
            </a:r>
            <a:r>
              <a:rPr lang="ru-RU" dirty="0">
                <a:latin typeface="+mj-lt"/>
              </a:rPr>
              <a:t>использованию жестового языка, азбуки Брайля);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отсутствие </a:t>
            </a:r>
            <a:r>
              <a:rPr lang="ru-RU" dirty="0">
                <a:latin typeface="+mj-lt"/>
              </a:rPr>
              <a:t>в штате профессиональных образовательных организаций </a:t>
            </a:r>
            <a:r>
              <a:rPr lang="ru-RU" dirty="0" smtClean="0">
                <a:latin typeface="+mj-lt"/>
              </a:rPr>
              <a:t>квалифицированных </a:t>
            </a:r>
            <a:r>
              <a:rPr lang="ru-RU" dirty="0">
                <a:latin typeface="+mj-lt"/>
              </a:rPr>
              <a:t>специалистов, </a:t>
            </a:r>
            <a:r>
              <a:rPr lang="ru-RU" dirty="0" smtClean="0">
                <a:latin typeface="+mj-lt"/>
              </a:rPr>
              <a:t>призванных </a:t>
            </a:r>
            <a:r>
              <a:rPr lang="ru-RU" dirty="0">
                <a:latin typeface="+mj-lt"/>
              </a:rPr>
              <a:t>оказывать обучающимся с </a:t>
            </a:r>
            <a:r>
              <a:rPr lang="ru-RU" dirty="0" smtClean="0">
                <a:latin typeface="+mj-lt"/>
              </a:rPr>
              <a:t>ОВЗ необходимые </a:t>
            </a:r>
            <a:r>
              <a:rPr lang="ru-RU" dirty="0">
                <a:latin typeface="+mj-lt"/>
              </a:rPr>
              <a:t>услуги и техническую помощь, выполнять </a:t>
            </a:r>
            <a:r>
              <a:rPr lang="ru-RU" dirty="0" smtClean="0">
                <a:latin typeface="+mj-lt"/>
              </a:rPr>
              <a:t> роль </a:t>
            </a:r>
            <a:r>
              <a:rPr lang="ru-RU" dirty="0">
                <a:latin typeface="+mj-lt"/>
              </a:rPr>
              <a:t>посредника между педагогом и обучающимся (</a:t>
            </a:r>
            <a:r>
              <a:rPr lang="ru-RU" dirty="0" err="1">
                <a:latin typeface="+mj-lt"/>
              </a:rPr>
              <a:t>сурдопереводчики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тьюторы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 т.д</a:t>
            </a:r>
            <a:r>
              <a:rPr lang="ru-RU" dirty="0">
                <a:latin typeface="+mj-lt"/>
              </a:rPr>
              <a:t>.);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неподготовленность </a:t>
            </a:r>
            <a:r>
              <a:rPr lang="ru-RU" dirty="0">
                <a:latin typeface="+mj-lt"/>
              </a:rPr>
              <a:t>родительской общественности, "неадекватность" ее </a:t>
            </a:r>
            <a:r>
              <a:rPr lang="ru-RU" dirty="0" smtClean="0">
                <a:latin typeface="+mj-lt"/>
              </a:rPr>
              <a:t>реакции </a:t>
            </a:r>
            <a:r>
              <a:rPr lang="ru-RU" dirty="0">
                <a:latin typeface="+mj-lt"/>
              </a:rPr>
              <a:t>на организацию совместного обучения детей с инвалидностью </a:t>
            </a:r>
            <a:r>
              <a:rPr lang="ru-RU" dirty="0" smtClean="0">
                <a:latin typeface="+mj-lt"/>
              </a:rPr>
              <a:t>и без </a:t>
            </a:r>
            <a:r>
              <a:rPr lang="ru-RU" dirty="0">
                <a:latin typeface="+mj-lt"/>
              </a:rPr>
              <a:t>нее;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техническая</a:t>
            </a:r>
            <a:r>
              <a:rPr lang="ru-RU" dirty="0">
                <a:latin typeface="+mj-lt"/>
              </a:rPr>
              <a:t>, архитектурная и информационная "недоступность" </a:t>
            </a:r>
            <a:r>
              <a:rPr lang="ru-RU" dirty="0" smtClean="0">
                <a:latin typeface="+mj-lt"/>
              </a:rPr>
              <a:t> образовательных </a:t>
            </a:r>
            <a:r>
              <a:rPr lang="ru-RU" dirty="0">
                <a:latin typeface="+mj-lt"/>
              </a:rPr>
              <a:t>организаций, не учитывающая </a:t>
            </a:r>
            <a:r>
              <a:rPr lang="ru-RU" dirty="0" smtClean="0">
                <a:latin typeface="+mj-lt"/>
              </a:rPr>
              <a:t>специфические </a:t>
            </a:r>
            <a:r>
              <a:rPr lang="ru-RU" dirty="0">
                <a:latin typeface="+mj-lt"/>
              </a:rPr>
              <a:t>особенности </a:t>
            </a:r>
            <a:r>
              <a:rPr lang="ru-RU" dirty="0" smtClean="0">
                <a:latin typeface="+mj-lt"/>
              </a:rPr>
              <a:t>различных </a:t>
            </a:r>
            <a:r>
              <a:rPr lang="ru-RU" dirty="0">
                <a:latin typeface="+mj-lt"/>
              </a:rPr>
              <a:t>групп инвалидов.</a:t>
            </a:r>
            <a:endParaRPr lang="ru-RU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553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7666" y="163774"/>
            <a:ext cx="6626335" cy="7915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Перспективы развития инклюзивного образования на уровне СПО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4" y="1930399"/>
            <a:ext cx="8843750" cy="481159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специализированных центров,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осуществляющих  все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этапы профессионального становления: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ведение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специализированного учета лиц с ОВЗ на всех этапах подготовки к профессиональной деятельности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профессиональная ориентация;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психологическое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консультирование;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социально-психологической готовности к совместной трудовой деятельности в инклюзивной среде;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тренингов, направленных на повышение коммуникативных навыков;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просветительско-консультационная работа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вопросам трудоустройства инвалидов для потенциальных работодателей и учебных заведений, налаживание взаимодействия между ними;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содействие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организации доступной среды на предприятиях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внесение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дополнений в перечень должностей образовательных организаций профессионального образования с учетом требований к реализации и сопровождению инклюзивного профессионального образования инвалидов и лиц с ОВЗ;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квалификационных характеристик должностей специального персонала для реализации и сопровождения инклюзивного профессионального образования инвалидов и лиц с ОВЗ;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должностной структуры специализированного персонала и механизмов введения соответствующих должностей в штатное расписание образовательной организации.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341451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116633"/>
            <a:ext cx="10283772" cy="10297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Различные подходы в образовании: медицинский и </a:t>
            </a:r>
            <a:r>
              <a:rPr lang="ru-RU" sz="3200" b="1" dirty="0" smtClean="0"/>
              <a:t>социальный (</a:t>
            </a:r>
            <a:r>
              <a:rPr lang="ru-RU" sz="3200" b="1" dirty="0"/>
              <a:t>на примере школы)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10" y="1146412"/>
            <a:ext cx="7856843" cy="54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93576" y="6359857"/>
            <a:ext cx="5868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000" i="1" dirty="0" smtClean="0"/>
          </a:p>
          <a:p>
            <a:pPr algn="r"/>
            <a:r>
              <a:rPr lang="en-US" sz="1000" i="1" dirty="0" smtClean="0"/>
              <a:t>https</a:t>
            </a:r>
            <a:r>
              <a:rPr lang="en-US" sz="1000" i="1" dirty="0"/>
              <a:t>://perspektiva-inva.ru/inclusive-edu/law/vw-371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92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21" y="2059775"/>
            <a:ext cx="4421874" cy="331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8484" y="846161"/>
            <a:ext cx="592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Благодарю за внимание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65698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656" y="609600"/>
            <a:ext cx="5657345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341451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53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656" y="609600"/>
            <a:ext cx="5657345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341451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4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656" y="609600"/>
            <a:ext cx="5657345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341451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712968" cy="12241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Различная организация системы образования: общее/специальное — интегрированное — инклюзивное (на примере школы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)   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96" y="1412776"/>
            <a:ext cx="873437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3275464" y="6399489"/>
            <a:ext cx="57870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/>
              <a:t>https://perspektiva-inva.ru/inclusive-edu/law/vw-371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352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Социальный подход к пониманию инвалидности закреплен в </a:t>
            </a:r>
            <a:r>
              <a:rPr lang="ru-RU" b="1" dirty="0">
                <a:solidFill>
                  <a:srgbClr val="006600"/>
                </a:solidFill>
              </a:rPr>
              <a:t>Конвенции </a:t>
            </a:r>
            <a:r>
              <a:rPr lang="ru-RU" b="1" dirty="0" smtClean="0">
                <a:solidFill>
                  <a:srgbClr val="006600"/>
                </a:solidFill>
              </a:rPr>
              <a:t>ООН о </a:t>
            </a:r>
            <a:r>
              <a:rPr lang="ru-RU" b="1" dirty="0">
                <a:solidFill>
                  <a:srgbClr val="006600"/>
                </a:solidFill>
              </a:rPr>
              <a:t>правах инвалидов</a:t>
            </a:r>
            <a:r>
              <a:rPr lang="ru-RU" dirty="0"/>
              <a:t> (2006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Федеральный закон от 3 мая 2012 года № 46-ФЗ «О ратификации Конвенции о правах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1795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Конвенция ООН о правах инвалидов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Конвенция </a:t>
            </a:r>
            <a:r>
              <a:rPr lang="ru-RU" b="1" dirty="0"/>
              <a:t>закрепила право инвалидов на инклюзивное образование. </a:t>
            </a:r>
            <a:r>
              <a:rPr lang="ru-RU" dirty="0"/>
              <a:t>В целях реализации этого права без дискриминации и на основе равенства возможностей государства-участники обеспечивают инклюзивное образование на всех уровнях и обучение в течение всей жизни, стремясь при этом: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 </a:t>
            </a:r>
            <a:r>
              <a:rPr lang="ru-RU" dirty="0"/>
              <a:t>полному развитию человеческого потенциала, а также чувства достоинства и самоуважения и к усилению уважения прав человека, основных свобод и человеческого многообразия;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 </a:t>
            </a:r>
            <a:r>
              <a:rPr lang="ru-RU" dirty="0"/>
              <a:t>развитию личности, талантов и творчества инвалидов, а также их умственных и физических способностей в самом полном объеме;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 </a:t>
            </a:r>
            <a:r>
              <a:rPr lang="ru-RU" dirty="0"/>
              <a:t>наделению инвалидов возможностью эффективно участвовать в жизни свободного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47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919536" y="260648"/>
            <a:ext cx="856895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При </a:t>
            </a:r>
            <a:r>
              <a:rPr lang="ru-RU" b="1" dirty="0"/>
              <a:t>реализации этого </a:t>
            </a:r>
            <a:r>
              <a:rPr lang="ru-RU" b="1" dirty="0" smtClean="0"/>
              <a:t>права государства-участники обеспечивают, </a:t>
            </a:r>
            <a:r>
              <a:rPr lang="ru-RU" b="1" dirty="0"/>
              <a:t>чтобы: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инвалиды </a:t>
            </a:r>
            <a:r>
              <a:rPr lang="ru-RU" dirty="0"/>
              <a:t>не исключались по причине инвалидности из системы общего образования, а дети-инвалиды  — из системы бесплатного и обязательного начального образования или среднего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инвалиды </a:t>
            </a:r>
            <a:r>
              <a:rPr lang="ru-RU" dirty="0"/>
              <a:t>имели наравне с другими доступ к инклюзивному, качественному и бесплатному начальному образованию и среднему образованию в местах своего проживания;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обеспечивалось </a:t>
            </a:r>
            <a:r>
              <a:rPr lang="ru-RU" dirty="0"/>
              <a:t>разумное приспособление, учитывающее индивидуальные потребности;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инвалиды </a:t>
            </a:r>
            <a:r>
              <a:rPr lang="ru-RU" dirty="0"/>
              <a:t>получали внутри системы общего образования требуемую поддержку для облегчения их эффективного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обстановке, максимально способствующей освоению знаний и социальному развитию, сообразно с целью полной охваченности принимались эффективные меры по организации индивидуализированной поддержки.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6022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8941</TotalTime>
  <Words>4519</Words>
  <Application>Microsoft Office PowerPoint</Application>
  <PresentationFormat>Широкоэкранный</PresentationFormat>
  <Paragraphs>380</Paragraphs>
  <Slides>53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Инклюзивное образование </vt:lpstr>
      <vt:lpstr>«Барьеры» инклюзивного образования</vt:lpstr>
      <vt:lpstr>Модели инвалидности</vt:lpstr>
      <vt:lpstr>Различные подходы в образовании: медицинский и социальный (на примере школы)</vt:lpstr>
      <vt:lpstr>Различная организация системы образования: общее/специальное — интегрированное — инклюзивное (на примере школы)   </vt:lpstr>
      <vt:lpstr>Презентация PowerPoint</vt:lpstr>
      <vt:lpstr>Конвенция ООН о правах инвалидов</vt:lpstr>
      <vt:lpstr>Презентация PowerPoint</vt:lpstr>
      <vt:lpstr>Принципы инклюзивного образования:</vt:lpstr>
      <vt:lpstr>Законодательство Российской Федерации в области инклюзивного образования инвалидов и лиц с ограниченными возможностями здоровья</vt:lpstr>
      <vt:lpstr>Федеральная нормативная правовая база</vt:lpstr>
      <vt:lpstr>Категории обучающихся</vt:lpstr>
      <vt:lpstr>Категория обучающихся «инвалид»</vt:lpstr>
      <vt:lpstr>Категория обучающихся «инвалид»</vt:lpstr>
      <vt:lpstr>Индивидуальная программа реабилитации (абилитации) инвалида (ИПРА)</vt:lpstr>
      <vt:lpstr>Категория «Обучающийся с ограниченными возможностями здоровья (с ОВЗ)» </vt:lpstr>
      <vt:lpstr> ФЗ-181 «О социальной защите инвалидов      в РФ» (ст. 19, образование инвалидов) 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Вариативные модели БПО</vt:lpstr>
      <vt:lpstr>Презентация PowerPoint</vt:lpstr>
      <vt:lpstr>Административная структура</vt:lpstr>
      <vt:lpstr>Модель БПОО может быть представлена следующими структурными компонентами</vt:lpstr>
      <vt:lpstr>целевой компонент </vt:lpstr>
      <vt:lpstr>Задачами деятельности  моделей БПОО являются: </vt:lpstr>
      <vt:lpstr>Система принципов функционирования БПО.   </vt:lpstr>
      <vt:lpstr>Содержательный компонент  модели БПО раскрывает: </vt:lpstr>
      <vt:lpstr>Презентация PowerPoint</vt:lpstr>
      <vt:lpstr>Педагогические и административные кадры моделей БПОО </vt:lpstr>
      <vt:lpstr>Презентация PowerPoint</vt:lpstr>
      <vt:lpstr>Ресурсная база моделей БПО   </vt:lpstr>
      <vt:lpstr>Финансово-экономическое обеспечение </vt:lpstr>
      <vt:lpstr>Технологический компонент  моделей БПО </vt:lpstr>
      <vt:lpstr>Результативный компонент моделей БПО предполагает оценку (мониторинг) эффективности ее деятельности по следующим параметрам: </vt:lpstr>
      <vt:lpstr>Особенности приема лиц с ограниченными возможностями здоровья  в учреждения среднего профессионального образования </vt:lpstr>
      <vt:lpstr>Особенности организации образовательной деятельности  для инвалидов и лиц с ОВЗ</vt:lpstr>
      <vt:lpstr>Особенности организации образовательной деятельности для инвалидов и лиц с ОВЗ</vt:lpstr>
      <vt:lpstr>Особенности организации образовательной деятельности для инвалидов и лиц с ОВЗ</vt:lpstr>
      <vt:lpstr>Особенности организации образовательной деятельности для инвалидов и лиц с ОВЗ</vt:lpstr>
      <vt:lpstr>Требования к организации практики  обучающихся с ОВЗ  </vt:lpstr>
      <vt:lpstr>Порядок проведения государственной итоговой аттестации для выпускников из числа лиц с ОВЗ</vt:lpstr>
      <vt:lpstr>Порядок проведения государственной итоговой аттестации для выпускников из числа лиц с ОВЗ</vt:lpstr>
      <vt:lpstr>Промежуточная аттестация</vt:lpstr>
      <vt:lpstr>Проблемы инклюзивного образования в системе СПО.</vt:lpstr>
      <vt:lpstr>Презентация PowerPoint</vt:lpstr>
      <vt:lpstr>Перспективы развития инклюзивного образования на уровне СПО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Noyt</dc:creator>
  <cp:lastModifiedBy>Тюрина Надия</cp:lastModifiedBy>
  <cp:revision>42</cp:revision>
  <dcterms:created xsi:type="dcterms:W3CDTF">2016-10-10T10:57:58Z</dcterms:created>
  <dcterms:modified xsi:type="dcterms:W3CDTF">2016-11-23T20:10:28Z</dcterms:modified>
</cp:coreProperties>
</file>