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56" r:id="rId3"/>
    <p:sldId id="301" r:id="rId4"/>
    <p:sldId id="302" r:id="rId5"/>
    <p:sldId id="303" r:id="rId6"/>
    <p:sldId id="304" r:id="rId7"/>
    <p:sldId id="305" r:id="rId8"/>
    <p:sldId id="300" r:id="rId9"/>
    <p:sldId id="257" r:id="rId10"/>
    <p:sldId id="306" r:id="rId11"/>
    <p:sldId id="307" r:id="rId12"/>
    <p:sldId id="308" r:id="rId13"/>
    <p:sldId id="309" r:id="rId14"/>
    <p:sldId id="310" r:id="rId15"/>
    <p:sldId id="311" r:id="rId16"/>
    <p:sldId id="258" r:id="rId17"/>
    <p:sldId id="263" r:id="rId18"/>
    <p:sldId id="312" r:id="rId19"/>
    <p:sldId id="264" r:id="rId20"/>
    <p:sldId id="313" r:id="rId21"/>
    <p:sldId id="267" r:id="rId22"/>
    <p:sldId id="269" r:id="rId23"/>
    <p:sldId id="270" r:id="rId24"/>
    <p:sldId id="271" r:id="rId25"/>
    <p:sldId id="272" r:id="rId26"/>
    <p:sldId id="273" r:id="rId27"/>
    <p:sldId id="275" r:id="rId28"/>
    <p:sldId id="278" r:id="rId29"/>
    <p:sldId id="282" r:id="rId30"/>
    <p:sldId id="283" r:id="rId31"/>
    <p:sldId id="314" r:id="rId32"/>
    <p:sldId id="315" r:id="rId33"/>
    <p:sldId id="316" r:id="rId34"/>
    <p:sldId id="317" r:id="rId35"/>
    <p:sldId id="318" r:id="rId36"/>
    <p:sldId id="319" r:id="rId37"/>
    <p:sldId id="320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47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3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201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3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092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2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70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7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3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05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3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30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56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5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9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5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ase.garant.ru/71145140/" TargetMode="External"/><Relationship Id="rId2" Type="http://schemas.openxmlformats.org/officeDocument/2006/relationships/hyperlink" Target="http://base.garant.ru/71145140/#block_10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1574" y="300251"/>
            <a:ext cx="6932553" cy="3532221"/>
          </a:xfrm>
        </p:spPr>
        <p:txBody>
          <a:bodyPr/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Создание </a:t>
            </a:r>
            <a:r>
              <a:rPr lang="ru-RU" sz="3200" dirty="0"/>
              <a:t>специальных условий в организациях среднего профессионального образования</a:t>
            </a:r>
            <a:br>
              <a:rPr lang="ru-RU" sz="32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78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64609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Перечень необходимого оборудования</a:t>
            </a:r>
            <a:br>
              <a:rPr lang="ru-RU" sz="2200" b="1" dirty="0"/>
            </a:br>
            <a:r>
              <a:rPr lang="ru-RU" sz="2200" b="1" dirty="0"/>
              <a:t>для оснащения базовой профессиональной организации</a:t>
            </a:r>
            <a:br>
              <a:rPr lang="ru-RU" sz="2200" b="1" dirty="0"/>
            </a:br>
            <a:r>
              <a:rPr lang="ru-RU" sz="2200" b="1" dirty="0"/>
              <a:t>для обучающихся с нарушениями слуха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 специфичным для лиц с нарушениями слуха относятся следующие образовательные потребности:</a:t>
            </a:r>
          </a:p>
          <a:p>
            <a:r>
              <a:rPr lang="ru-RU" dirty="0"/>
              <a:t>потребность в обучении </a:t>
            </a:r>
            <a:r>
              <a:rPr lang="ru-RU" dirty="0" err="1"/>
              <a:t>слухо</a:t>
            </a:r>
            <a:r>
              <a:rPr lang="ru-RU" dirty="0"/>
              <a:t>-зрительному восприятию речи, в использовании различных видов коммуникации;</a:t>
            </a:r>
          </a:p>
          <a:p>
            <a:r>
              <a:rPr lang="ru-RU" dirty="0"/>
              <a:t>потребность в развитии и использовании слухового восприятия в различных коммуникативных ситуациях;</a:t>
            </a:r>
          </a:p>
          <a:p>
            <a:r>
              <a:rPr lang="ru-RU" dirty="0"/>
              <a:t>потребность в развитии словесно-логического мышления, словесной памяти;</a:t>
            </a:r>
          </a:p>
          <a:p>
            <a:r>
              <a:rPr lang="ru-RU" dirty="0"/>
              <a:t>потребность в развитии всех сторон и видов словесной речи (устной, письменной);</a:t>
            </a:r>
          </a:p>
          <a:p>
            <a:r>
              <a:rPr lang="ru-RU" dirty="0"/>
              <a:t>потребность формирования социальных компетенций.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865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2291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96287"/>
            <a:ext cx="8596668" cy="50450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Оборудование должно соответствовать их особым образовательным потребностям и быть ориентировано на всех участников процесса образования. При создании «</a:t>
            </a:r>
            <a:r>
              <a:rPr lang="ru-RU" dirty="0" err="1"/>
              <a:t>безбарьерной</a:t>
            </a:r>
            <a:r>
              <a:rPr lang="ru-RU" dirty="0"/>
              <a:t> среды» необходимо помнить, что серьезной проблемой для лиц с нарушенным слухом является получение информации, поэтому, в первую очередь, необходимо создавать сенсорно - акустически доступное для этих детей пространство, которое позволит воспринимать максимальное количество сведений через акустические и визуализированные источники:</a:t>
            </a:r>
          </a:p>
          <a:p>
            <a:r>
              <a:rPr lang="ru-RU" dirty="0"/>
              <a:t>удобно расположенные и доступные стенды с представленным на них наглядным материалом о правилах поведения, правилах безопасности, распорядке/режиме функционирования организации, расписании занятий, последних событиях, ближайших планах и т.д.;</a:t>
            </a:r>
          </a:p>
          <a:p>
            <a:r>
              <a:rPr lang="ru-RU" dirty="0"/>
              <a:t>информационное табло с «бегущей строкой» / мониторы на этажах, где может быть представлена актуальная на сегодняшний день информация;</a:t>
            </a:r>
          </a:p>
          <a:p>
            <a:r>
              <a:rPr lang="ru-RU" dirty="0"/>
              <a:t>световая индикация начала и окончания занятий в помещениях общего пользования (залах, рекреациях, столовой, библиотеке и т.д.), которая позволяет подросткам ориентироваться в учебном пространстве и самостоятельно организовывать свое рабочее время;</a:t>
            </a:r>
          </a:p>
          <a:p>
            <a:r>
              <a:rPr lang="ru-RU" dirty="0"/>
              <a:t>доступный интернет и телефон с функцией работы в режиме СМС – сообщений, предназначенный для контактов с родителями, сверстниками, учителями;</a:t>
            </a:r>
          </a:p>
          <a:p>
            <a:r>
              <a:rPr lang="ru-RU" dirty="0"/>
              <a:t>локальная компьютерная сеть;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94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справочно-информационный центр (</a:t>
            </a:r>
            <a:r>
              <a:rPr lang="ru-RU" dirty="0" err="1"/>
              <a:t>колл</a:t>
            </a:r>
            <a:r>
              <a:rPr lang="ru-RU" dirty="0"/>
              <a:t>-центр) для лиц с нарушенным слухом и их родителей;</a:t>
            </a:r>
          </a:p>
          <a:p>
            <a:r>
              <a:rPr lang="ru-RU" dirty="0"/>
              <a:t>развивающий учебный центр с горизонтальным дисплеем;</a:t>
            </a:r>
          </a:p>
          <a:p>
            <a:r>
              <a:rPr lang="ru-RU" dirty="0"/>
              <a:t>система для улучшения понимания звукового сигнала с сохранением его разборчивости;</a:t>
            </a:r>
          </a:p>
          <a:p>
            <a:r>
              <a:rPr lang="ru-RU" dirty="0"/>
              <a:t>беспроводная FM-система для студентов с нарушением слуха;</a:t>
            </a:r>
          </a:p>
          <a:p>
            <a:r>
              <a:rPr lang="ru-RU" dirty="0"/>
              <a:t>наушники с микрофоном.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1481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710"/>
          </a:xfrm>
        </p:spPr>
        <p:txBody>
          <a:bodyPr>
            <a:normAutofit/>
          </a:bodyPr>
          <a:lstStyle/>
          <a:p>
            <a:r>
              <a:rPr lang="ru-RU" sz="2400" dirty="0"/>
              <a:t>Организация рабочего пространства, обучающегося с нарушенным слухом предполагает </a:t>
            </a:r>
            <a:r>
              <a:rPr lang="ru-RU" sz="2400" dirty="0" smtClean="0"/>
              <a:t>наличие: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4085"/>
            <a:ext cx="8596668" cy="4417278"/>
          </a:xfrm>
        </p:spPr>
        <p:txBody>
          <a:bodyPr/>
          <a:lstStyle/>
          <a:p>
            <a:r>
              <a:rPr lang="ru-RU" dirty="0" smtClean="0"/>
              <a:t>исправного </a:t>
            </a:r>
            <a:r>
              <a:rPr lang="ru-RU" dirty="0"/>
              <a:t>слухового аппарата/</a:t>
            </a:r>
            <a:r>
              <a:rPr lang="ru-RU" dirty="0" err="1"/>
              <a:t>кохлеарного</a:t>
            </a:r>
            <a:r>
              <a:rPr lang="ru-RU" dirty="0"/>
              <a:t> </a:t>
            </a:r>
            <a:r>
              <a:rPr lang="ru-RU" dirty="0" err="1"/>
              <a:t>импланта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выбор парты и партнера, оснащение класса мультимедийной аппаратурой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</a:t>
            </a:r>
            <a:r>
              <a:rPr lang="ru-RU" dirty="0" smtClean="0"/>
              <a:t>аждый </a:t>
            </a:r>
            <a:r>
              <a:rPr lang="ru-RU" dirty="0"/>
              <a:t>кабинет должен быть оборудован партами, регулируемыми в соответствии с ростом обучающегося. Рекомендуется – первая парта (около окна или стола) с организацией достаточного пространства, чтобы обучающийся с нарушенным слухом в условиях речевого </a:t>
            </a:r>
            <a:r>
              <a:rPr lang="ru-RU" dirty="0" err="1"/>
              <a:t>полилога</a:t>
            </a:r>
            <a:r>
              <a:rPr lang="ru-RU" dirty="0"/>
              <a:t> имел возможность поворачиваться и </a:t>
            </a:r>
            <a:r>
              <a:rPr lang="ru-RU" dirty="0" err="1"/>
              <a:t>слухо</a:t>
            </a:r>
            <a:r>
              <a:rPr lang="ru-RU" dirty="0"/>
              <a:t>-зрительно воспринимать речь окружающих. </a:t>
            </a:r>
            <a:endParaRPr lang="ru-RU" dirty="0" smtClean="0"/>
          </a:p>
          <a:p>
            <a:r>
              <a:rPr lang="ru-RU" dirty="0" smtClean="0"/>
              <a:t>Целесообразно </a:t>
            </a:r>
            <a:r>
              <a:rPr lang="ru-RU" dirty="0"/>
              <a:t>расположить обучающегося так (справа/слева от педагога), чтобы его лучше слышащее ухо было максимально приближено к педагогу на занятии.</a:t>
            </a:r>
          </a:p>
        </p:txBody>
      </p:sp>
    </p:spTree>
    <p:extLst>
      <p:ext uri="{BB962C8B-B14F-4D97-AF65-F5344CB8AC3E}">
        <p14:creationId xmlns:p14="http://schemas.microsoft.com/office/powerpoint/2010/main" val="3261626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Аудитория должна быть </a:t>
            </a:r>
            <a:r>
              <a:rPr lang="ru-RU" dirty="0" smtClean="0"/>
              <a:t>оборудована: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стационарной </a:t>
            </a:r>
            <a:r>
              <a:rPr lang="ru-RU" dirty="0"/>
              <a:t>звукоусиливающей аппаратурой коллективного пользования, при необходимости с дополнительной комплектацией </a:t>
            </a:r>
            <a:r>
              <a:rPr lang="ru-RU" dirty="0" err="1"/>
              <a:t>вибротактильными</a:t>
            </a:r>
            <a:r>
              <a:rPr lang="ru-RU" dirty="0"/>
              <a:t> устройствами или беспроводной аппаратурой (например, использующей </a:t>
            </a:r>
            <a:r>
              <a:rPr lang="ru-RU" dirty="0" err="1"/>
              <a:t>радиопринцип</a:t>
            </a:r>
            <a:r>
              <a:rPr lang="ru-RU" dirty="0"/>
              <a:t> или инфракрасное излучение). </a:t>
            </a:r>
            <a:endParaRPr lang="ru-RU" dirty="0" smtClean="0"/>
          </a:p>
          <a:p>
            <a:r>
              <a:rPr lang="ru-RU" dirty="0" err="1" smtClean="0"/>
              <a:t>радиоклассом</a:t>
            </a:r>
            <a:r>
              <a:rPr lang="ru-RU" dirty="0"/>
              <a:t>, компьютерной техникой, аудиотехникой (акустический усилитель и колонки), видеотехникой (мультимедийный проектор, телевизор), электронной доской, документ-камерой, мультимедийной системой. Особую роль в обучении слабослышащих также играют видеоматериалы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Для предотвращения явления реверберации аудитория, где обучается </a:t>
            </a:r>
            <a:r>
              <a:rPr lang="ru-RU" dirty="0" err="1"/>
              <a:t>слухопротезированный</a:t>
            </a:r>
            <a:r>
              <a:rPr lang="ru-RU" dirty="0"/>
              <a:t> обучающийся, должна иметь звукопоглощающее оснащение (панели, шторы и т.п.).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57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Специальное </a:t>
            </a:r>
            <a:r>
              <a:rPr lang="ru-RU" dirty="0"/>
              <a:t>оборудование для занятий сурдопедагога и </a:t>
            </a:r>
            <a:r>
              <a:rPr lang="ru-RU" dirty="0" smtClean="0"/>
              <a:t>логопеда: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840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зеркало</a:t>
            </a:r>
            <a:r>
              <a:rPr lang="ru-RU" dirty="0"/>
              <a:t>, FM-системы, </a:t>
            </a:r>
            <a:endParaRPr lang="ru-RU" dirty="0" smtClean="0"/>
          </a:p>
          <a:p>
            <a:r>
              <a:rPr lang="ru-RU" dirty="0" smtClean="0"/>
              <a:t>индикатор </a:t>
            </a:r>
            <a:r>
              <a:rPr lang="ru-RU" dirty="0"/>
              <a:t>звучания ИНЗ, </a:t>
            </a:r>
            <a:endParaRPr lang="ru-RU" dirty="0" smtClean="0"/>
          </a:p>
          <a:p>
            <a:r>
              <a:rPr lang="ru-RU" dirty="0" smtClean="0"/>
              <a:t>сурдологопедический </a:t>
            </a:r>
            <a:r>
              <a:rPr lang="ru-RU" dirty="0"/>
              <a:t>тренажер «Дэльфа142», </a:t>
            </a:r>
            <a:endParaRPr lang="ru-RU" dirty="0" smtClean="0"/>
          </a:p>
          <a:p>
            <a:r>
              <a:rPr lang="ru-RU" dirty="0" smtClean="0"/>
              <a:t>специальные </a:t>
            </a:r>
            <a:r>
              <a:rPr lang="ru-RU" dirty="0"/>
              <a:t>компьютерные программы </a:t>
            </a:r>
            <a:r>
              <a:rPr lang="ru-RU" dirty="0" err="1"/>
              <a:t>Hearthe</a:t>
            </a:r>
            <a:r>
              <a:rPr lang="ru-RU" dirty="0"/>
              <a:t> </a:t>
            </a:r>
            <a:r>
              <a:rPr lang="ru-RU" dirty="0" err="1"/>
              <a:t>World</a:t>
            </a:r>
            <a:r>
              <a:rPr lang="ru-RU" dirty="0"/>
              <a:t>, </a:t>
            </a:r>
            <a:r>
              <a:rPr lang="ru-RU" dirty="0" err="1"/>
              <a:t>Speech</a:t>
            </a:r>
            <a:r>
              <a:rPr lang="ru-RU" dirty="0"/>
              <a:t> W и др.); </a:t>
            </a:r>
            <a:endParaRPr lang="ru-RU" dirty="0" smtClean="0"/>
          </a:p>
          <a:p>
            <a:r>
              <a:rPr lang="ru-RU" dirty="0" smtClean="0"/>
              <a:t>музыкальный </a:t>
            </a:r>
            <a:r>
              <a:rPr lang="ru-RU" dirty="0"/>
              <a:t>центр с набором аудиодисков со звуками живой и неживой природы, музыкальные записи, аудиокниги; </a:t>
            </a:r>
            <a:endParaRPr lang="ru-RU" dirty="0" smtClean="0"/>
          </a:p>
          <a:p>
            <a:r>
              <a:rPr lang="ru-RU" dirty="0" smtClean="0"/>
              <a:t>диагностический </a:t>
            </a:r>
            <a:r>
              <a:rPr lang="ru-RU" dirty="0"/>
              <a:t>набор для определения уровня слухового восприятия; телевизоры с функцией выведения субтитров на экран; </a:t>
            </a:r>
            <a:r>
              <a:rPr lang="ru-RU" dirty="0" smtClean="0"/>
              <a:t>д</a:t>
            </a:r>
          </a:p>
          <a:p>
            <a:r>
              <a:rPr lang="ru-RU" dirty="0" err="1" smtClean="0"/>
              <a:t>идактические</a:t>
            </a:r>
            <a:r>
              <a:rPr lang="ru-RU" dirty="0" smtClean="0"/>
              <a:t> </a:t>
            </a:r>
            <a:r>
              <a:rPr lang="ru-RU" dirty="0"/>
              <a:t>и наглядные материалы по темам (иллюстрации, презентации, учебные фильмы); видеотека учебных и используемых в образовательном процессе различных видеофильмов с субтитрами. </a:t>
            </a:r>
            <a:endParaRPr lang="ru-RU" dirty="0" smtClean="0"/>
          </a:p>
          <a:p>
            <a:r>
              <a:rPr lang="ru-RU" dirty="0" smtClean="0"/>
              <a:t>технологии </a:t>
            </a:r>
            <a:r>
              <a:rPr lang="ru-RU" dirty="0"/>
              <a:t>беспроводной передачи звука (FM-системы) являются эффективным средством для улучшения разборчивости речи в процессе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953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1450" y="218364"/>
            <a:ext cx="7525881" cy="1712036"/>
          </a:xfrm>
        </p:spPr>
        <p:txBody>
          <a:bodyPr>
            <a:noAutofit/>
          </a:bodyPr>
          <a:lstStyle/>
          <a:p>
            <a:r>
              <a:rPr lang="ru-RU" sz="2400" b="1" dirty="0"/>
              <a:t>Перечень необходимого оборудования</a:t>
            </a:r>
            <a:br>
              <a:rPr lang="ru-RU" sz="2400" b="1" dirty="0"/>
            </a:br>
            <a:r>
              <a:rPr lang="ru-RU" sz="2400" b="1" dirty="0"/>
              <a:t>для оснащения базовой профессиональной организации</a:t>
            </a:r>
            <a:br>
              <a:rPr lang="ru-RU" sz="2400" b="1" dirty="0"/>
            </a:br>
            <a:r>
              <a:rPr lang="ru-RU" sz="2400" b="1" dirty="0"/>
              <a:t>для обучающихся с нарушениями зрения</a:t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8404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При подборе оборудования для оснащения БПОО для обучающихся с нарушением зрения необходимо также учитывать их особые образовательные </a:t>
            </a:r>
            <a:r>
              <a:rPr lang="ru-RU" dirty="0" smtClean="0"/>
              <a:t>потребности:</a:t>
            </a:r>
          </a:p>
          <a:p>
            <a:pPr algn="just"/>
            <a:r>
              <a:rPr lang="ru-RU" dirty="0"/>
              <a:t>т</a:t>
            </a:r>
            <a:r>
              <a:rPr lang="ru-RU" dirty="0" smtClean="0"/>
              <a:t>рудности </a:t>
            </a:r>
            <a:r>
              <a:rPr lang="ru-RU" dirty="0"/>
              <a:t>в определении цвета, формы, размера предметов, формирование нечетких, неполных или неадекватных зрительных образов у слепых и </a:t>
            </a:r>
            <a:r>
              <a:rPr lang="ru-RU" dirty="0" smtClean="0"/>
              <a:t>слабовидящих;</a:t>
            </a:r>
          </a:p>
          <a:p>
            <a:pPr algn="just"/>
            <a:r>
              <a:rPr lang="ru-RU" dirty="0" smtClean="0"/>
              <a:t>потребность </a:t>
            </a:r>
            <a:r>
              <a:rPr lang="ru-RU" dirty="0"/>
              <a:t>в навыках различного рода пространственной ориентировки (на своем теле, рабочей поверхности, микро- и </a:t>
            </a:r>
            <a:r>
              <a:rPr lang="ru-RU" dirty="0" err="1"/>
              <a:t>макропространстве</a:t>
            </a:r>
            <a:r>
              <a:rPr lang="ru-RU" dirty="0"/>
              <a:t> и др.), </a:t>
            </a:r>
            <a:endParaRPr lang="ru-RU" dirty="0" smtClean="0"/>
          </a:p>
          <a:p>
            <a:pPr algn="just"/>
            <a:r>
              <a:rPr lang="ru-RU" dirty="0" smtClean="0"/>
              <a:t>выработке </a:t>
            </a:r>
            <a:r>
              <a:rPr lang="ru-RU" dirty="0"/>
              <a:t>координации глаз-рука, мелкой и крупной моторики. </a:t>
            </a:r>
            <a:endParaRPr lang="ru-RU" dirty="0" smtClean="0"/>
          </a:p>
          <a:p>
            <a:pPr algn="just"/>
            <a:r>
              <a:rPr lang="ru-RU" dirty="0" smtClean="0"/>
              <a:t>Низкий </a:t>
            </a:r>
            <a:r>
              <a:rPr lang="ru-RU" dirty="0"/>
              <a:t>уровень развития зрительно-моторной координации, </a:t>
            </a:r>
            <a:endParaRPr lang="ru-RU" dirty="0" smtClean="0"/>
          </a:p>
          <a:p>
            <a:pPr algn="just"/>
            <a:r>
              <a:rPr lang="ru-RU" dirty="0" smtClean="0"/>
              <a:t>плохое </a:t>
            </a:r>
            <a:r>
              <a:rPr lang="ru-RU" dirty="0"/>
              <a:t>запоминание </a:t>
            </a:r>
            <a:r>
              <a:rPr lang="ru-RU" dirty="0" smtClean="0"/>
              <a:t>букв</a:t>
            </a:r>
            <a:r>
              <a:rPr lang="ru-RU" dirty="0"/>
              <a:t>, трудности в различении конфигурации сходных по написанию букв, цифр и их элементов, наличие серьезных затруднений в копировании букв - обуславливают специфическую потребность в формировании навыков письма и чтения, в том числе на основе шрифта Брайля и с применением соответствующих технических средств письма, в пользовании соответствующими компьютерными программами. </a:t>
            </a:r>
            <a:endParaRPr lang="ru-RU" dirty="0" smtClean="0"/>
          </a:p>
          <a:p>
            <a:pPr algn="just"/>
            <a:r>
              <a:rPr lang="ru-RU" dirty="0" smtClean="0"/>
              <a:t>Трудности </a:t>
            </a:r>
            <a:r>
              <a:rPr lang="ru-RU" dirty="0"/>
              <a:t>в осуществлении мыслительных операций (анализ, синтез, сравнение, обобщение), полное или частичное выпадение такого компонента как зрительная память у обучающихся с нарушениями зрения формируют у них потребность в специальном развитии познавательной, интеллектуальной деятельности с опорой на сохранные анализаторы. </a:t>
            </a:r>
            <a:endParaRPr lang="ru-RU" dirty="0" smtClean="0"/>
          </a:p>
          <a:p>
            <a:pPr algn="just"/>
            <a:r>
              <a:rPr lang="ru-RU" dirty="0" smtClean="0"/>
              <a:t>потребность  </a:t>
            </a:r>
            <a:r>
              <a:rPr lang="ru-RU" dirty="0"/>
              <a:t>в овладении широким спектром практических навыков, которые у зрячих ровесников формируются спонтанно, на основе зрительного восприятия. </a:t>
            </a:r>
            <a:endParaRPr lang="ru-RU" dirty="0" smtClean="0"/>
          </a:p>
          <a:p>
            <a:pPr algn="just"/>
            <a:r>
              <a:rPr lang="ru-RU" dirty="0" smtClean="0"/>
              <a:t>также </a:t>
            </a:r>
            <a:r>
              <a:rPr lang="ru-RU" dirty="0"/>
              <a:t>существует потребность в формировании целого ряда социальных и коммуникативных навыков, в развитии эмоциональной сферы в условиях ограничения зрительного восприятия.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86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967" y="-127380"/>
            <a:ext cx="8769035" cy="1320800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42" y="1193420"/>
            <a:ext cx="8919160" cy="5780586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При оборудовании доступной для обучающихся с нарушениями зрения окружающей среды используют звуковые, визуальные, осязательные ориентиры и создают специально оборудованные рабочие (учебные) места.</a:t>
            </a:r>
          </a:p>
          <a:p>
            <a:pPr marL="0" indent="0">
              <a:buNone/>
            </a:pPr>
            <a:r>
              <a:rPr lang="ru-RU" dirty="0"/>
              <a:t>Для обучающихся с нарушениями зрения учебные помещения и читальные залы оборудуются комбинированной системой общего искусственного и местного освещения. Суммарный уровень освещенности от общего и местного освещения должен составлять:</a:t>
            </a:r>
          </a:p>
          <a:p>
            <a:r>
              <a:rPr lang="ru-RU" dirty="0"/>
              <a:t>для обучающихся с высокой степенью осложненной близорукости и высокой степени дальнозоркостью - 1000 </a:t>
            </a:r>
            <a:r>
              <a:rPr lang="ru-RU" dirty="0" err="1"/>
              <a:t>лк</a:t>
            </a:r>
            <a:r>
              <a:rPr lang="ru-RU" dirty="0"/>
              <a:t>;</a:t>
            </a:r>
          </a:p>
          <a:p>
            <a:r>
              <a:rPr lang="ru-RU" dirty="0"/>
              <a:t>для обучающихся с поражением сетчатки и зрительного нерва (без светобоязни) - 1000 - 1500 </a:t>
            </a:r>
            <a:r>
              <a:rPr lang="ru-RU" dirty="0" err="1"/>
              <a:t>лк</a:t>
            </a:r>
            <a:r>
              <a:rPr lang="ru-RU" dirty="0"/>
              <a:t>;</a:t>
            </a:r>
          </a:p>
          <a:p>
            <a:r>
              <a:rPr lang="ru-RU" dirty="0"/>
              <a:t>для обучающихся со светобоязнью - не более 500 </a:t>
            </a:r>
            <a:r>
              <a:rPr lang="ru-RU" dirty="0" err="1"/>
              <a:t>лк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лиц со светобоязнью над учебными столами предусматривается раздельное включение отдельных групп светильников общего освещения.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78676" cy="147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37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помещениях БПОО окраска дверей и дверных наличников, выступающих частей зданий, границ ступеней, мебели и оборудования должна контрастировать с окраской стен и иметь матовую поверхность.</a:t>
            </a:r>
          </a:p>
          <a:p>
            <a:r>
              <a:rPr lang="ru-RU" dirty="0"/>
              <a:t>При оборудовании доступной для обучающихся с нарушениями зрения окружающей среды используют звуковые, визуальные, осязательные ориентиры и создают специально оборудованные рабочие (учебные) места.</a:t>
            </a:r>
          </a:p>
          <a:p>
            <a:r>
              <a:rPr lang="ru-RU" dirty="0"/>
              <a:t>В гардеробной для тотально слепых обучающихся шкафы с ячейками для одежды и полки для обуви должны иметь маркировку, выполненную рельефно-точечным шрифтом, для обучающихся с остаточным зрением - сочетание двух маркировок: рельефно-точечной маркировки и рельефно-выпуклой маркировки, выполненной с использованием ярких контрастных цветов.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615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9360" y="177421"/>
            <a:ext cx="5684641" cy="1078173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6" y="1719617"/>
            <a:ext cx="8700796" cy="4321745"/>
          </a:xfrm>
        </p:spPr>
        <p:txBody>
          <a:bodyPr>
            <a:normAutofit/>
          </a:bodyPr>
          <a:lstStyle/>
          <a:p>
            <a:r>
              <a:rPr lang="ru-RU" dirty="0"/>
              <a:t>Для обеспечения ориентировки в здании и сокращения излишних передвижений, обучающихся с нарушениями зрения, а также для их безопасности желательно размещать для них учебные и иные помещения не выше второго этажа; в интерьерах должна иметься система визуальной (для слабовидящих), звуковой и тактильной информации. Должны быть оборудованы осязательные ориентиры: направляющие поручни в коридорах, рельефные обозначения на поручнях, на дверях учебных и иных помещений; таблицы (схемы) с выпуклым текстом или изображением, или надписями шрифтом Брайля, рельефные поэтажные планы на лестничных площадках, в вестибюле; изменяемый тип покрытия пола (по фактуре) перед препятствиями и местами изменения направления движения (входами, подъемами, ступенями, поворотами коридоров и т.п.), тактильная пиктограмма для звукового информатора.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206" y="232012"/>
            <a:ext cx="1678676" cy="126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1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585" y="191069"/>
            <a:ext cx="7547211" cy="1419367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Специальные образовательные условия </a:t>
            </a:r>
            <a:r>
              <a:rPr lang="ru-RU" sz="2800" i="1" dirty="0"/>
              <a:t>для </a:t>
            </a:r>
            <a:r>
              <a:rPr lang="ru-RU" sz="2800" i="1" dirty="0" smtClean="0"/>
              <a:t>лиц с ОВЗ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01505"/>
            <a:ext cx="8596668" cy="47767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Под специальными условиями получения образования, обучающимися с ограниченными возможностями здоровья в ФЗ «Об образовании в РФ» (ст.79, п. 3) понимаются условия обучения, воспитания и развития, включающие в себя 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проведение групповых и индивидуальных коррекционных занятий, обеспечение доступа в здания организаций, осуществляющих образовательную деятельность, и другие условия, без которых невозможно или затруднено освоение образовательных программ обучающимися с ограниченными возможностями здоровья.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24586" cy="180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02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организации среды: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4901"/>
            <a:ext cx="8596668" cy="498143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Опасные для незрячих обучающихся места должны иметь ограждения, обеспечивающие полную безопасность (например, лестничные пролёты, деревья на территории учебного учреждения и др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 </a:t>
            </a:r>
            <a:r>
              <a:rPr lang="ru-RU" dirty="0"/>
              <a:t>В туалетах и душевых кабинах в спортивной раздевалке вентили для горячей и для холодной воды должны быть разной формы. </a:t>
            </a:r>
            <a:endParaRPr lang="ru-RU" dirty="0" smtClean="0"/>
          </a:p>
          <a:p>
            <a:r>
              <a:rPr lang="ru-RU" dirty="0" smtClean="0"/>
              <a:t>Обучающийся </a:t>
            </a:r>
            <a:r>
              <a:rPr lang="ru-RU" dirty="0"/>
              <a:t>с нарушением зрения должен быть предупрежден об изменении расположения мебели в аудитории, привычного расположения предметов, которыми он пользуется. </a:t>
            </a:r>
            <a:endParaRPr lang="ru-RU" dirty="0" smtClean="0"/>
          </a:p>
          <a:p>
            <a:r>
              <a:rPr lang="ru-RU" dirty="0" smtClean="0"/>
              <a:t>Двери </a:t>
            </a:r>
            <a:r>
              <a:rPr lang="ru-RU" dirty="0"/>
              <a:t>и шкафы нельзя оставлять приоткрытыми. </a:t>
            </a:r>
            <a:endParaRPr lang="ru-RU" dirty="0" smtClean="0"/>
          </a:p>
          <a:p>
            <a:r>
              <a:rPr lang="ru-RU" dirty="0" smtClean="0"/>
              <a:t>Необходимо </a:t>
            </a:r>
            <a:r>
              <a:rPr lang="ru-RU" dirty="0"/>
              <a:t>создать удобную для ориентации обучающихся с нарушениями зрения среду в столовой БПОО.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аудитории, в котором обучаются лица с нарушениями зрения, необходимо предусмотреть возможность сопровождения таких обучающихся в тех случаях, когда имеются какие-либо временные препятствия на пути передвижения, либо, когда окружающая среда недостаточно оборудована под потребности в ориентировке. </a:t>
            </a:r>
            <a:endParaRPr lang="ru-RU" dirty="0" smtClean="0"/>
          </a:p>
          <a:p>
            <a:r>
              <a:rPr lang="ru-RU" dirty="0" smtClean="0"/>
              <a:t>Парты </a:t>
            </a:r>
            <a:r>
              <a:rPr lang="ru-RU" dirty="0"/>
              <a:t>и столы обучающихся, страдающих светобоязнью, размещаются таким образом, чтобы не было прямого, раздражающего попадания света в глаза обучающихся.</a:t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то же время важно поддерживать умение подростка передвигаться и ориентироваться в аудитории, в БПОО самостоятельно. Необходима тренировка и поддержка таких навыков.</a:t>
            </a:r>
          </a:p>
        </p:txBody>
      </p:sp>
    </p:spTree>
    <p:extLst>
      <p:ext uri="{BB962C8B-B14F-4D97-AF65-F5344CB8AC3E}">
        <p14:creationId xmlns:p14="http://schemas.microsoft.com/office/powerpoint/2010/main" val="3840122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1122" y="609600"/>
            <a:ext cx="5752880" cy="1320800"/>
          </a:xfrm>
        </p:spPr>
        <p:txBody>
          <a:bodyPr>
            <a:noAutofit/>
          </a:bodyPr>
          <a:lstStyle/>
          <a:p>
            <a:r>
              <a:rPr lang="ru-RU" sz="2000" b="1" dirty="0"/>
              <a:t>Примерный перечень специальных технических средств</a:t>
            </a:r>
            <a:br>
              <a:rPr lang="ru-RU" sz="2000" b="1" dirty="0"/>
            </a:br>
            <a:r>
              <a:rPr lang="ru-RU" sz="2000" b="1" dirty="0"/>
              <a:t>и программного обеспечения для обучения студентов с нарушениями зрения</a:t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dirty="0"/>
              <a:t>дисплей с использованием системы Брайля (рельефно-точечный шрифт) 40-знаковый или 80- знаковый, или портативный дисплей;</a:t>
            </a:r>
          </a:p>
          <a:p>
            <a:r>
              <a:rPr lang="ru-RU" sz="2400" dirty="0"/>
              <a:t>принтер с использованием системы Брайля (рельефно-точечный шрифт);</a:t>
            </a:r>
          </a:p>
          <a:p>
            <a:r>
              <a:rPr lang="ru-RU" sz="2400" dirty="0"/>
              <a:t>программа экранного доступа с синтезом речи TTS (</a:t>
            </a:r>
            <a:r>
              <a:rPr lang="ru-RU" sz="2400" dirty="0" err="1"/>
              <a:t>Text-To-Speech</a:t>
            </a:r>
            <a:r>
              <a:rPr lang="ru-RU" sz="2400" dirty="0"/>
              <a:t>), программа экранного увеличения;</a:t>
            </a:r>
          </a:p>
          <a:p>
            <a:r>
              <a:rPr lang="ru-RU" sz="2400" dirty="0"/>
              <a:t>редактор текста (программа для перевода обычного шрифта в </a:t>
            </a:r>
            <a:r>
              <a:rPr lang="ru-RU" sz="2400" dirty="0" err="1"/>
              <a:t>брайлевский</a:t>
            </a:r>
            <a:r>
              <a:rPr lang="ru-RU" sz="2400" dirty="0"/>
              <a:t> и обратно);</a:t>
            </a:r>
          </a:p>
          <a:p>
            <a:r>
              <a:rPr lang="ru-RU" sz="2400" dirty="0"/>
              <a:t>читающая машина;</a:t>
            </a:r>
          </a:p>
          <a:p>
            <a:r>
              <a:rPr lang="ru-RU" sz="2400" dirty="0"/>
              <a:t>стационарный электронный увеличитель;</a:t>
            </a:r>
          </a:p>
          <a:p>
            <a:r>
              <a:rPr lang="ru-RU" sz="2400" dirty="0"/>
              <a:t>ручное увеличивающее устройство (портативная электронная лупа);</a:t>
            </a:r>
          </a:p>
          <a:p>
            <a:r>
              <a:rPr lang="ru-RU" sz="2400" dirty="0"/>
              <a:t>электронный увеличитель для удаленного просмотра.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12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8100" y="327546"/>
            <a:ext cx="5015901" cy="1602854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Рекомендуемый комплект оснащения для стационарного рабочего места для незрячего или слабовидящего пользователя: </a:t>
            </a:r>
            <a:endParaRPr lang="ru-RU" dirty="0" smtClean="0"/>
          </a:p>
          <a:p>
            <a:pPr algn="just"/>
            <a:r>
              <a:rPr lang="ru-RU" dirty="0" smtClean="0"/>
              <a:t>персональный </a:t>
            </a:r>
            <a:r>
              <a:rPr lang="ru-RU" dirty="0"/>
              <a:t>компьютер с большим монитором (19 - 24"), с программой экранного доступа JAWS, программой экранного увеличения </a:t>
            </a:r>
            <a:r>
              <a:rPr lang="ru-RU" dirty="0" err="1"/>
              <a:t>MAGic</a:t>
            </a:r>
            <a:r>
              <a:rPr lang="ru-RU" dirty="0"/>
              <a:t>, и дисплеем, использующим систему Брайля (рельефно-точечного шрифт</a:t>
            </a:r>
            <a:r>
              <a:rPr lang="ru-RU" dirty="0" smtClean="0"/>
              <a:t>).</a:t>
            </a:r>
          </a:p>
          <a:p>
            <a:pPr marL="0" indent="0" algn="just">
              <a:buNone/>
            </a:pPr>
            <a:r>
              <a:rPr lang="ru-RU" dirty="0" smtClean="0"/>
              <a:t>Рекомендуемый </a:t>
            </a:r>
            <a:r>
              <a:rPr lang="ru-RU" dirty="0"/>
              <a:t>комплект оснащения для мобильного рабочего места для незрячего или слабовидящего пользователя: </a:t>
            </a:r>
            <a:endParaRPr lang="ru-RU" dirty="0" smtClean="0"/>
          </a:p>
          <a:p>
            <a:pPr algn="just"/>
            <a:r>
              <a:rPr lang="ru-RU" dirty="0" smtClean="0"/>
              <a:t>ноутбук </a:t>
            </a:r>
            <a:r>
              <a:rPr lang="ru-RU" dirty="0"/>
              <a:t>(или нетбук) с программой экранного доступа JAWS, программой экранного увеличения </a:t>
            </a:r>
            <a:r>
              <a:rPr lang="ru-RU" dirty="0" err="1"/>
              <a:t>MAGic</a:t>
            </a:r>
            <a:r>
              <a:rPr lang="ru-RU" dirty="0"/>
              <a:t> и портативным дисплеем, использующим системы Брайля (рельефно- точечный шрифт).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0944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76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7916" y="609600"/>
            <a:ext cx="6326086" cy="1320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Для слабовидящих обучающихся БПОО при различных видах учебной деятельности продолжительность непрерывной зрительной нагрузки не должна превышать 15 минут. </a:t>
            </a:r>
            <a:endParaRPr lang="ru-RU" dirty="0" smtClean="0"/>
          </a:p>
          <a:p>
            <a:r>
              <a:rPr lang="ru-RU" dirty="0" smtClean="0"/>
              <a:t>Обучающиеся </a:t>
            </a:r>
            <a:r>
              <a:rPr lang="ru-RU" dirty="0"/>
              <a:t>с остаточным зрением для усвоения учебной информации по рельефной системе Брайля должны чередовать не менее 2-х раз за урок тактильное восприятие информации с непрерывной зрительной работой по 5 минут</a:t>
            </a:r>
            <a:r>
              <a:rPr lang="ru-RU" dirty="0" smtClean="0"/>
              <a:t>.</a:t>
            </a:r>
          </a:p>
          <a:p>
            <a:r>
              <a:rPr lang="ru-RU" dirty="0"/>
              <a:t>В качестве звуковых ориентиров необходимо использовать: звуковые маяки при входах, радиотрансляцию в здании, в лифтовых кабинах, в бытовых помещениях.</a:t>
            </a:r>
          </a:p>
          <a:p>
            <a:r>
              <a:rPr lang="ru-RU" dirty="0"/>
              <a:t>Визуальные ориентиры – выполненные яркими цветами пиктограммы, окрашенные контрастными цветами ограждения, освещаемые указатели, надписи, подсветка в затемненных местах – например, в шкафах для книг, пособий, в шкафчиках для одежды в раздевалке и т.п. Первая и последняя ступень каждого лестничного марша должна быть окрашена в контрастные цвета для предупреждения слабовидящих.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907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0681" y="0"/>
            <a:ext cx="5193321" cy="19304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Организация </a:t>
            </a:r>
            <a:r>
              <a:rPr lang="ru-RU" sz="2800" dirty="0"/>
              <a:t>специальных рабочих мест для обучающихся с нарушением </a:t>
            </a:r>
            <a:r>
              <a:rPr lang="ru-RU" sz="2800" dirty="0" smtClean="0"/>
              <a:t>зрения: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400" dirty="0" smtClean="0"/>
              <a:t>В </a:t>
            </a:r>
            <a:r>
              <a:rPr lang="ru-RU" sz="2400" dirty="0"/>
              <a:t>настоящее время для комфортного обучения обучающегося с нарушением зрения предназначено адаптированное к его потребностям и особенностям учебно-познавательной деятельности специальное автоматизированное рабочее место, на котором присутствуют: </a:t>
            </a:r>
            <a:endParaRPr lang="ru-RU" sz="2400" dirty="0" smtClean="0"/>
          </a:p>
          <a:p>
            <a:pPr algn="just"/>
            <a:r>
              <a:rPr lang="ru-RU" sz="2400" dirty="0" smtClean="0"/>
              <a:t>сканирующее </a:t>
            </a:r>
            <a:r>
              <a:rPr lang="ru-RU" sz="2400" dirty="0"/>
              <a:t>устройство, </a:t>
            </a:r>
            <a:endParaRPr lang="ru-RU" sz="2400" dirty="0" smtClean="0"/>
          </a:p>
          <a:p>
            <a:pPr algn="just"/>
            <a:r>
              <a:rPr lang="ru-RU" sz="2400" dirty="0" smtClean="0"/>
              <a:t>персональный </a:t>
            </a:r>
            <a:r>
              <a:rPr lang="ru-RU" sz="2400" dirty="0"/>
              <a:t>мультимедийный компьютер, </a:t>
            </a:r>
            <a:endParaRPr lang="ru-RU" sz="2400" dirty="0" smtClean="0"/>
          </a:p>
          <a:p>
            <a:pPr algn="just"/>
            <a:r>
              <a:rPr lang="ru-RU" sz="2400" dirty="0" err="1" smtClean="0"/>
              <a:t>брайлевский</a:t>
            </a:r>
            <a:r>
              <a:rPr lang="ru-RU" sz="2400" dirty="0" smtClean="0"/>
              <a:t> </a:t>
            </a:r>
            <a:r>
              <a:rPr lang="ru-RU" sz="2400" dirty="0"/>
              <a:t>дисплей, </a:t>
            </a:r>
            <a:endParaRPr lang="ru-RU" sz="2400" dirty="0" smtClean="0"/>
          </a:p>
          <a:p>
            <a:pPr algn="just"/>
            <a:r>
              <a:rPr lang="ru-RU" sz="2400" dirty="0" smtClean="0"/>
              <a:t>принтеры </a:t>
            </a:r>
            <a:r>
              <a:rPr lang="ru-RU" sz="2400" dirty="0"/>
              <a:t>для печати текста в плоскопечатном варианте и по системе Брайля, </a:t>
            </a:r>
            <a:endParaRPr lang="ru-RU" sz="2400" dirty="0" smtClean="0"/>
          </a:p>
          <a:p>
            <a:pPr algn="just"/>
            <a:r>
              <a:rPr lang="ru-RU" sz="2400" dirty="0" smtClean="0"/>
              <a:t>синтезатор </a:t>
            </a:r>
            <a:r>
              <a:rPr lang="ru-RU" sz="2400" dirty="0"/>
              <a:t>голоса, </a:t>
            </a:r>
            <a:endParaRPr lang="ru-RU" sz="2400" dirty="0" smtClean="0"/>
          </a:p>
          <a:p>
            <a:pPr algn="just"/>
            <a:r>
              <a:rPr lang="ru-RU" sz="2400" dirty="0" smtClean="0"/>
              <a:t>библиотека </a:t>
            </a:r>
            <a:r>
              <a:rPr lang="ru-RU" sz="2400" dirty="0"/>
              <a:t>соответствующих компьютерных программ, условия для пользования </a:t>
            </a:r>
            <a:r>
              <a:rPr lang="ru-RU" sz="2400" dirty="0" smtClean="0"/>
              <a:t>аудиокнигами</a:t>
            </a:r>
            <a:r>
              <a:rPr lang="ru-RU" sz="2400" dirty="0"/>
              <a:t>.</a:t>
            </a:r>
            <a:endParaRPr lang="ru-RU" sz="24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04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8292" y="354842"/>
            <a:ext cx="5875709" cy="15755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Перечень необходимого оборудования</a:t>
            </a:r>
            <a:br>
              <a:rPr lang="ru-RU" sz="2200" b="1" dirty="0"/>
            </a:br>
            <a:r>
              <a:rPr lang="ru-RU" sz="2200" b="1" dirty="0"/>
              <a:t>для оснащения базовой профессиональной организации</a:t>
            </a:r>
            <a:br>
              <a:rPr lang="ru-RU" sz="2200" b="1" dirty="0"/>
            </a:br>
            <a:r>
              <a:rPr lang="ru-RU" sz="2200" b="1" dirty="0"/>
              <a:t>для обучающихся с нарушениями опорно-двигательного аппарата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 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093" y="2142699"/>
            <a:ext cx="8618909" cy="38986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О</a:t>
            </a:r>
            <a:r>
              <a:rPr lang="ru-RU" dirty="0" smtClean="0"/>
              <a:t>собые </a:t>
            </a:r>
            <a:r>
              <a:rPr lang="ru-RU" dirty="0"/>
              <a:t>потребности, которые свойственны всем обучающимся с НОДА:</a:t>
            </a:r>
          </a:p>
          <a:p>
            <a:r>
              <a:rPr lang="ru-RU" dirty="0"/>
              <a:t>в регламентации образовательной деятельности в соответствие с медицинскими рекомендациями и соблюдением ортопедического режима;</a:t>
            </a:r>
          </a:p>
          <a:p>
            <a:r>
              <a:rPr lang="ru-RU" dirty="0"/>
              <a:t> в использовании специальных методов, приемов и средств обучения и воспитания (в том числе специализированных компьютерных и </a:t>
            </a:r>
            <a:r>
              <a:rPr lang="ru-RU" dirty="0" err="1"/>
              <a:t>ассистивных</a:t>
            </a:r>
            <a:r>
              <a:rPr lang="ru-RU" dirty="0"/>
              <a:t> технологий), обеспечивающих реализацию «обходных путей» развития, воспитания и обучения;</a:t>
            </a:r>
          </a:p>
          <a:p>
            <a:r>
              <a:rPr lang="ru-RU" dirty="0"/>
              <a:t> в предоставлении услуг </a:t>
            </a:r>
            <a:r>
              <a:rPr lang="ru-RU" dirty="0" err="1"/>
              <a:t>тьютора</a:t>
            </a:r>
            <a:r>
              <a:rPr lang="ru-RU" dirty="0"/>
              <a:t>;</a:t>
            </a:r>
          </a:p>
          <a:p>
            <a:r>
              <a:rPr lang="ru-RU" dirty="0"/>
              <a:t> в адресной помощи по коррекции двигательных, речевых и познавательных и социально-личностных нарушений;</a:t>
            </a:r>
          </a:p>
          <a:p>
            <a:r>
              <a:rPr lang="ru-RU" dirty="0"/>
              <a:t> в индивидуализации образовательного процесса с учетом структуры нарушения и вариативности проявлений;</a:t>
            </a:r>
          </a:p>
          <a:p>
            <a:r>
              <a:rPr lang="ru-RU" dirty="0"/>
              <a:t>в особой организации образовательной среды, характеризующейся доступностью образовательных и воспитательных мероприятий;</a:t>
            </a:r>
          </a:p>
          <a:p>
            <a:r>
              <a:rPr lang="ru-RU" dirty="0"/>
              <a:t> в максимальном расширении образовательного пространства – выход за пределы образовательной организации с учетом психофизических особенностей детей указанной категории.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86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5964" y="609600"/>
            <a:ext cx="5398038" cy="1320800"/>
          </a:xfrm>
        </p:spPr>
        <p:txBody>
          <a:bodyPr>
            <a:normAutofit/>
          </a:bodyPr>
          <a:lstStyle/>
          <a:p>
            <a:pPr algn="ctr"/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Для лиц с НОДА особенно важна возможность беспрепятственной доступности всех объектов инфраструктуры базовой профессиональной </a:t>
            </a:r>
            <a:r>
              <a:rPr lang="ru-RU" dirty="0" smtClean="0"/>
              <a:t>организации. Это обеспечивается следующим оборудованием: </a:t>
            </a:r>
          </a:p>
          <a:p>
            <a:r>
              <a:rPr lang="ru-RU" dirty="0" smtClean="0"/>
              <a:t>пандус </a:t>
            </a:r>
            <a:r>
              <a:rPr lang="ru-RU" dirty="0"/>
              <a:t>у входа в здание, чтобы ребенок на коляске мог самостоятельно подниматься и спускаться по нему. Ширина пандуса е менее 90 см и он должен быть огражден бортиком (высотой - не менее 5 см) и снабжен поручням (высотой - 50-90 см), длина которых должна превышать длину пандуса на 30 см с каждой стороны. </a:t>
            </a:r>
            <a:endParaRPr lang="ru-RU" dirty="0" smtClean="0"/>
          </a:p>
          <a:p>
            <a:r>
              <a:rPr lang="ru-RU" dirty="0" smtClean="0"/>
              <a:t>Ограждающий </a:t>
            </a:r>
            <a:r>
              <a:rPr lang="ru-RU" dirty="0"/>
              <a:t>бортик предупреждает соскальзывание коляски. </a:t>
            </a:r>
            <a:endParaRPr lang="ru-RU" dirty="0" smtClean="0"/>
          </a:p>
          <a:p>
            <a:r>
              <a:rPr lang="ru-RU" dirty="0" smtClean="0"/>
              <a:t>Двери </a:t>
            </a:r>
            <a:r>
              <a:rPr lang="ru-RU" dirty="0"/>
              <a:t>здания должны открываться в противоположную от пандуса сторону, иначе подросток на коляске может скатиться вниз.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всему периметру коридоров, проходят поручни, чтобы обучающийся, который плохо ходит, мог, передвигаться по зданию держась за них. </a:t>
            </a:r>
            <a:endParaRPr lang="ru-RU" dirty="0" smtClean="0"/>
          </a:p>
          <a:p>
            <a:r>
              <a:rPr lang="ru-RU" dirty="0" smtClean="0"/>
              <a:t>Ширина </a:t>
            </a:r>
            <a:r>
              <a:rPr lang="ru-RU" dirty="0"/>
              <a:t>дверных проёмов во всех помещениях должна быть не менее 80-85 см., иначе коляска в них не пройдет.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подъема на верхние этажи в здании должен быть предусмотрен хотя бы один лифт (возможно, понадобится ограничить пользование им для остальных учащихся), а также подъемники на лестницах.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25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6531" y="445827"/>
            <a:ext cx="5943948" cy="132080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В БПОО необходимо иметь следующее специальное оборудование для обучающихся с НОДА: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средства </a:t>
            </a:r>
            <a:r>
              <a:rPr lang="ru-RU" dirty="0"/>
              <a:t>передвижения: различные варианты инвалидных колясок (комнатных, прогулочных, функциональных, спортивных), подъемники для пересаживания в микроавтобус, ходунки и </a:t>
            </a:r>
            <a:r>
              <a:rPr lang="ru-RU" dirty="0" err="1"/>
              <a:t>ходилки</a:t>
            </a:r>
            <a:r>
              <a:rPr lang="ru-RU" dirty="0"/>
              <a:t> (комнатные и прогулочные), костыли, крабы, трости, велосипеды и др. Во многих многофункциональных креслах-колясках обучающиеся проводят значительное время. В них должен имеется столик для занятий и приема пищи, отделение для книг, специальная емкость для хранения термосов с пищей, съемное судно.</a:t>
            </a:r>
          </a:p>
          <a:p>
            <a:r>
              <a:rPr lang="ru-RU" dirty="0"/>
              <a:t>средства, облегчающие самообслуживание: наборы посуды и столовых приборов, приспособления для одевания и раздевания, открывания и закрывания дверей, для самостоятельного чтения, пользования телефоном; особые выключатели электроприборов, дистанционное управление бытовыми приборами, приемники, магнитофоны;</a:t>
            </a:r>
          </a:p>
          <a:p>
            <a:r>
              <a:rPr lang="ru-RU" dirty="0"/>
              <a:t>мебель подобранная в соответствии с возможностями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476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430" y="177421"/>
            <a:ext cx="5493572" cy="832513"/>
          </a:xfrm>
        </p:spPr>
        <p:txBody>
          <a:bodyPr>
            <a:normAutofit/>
          </a:bodyPr>
          <a:lstStyle/>
          <a:p>
            <a:pPr algn="ctr"/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137" y="1392071"/>
            <a:ext cx="8714444" cy="50223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Аудитории </a:t>
            </a:r>
            <a:r>
              <a:rPr lang="ru-RU" dirty="0"/>
              <a:t>должны быть оборудованы столами, регулируемыми по росту обучающихся, а также специализированными креслами-столами с индивидуальными средствами фиксации, предписанными в медицинских рекомендациях.</a:t>
            </a:r>
          </a:p>
          <a:p>
            <a:pPr marL="0" indent="0">
              <a:buNone/>
            </a:pPr>
            <a:r>
              <a:rPr lang="ru-RU" dirty="0"/>
              <a:t>Информационно-образовательная среда организации должна располагать совокупностью технических средств, созданных с учетом особых образовательных потребностей, обучающихся с НОДА:</a:t>
            </a:r>
          </a:p>
          <a:p>
            <a:r>
              <a:rPr lang="ru-RU" dirty="0"/>
              <a:t>компьютеров со специальной клавиатурой с большими кнопками и разделяющей клавиши накладкой и или специализированная клавиатура с минимальным усилием для позиционирования и ввода и/или сенсорная клавиатура;</a:t>
            </a:r>
          </a:p>
          <a:p>
            <a:r>
              <a:rPr lang="ru-RU" dirty="0"/>
              <a:t>виртуальной экранной клавиатурой, головной и ножной компьютерной мышью, выносными компьютерными кнопками;</a:t>
            </a:r>
          </a:p>
          <a:p>
            <a:r>
              <a:rPr lang="ru-RU" dirty="0"/>
              <a:t>компьютерными джойстиками или компьютерными роллерами, баз данных, коммуникационных каналов, программных продуктов;</a:t>
            </a:r>
          </a:p>
          <a:p>
            <a:r>
              <a:rPr lang="ru-RU" dirty="0"/>
              <a:t> службами поддержки применения информационно-коммуникативных технологий (ИКТ).</a:t>
            </a:r>
          </a:p>
          <a:p>
            <a:pPr marL="0" indent="0">
              <a:buNone/>
            </a:pPr>
            <a:r>
              <a:rPr lang="ru-RU" dirty="0"/>
              <a:t>В качестве простых технических средств, служащих для облегчения процесса письма, можно пользоваться увеличенными в размерах ручками и специальными накладками к ним, позволяющими удерживать ручку и манипулировать ею с минимальными усилиями, а также утяжеленными (с дополнительным грузом) ручками, снижающими проявления тремора при письме. Кроме того, для крепления тетрадей, книг на столе обучающегося можно разместить специальные магниты и кнопки.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9744" cy="139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48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2884" y="609600"/>
            <a:ext cx="5821118" cy="591403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33267"/>
            <a:ext cx="8596668" cy="43080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БПОО должны быть помещения, как общие для всех типов образовательных организаций, так и специальные: </a:t>
            </a:r>
            <a:endParaRPr lang="ru-RU" dirty="0" smtClean="0"/>
          </a:p>
          <a:p>
            <a:pPr algn="just"/>
            <a:r>
              <a:rPr lang="ru-RU" dirty="0" smtClean="0"/>
              <a:t>логопедический </a:t>
            </a:r>
            <a:r>
              <a:rPr lang="ru-RU" dirty="0"/>
              <a:t>кабинет, </a:t>
            </a:r>
            <a:endParaRPr lang="ru-RU" dirty="0" smtClean="0"/>
          </a:p>
          <a:p>
            <a:pPr algn="just"/>
            <a:r>
              <a:rPr lang="ru-RU" dirty="0" smtClean="0"/>
              <a:t>кабинет </a:t>
            </a:r>
            <a:r>
              <a:rPr lang="ru-RU" dirty="0"/>
              <a:t>медицинского назначения, </a:t>
            </a:r>
            <a:endParaRPr lang="ru-RU" dirty="0" smtClean="0"/>
          </a:p>
          <a:p>
            <a:pPr algn="just"/>
            <a:r>
              <a:rPr lang="ru-RU" dirty="0" smtClean="0"/>
              <a:t>кабинет </a:t>
            </a:r>
            <a:r>
              <a:rPr lang="ru-RU" dirty="0"/>
              <a:t>для ЛФК и массажа, </a:t>
            </a:r>
            <a:endParaRPr lang="ru-RU" dirty="0" smtClean="0"/>
          </a:p>
          <a:p>
            <a:pPr algn="just"/>
            <a:r>
              <a:rPr lang="ru-RU" dirty="0" smtClean="0"/>
              <a:t>специально </a:t>
            </a:r>
            <a:r>
              <a:rPr lang="ru-RU" dirty="0"/>
              <a:t>оборудованный физкультурный зал, </a:t>
            </a:r>
            <a:endParaRPr lang="ru-RU" dirty="0" smtClean="0"/>
          </a:p>
          <a:p>
            <a:pPr algn="just"/>
            <a:r>
              <a:rPr lang="ru-RU" dirty="0" smtClean="0"/>
              <a:t>кабинет </a:t>
            </a:r>
            <a:r>
              <a:rPr lang="ru-RU" dirty="0"/>
              <a:t>педагога-психолога, </a:t>
            </a:r>
            <a:endParaRPr lang="ru-RU" dirty="0" smtClean="0"/>
          </a:p>
          <a:p>
            <a:pPr algn="just"/>
            <a:r>
              <a:rPr lang="ru-RU" dirty="0" smtClean="0"/>
              <a:t>сенсорные </a:t>
            </a:r>
            <a:r>
              <a:rPr lang="ru-RU" dirty="0"/>
              <a:t>комнаты релаксации, </a:t>
            </a:r>
            <a:endParaRPr lang="ru-RU" dirty="0" smtClean="0"/>
          </a:p>
          <a:p>
            <a:pPr algn="just"/>
            <a:r>
              <a:rPr lang="ru-RU" dirty="0" smtClean="0"/>
              <a:t>бассейн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842449" cy="143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0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Оснащение БПОО для лиц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Мультифункциональный центр планируется для включения инвалидов и лиц с ограниченными возможностями здоровья (ОВЗ) со всеми типами и количеством нозологий, поэтому в базовой профессиональной образовательной организации (БПОО) должно быть полное оснащение, учитывающее особые образовательные потребности обучающихся данной категории, и оно должно соответствовать:</a:t>
            </a:r>
          </a:p>
          <a:p>
            <a:r>
              <a:rPr lang="ru-RU" dirty="0"/>
              <a:t>санитарно-гигиеническим нормам образовательного процесса (требованиям к водоснабжению, канализации, освещению, воздушно-тепловому режиму и т. д.);</a:t>
            </a:r>
          </a:p>
          <a:p>
            <a:r>
              <a:rPr lang="ru-RU" dirty="0"/>
              <a:t>санитарно-бытовым условиям (наличию оборудованных гардеробов, санузлов, мест личной гигиены и т. д.);</a:t>
            </a:r>
          </a:p>
          <a:p>
            <a:r>
              <a:rPr lang="ru-RU" dirty="0"/>
              <a:t>социально-бытовым условиям (наличию оборудованного рабочего места, комнаты психологической разгрузки и т.д.);</a:t>
            </a:r>
          </a:p>
          <a:p>
            <a:r>
              <a:rPr lang="ru-RU" dirty="0"/>
              <a:t>правилам пожарной безопасности и электробезопасности;</a:t>
            </a:r>
          </a:p>
          <a:p>
            <a:r>
              <a:rPr lang="ru-RU" dirty="0"/>
              <a:t>требованиям охраны труда;</a:t>
            </a:r>
          </a:p>
          <a:p>
            <a:r>
              <a:rPr lang="ru-RU" dirty="0"/>
              <a:t>соблюдению своевременных сроков и необходимых объемов текущего и капитального ремонта;</a:t>
            </a:r>
          </a:p>
          <a:p>
            <a:r>
              <a:rPr lang="ru-RU" dirty="0"/>
              <a:t>возможностям для беспрепятственного доступа обучающихся к информационным, объектам инфраструктуры образовательной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972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9154" y="54590"/>
            <a:ext cx="8596668" cy="1146413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Специальные условия обучения лиц </a:t>
            </a:r>
            <a:r>
              <a:rPr lang="ru-RU" sz="2400" dirty="0"/>
              <a:t>с нарушением </a:t>
            </a:r>
            <a:r>
              <a:rPr lang="ru-RU" sz="2400" dirty="0" smtClean="0"/>
              <a:t>интеллекта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32765"/>
            <a:ext cx="8596668" cy="490859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Важное условие, обеспечивающее эффективность обучения учащихся с нарушениями интеллекта − </a:t>
            </a:r>
            <a:r>
              <a:rPr lang="ru-RU" i="1" dirty="0"/>
              <a:t>доступное содержание</a:t>
            </a:r>
            <a:r>
              <a:rPr lang="ru-RU" dirty="0"/>
              <a:t>. Умственно отсталые </a:t>
            </a:r>
            <a:r>
              <a:rPr lang="ru-RU" dirty="0" smtClean="0"/>
              <a:t>люди </a:t>
            </a:r>
            <a:r>
              <a:rPr lang="ru-RU" dirty="0"/>
              <a:t>не способны усвоить ту же учебную программу, что и нормально развивающиеся сверстники. Для них необходимо снижение объема, глубины изучаемого материала, увеличение времени на изучение отдельных разделов, тем, введение подготовительных этапов перед изучением трудного учебного материала; в соответствии с их возможностями должна быть адаптирована программа и пересмотрены требования к учебным достижениям</a:t>
            </a:r>
            <a:r>
              <a:rPr lang="ru-RU" dirty="0" smtClean="0"/>
              <a:t>.</a:t>
            </a:r>
          </a:p>
          <a:p>
            <a:r>
              <a:rPr lang="ru-RU" dirty="0"/>
              <a:t>При обучении школьников с нарушением интеллекта необходимо  использовать </a:t>
            </a:r>
            <a:r>
              <a:rPr lang="ru-RU" i="1" dirty="0"/>
              <a:t>специальные методы и приемы</a:t>
            </a:r>
            <a:r>
              <a:rPr lang="ru-RU" dirty="0"/>
              <a:t>, позволяющие облегчить или сделать доступным для понимания учебный материал. </a:t>
            </a:r>
          </a:p>
          <a:p>
            <a:pPr marL="0" indent="0">
              <a:buNone/>
            </a:pPr>
            <a:r>
              <a:rPr lang="ru-RU" dirty="0"/>
              <a:t>Например, умственно отсталым </a:t>
            </a:r>
            <a:r>
              <a:rPr lang="ru-RU" dirty="0" smtClean="0"/>
              <a:t>людям </a:t>
            </a:r>
            <a:r>
              <a:rPr lang="ru-RU" dirty="0"/>
              <a:t>бывает сложно, а порой невозможно усвоить большой объем учебного материала, поэтому целесообразно использовать метод «малых порций», который предполагает дробление учебного материала на несколько смысловых частей, изучение каждой в отдельности и последующее закрепление. </a:t>
            </a:r>
          </a:p>
          <a:p>
            <a:pPr marL="0" indent="0">
              <a:buNone/>
            </a:pPr>
            <a:r>
              <a:rPr lang="ru-RU" dirty="0"/>
              <a:t>Новый материал должен предлагаться в доступных для учащихся формах: с использованием реальных предметов, возможности производить с ними действия, с использованием рисунков, иллюстраций и других наглядных материалов. Опора на практические действия с реальными предметами или их заместителями  помогает подводить </a:t>
            </a:r>
            <a:r>
              <a:rPr lang="ru-RU" dirty="0" smtClean="0"/>
              <a:t> </a:t>
            </a:r>
            <a:r>
              <a:rPr lang="ru-RU" dirty="0"/>
              <a:t>к абстрактным понятиям.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392073" cy="106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42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262" y="582304"/>
            <a:ext cx="8596668" cy="25020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635643"/>
          </a:xfrm>
        </p:spPr>
        <p:txBody>
          <a:bodyPr>
            <a:normAutofit/>
          </a:bodyPr>
          <a:lstStyle/>
          <a:p>
            <a:r>
              <a:rPr lang="ru-RU" dirty="0"/>
              <a:t>Так как </a:t>
            </a:r>
            <a:r>
              <a:rPr lang="ru-RU" dirty="0" smtClean="0"/>
              <a:t>людям </a:t>
            </a:r>
            <a:r>
              <a:rPr lang="ru-RU" dirty="0"/>
              <a:t>с нарушением интеллекта сложно устанавливать последовательность, планировать свою деятельность, то ему будет полезна инструкционная карточка с описанием пошаговых действий. Материал в инструкционной карте должен быть изложен структурно (например, в виде  схемы или таблицы), кратко, разбит на несколько смысловых частей. Целесообразно предлагать памятки («Как решать задачу», «Как составить план» и др.), алгоритмы, опорные таблицы и др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Необходимо адаптировать для учащихся учебные материалы, с тем, чтобы сделать доступным их понимание, например, тексты, задания для самостоятельной работы (в </a:t>
            </a:r>
            <a:r>
              <a:rPr lang="ru-RU" dirty="0" smtClean="0"/>
              <a:t>колледже </a:t>
            </a:r>
            <a:r>
              <a:rPr lang="ru-RU" dirty="0"/>
              <a:t>и дома), контрольные работы. Например, может быть снижен уровень сложности заданий, объем, исключены некоторые вопросы или задачи. </a:t>
            </a:r>
            <a:r>
              <a:rPr lang="ru-RU" dirty="0" smtClean="0"/>
              <a:t>Человек </a:t>
            </a:r>
            <a:r>
              <a:rPr lang="ru-RU" dirty="0"/>
              <a:t>с нарушением интеллекта нуждается в большом количестве упражнений для закрепления учебного материала. Автоматизация происходит значительно дольше, поэтому целесообразно создание карточек с дидактическими материалами или использование дидактических материалов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651380" cy="128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15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0" y="609600"/>
            <a:ext cx="6530802" cy="13208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учеников с нарушением интеллекта снижен темп деятельности, поэтому необходимо увеличивать время для выполнения задания или снижать объем задания, разрешить учащимся добиваться индивидуально установленных для них результатов в рамках той деятельности, которой занимаются другие </a:t>
            </a:r>
            <a:r>
              <a:rPr lang="ru-RU" dirty="0" smtClean="0"/>
              <a:t>учащиеся.</a:t>
            </a:r>
            <a:endParaRPr lang="ru-RU" dirty="0"/>
          </a:p>
          <a:p>
            <a:r>
              <a:rPr lang="ru-RU" dirty="0"/>
              <a:t>Для обучения </a:t>
            </a:r>
            <a:r>
              <a:rPr lang="ru-RU" dirty="0" smtClean="0"/>
              <a:t>лиц </a:t>
            </a:r>
            <a:r>
              <a:rPr lang="ru-RU" dirty="0"/>
              <a:t>с умственной </a:t>
            </a:r>
            <a:r>
              <a:rPr lang="ru-RU" dirty="0" smtClean="0"/>
              <a:t>отсталостью необходимо разрабатывать </a:t>
            </a:r>
            <a:r>
              <a:rPr lang="ru-RU" dirty="0"/>
              <a:t>специализированные компьютерные программы, которые могут быть успешно использованы как на </a:t>
            </a:r>
            <a:r>
              <a:rPr lang="ru-RU" dirty="0" smtClean="0"/>
              <a:t>занятии, </a:t>
            </a:r>
            <a:r>
              <a:rPr lang="ru-RU" dirty="0"/>
              <a:t>так и вне его</a:t>
            </a:r>
            <a:r>
              <a:rPr lang="ru-RU" dirty="0" smtClean="0"/>
              <a:t>.</a:t>
            </a:r>
          </a:p>
          <a:p>
            <a:r>
              <a:rPr lang="ru-RU" dirty="0"/>
              <a:t>В ходе обучения важно формировать у </a:t>
            </a:r>
            <a:r>
              <a:rPr lang="ru-RU" dirty="0" smtClean="0"/>
              <a:t>этой категории людей </a:t>
            </a:r>
            <a:r>
              <a:rPr lang="ru-RU" dirty="0"/>
              <a:t>приемы учебной деятельности: учить наблюдать, показывать приемы запоминания (мнемотехника), классификации, сравнения и др. 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060813" cy="173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960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5086" y="609600"/>
            <a:ext cx="6448915" cy="13208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Важно создать психологически комфортную для умственно отсталого </a:t>
            </a:r>
            <a:r>
              <a:rPr lang="ru-RU" dirty="0" smtClean="0"/>
              <a:t>человека </a:t>
            </a:r>
            <a:r>
              <a:rPr lang="ru-RU" dirty="0"/>
              <a:t>среду: атмосферу принятия в </a:t>
            </a:r>
            <a:r>
              <a:rPr lang="ru-RU" dirty="0" smtClean="0"/>
              <a:t>группе, </a:t>
            </a:r>
            <a:r>
              <a:rPr lang="ru-RU" dirty="0"/>
              <a:t>ситуацию успеха на </a:t>
            </a:r>
            <a:r>
              <a:rPr lang="ru-RU" dirty="0" smtClean="0"/>
              <a:t>занятиях </a:t>
            </a:r>
            <a:r>
              <a:rPr lang="ru-RU" dirty="0"/>
              <a:t>или во </a:t>
            </a:r>
            <a:r>
              <a:rPr lang="ru-RU" dirty="0" smtClean="0"/>
              <a:t>внеаудиторной </a:t>
            </a:r>
            <a:r>
              <a:rPr lang="ru-RU" dirty="0"/>
              <a:t>деятельности.</a:t>
            </a:r>
          </a:p>
          <a:p>
            <a:r>
              <a:rPr lang="ru-RU" dirty="0"/>
              <a:t>При обучении </a:t>
            </a:r>
            <a:r>
              <a:rPr lang="ru-RU" dirty="0" smtClean="0"/>
              <a:t>лиц </a:t>
            </a:r>
            <a:r>
              <a:rPr lang="ru-RU" dirty="0"/>
              <a:t>с нарушением интеллектуального развития </a:t>
            </a:r>
            <a:r>
              <a:rPr lang="ru-RU" dirty="0" smtClean="0"/>
              <a:t>важно </a:t>
            </a:r>
            <a:r>
              <a:rPr lang="ru-RU" dirty="0"/>
              <a:t>избегать перегрузок.  Переутомление ученика может привести к нервным срывам, нарушению поведения, негативизму к </a:t>
            </a:r>
            <a:r>
              <a:rPr lang="ru-RU" dirty="0" smtClean="0"/>
              <a:t> </a:t>
            </a:r>
            <a:r>
              <a:rPr lang="ru-RU" dirty="0"/>
              <a:t>занятиям. Поэтому необходимо дозировать учебную нагрузку, своевременно оказывать помощь, чередовать разные виды деятельности.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869744" cy="166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07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8548" y="609600"/>
            <a:ext cx="7745453" cy="741528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Специальные образовательных условия </a:t>
            </a:r>
            <a:r>
              <a:rPr lang="ru-RU" sz="2400" i="1" dirty="0"/>
              <a:t>для </a:t>
            </a:r>
            <a:r>
              <a:rPr lang="ru-RU" sz="2400" i="1" dirty="0" smtClean="0"/>
              <a:t>лиц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/>
              <a:t>с расстройствами аутистического спектра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42197"/>
            <a:ext cx="8596668" cy="47494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Специальные условия для детей этой категории включают в себя:</a:t>
            </a:r>
          </a:p>
          <a:p>
            <a:r>
              <a:rPr lang="ru-RU" i="1" dirty="0"/>
              <a:t>Обеспечение нормативно-правовой документацией</a:t>
            </a:r>
            <a:r>
              <a:rPr lang="ru-RU" dirty="0"/>
              <a:t>, регламентирующей учебно-воспитательный процесс ребенка с РАС (стандартный пакет документов, а также локальные акты, договора между учреждением и лицами, осуществляющими опеку ребенка с РАС), в том числе специфические особенности, в частности, возможность альтернативного питания (с учетом диеты или значительных пищевых ограничениях ребенка с РАС); взаимодействие с учреждениями, оказывающими помощь ребенку с РАС вне школы (ПМС-центры и др.); организацию медицинского сопровождения (например, врача-психиатра).</a:t>
            </a:r>
          </a:p>
          <a:p>
            <a:r>
              <a:rPr lang="ru-RU" i="1" dirty="0"/>
              <a:t>Обеспечение учреждения дополнительными помещениями, оборудованием,</a:t>
            </a:r>
            <a:r>
              <a:rPr lang="ru-RU" dirty="0"/>
              <a:t> позволяющим проводить индивидуальные занятия с ребенком, имеющим РАС</a:t>
            </a:r>
            <a:r>
              <a:rPr lang="ru-RU" i="1" dirty="0"/>
              <a:t> </a:t>
            </a:r>
            <a:r>
              <a:rPr lang="ru-RU" dirty="0"/>
              <a:t>и создавать условия для отдыха (особенно важно для детей, имеющих нарушения или колебания работоспособности). Помимо обязательно присутствующих в школах помещений, таких как спортивный зал, кабинет музыки и др., желательно, чтобы в учреждении были:</a:t>
            </a:r>
          </a:p>
          <a:p>
            <a:pPr lvl="0"/>
            <a:r>
              <a:rPr lang="ru-RU" i="1" dirty="0"/>
              <a:t>кабинеты для индивидуальных заняти</a:t>
            </a:r>
            <a:r>
              <a:rPr lang="ru-RU" dirty="0"/>
              <a:t>й (имеющие минимальное количество стимульного материала, непрерывно находящегося в помещении или же оснащенное шкафами, не позволяющими ребенку видеть их содержимое(с непрозрачными дверцами и отсутствием открытых полок).</a:t>
            </a:r>
          </a:p>
          <a:p>
            <a:pPr lvl="0"/>
            <a:r>
              <a:rPr lang="ru-RU" i="1" dirty="0"/>
              <a:t>сенсорная комната;</a:t>
            </a:r>
            <a:endParaRPr lang="ru-RU" dirty="0"/>
          </a:p>
          <a:p>
            <a:pPr lvl="0"/>
            <a:r>
              <a:rPr lang="ru-RU" i="1" dirty="0"/>
              <a:t>игровая </a:t>
            </a:r>
            <a:r>
              <a:rPr lang="ru-RU" dirty="0"/>
              <a:t>(комната, в которой имеются разнообразные игры и игрушки, которые используются как в занятиях, так на переменах или при проведении группы продленного дня)</a:t>
            </a:r>
            <a:r>
              <a:rPr lang="ru-RU" i="1" dirty="0"/>
              <a:t>;</a:t>
            </a:r>
            <a:endParaRPr lang="ru-RU" dirty="0"/>
          </a:p>
          <a:p>
            <a:pPr lvl="0"/>
            <a:r>
              <a:rPr lang="ru-RU" i="1" dirty="0"/>
              <a:t>место отдыха</a:t>
            </a:r>
            <a:r>
              <a:rPr lang="ru-RU" dirty="0"/>
              <a:t> (чаще всего небольшая комната с минимальным количеством предметов (например, пара кресел -мешков и ковер).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392073" cy="106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68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370" y="609600"/>
            <a:ext cx="6653632" cy="5231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3140"/>
            <a:ext cx="8596668" cy="4722125"/>
          </a:xfrm>
        </p:spPr>
        <p:txBody>
          <a:bodyPr>
            <a:normAutofit fontScale="92500" lnSpcReduction="20000"/>
          </a:bodyPr>
          <a:lstStyle/>
          <a:p>
            <a:r>
              <a:rPr lang="ru-RU" sz="2200" i="1" dirty="0"/>
              <a:t>Наличие необходимых специалистов и обеспечение командного подхода к организации психолого-педагогического сопровождения</a:t>
            </a:r>
            <a:r>
              <a:rPr lang="ru-RU" sz="2200" dirty="0"/>
              <a:t> </a:t>
            </a:r>
            <a:r>
              <a:rPr lang="ru-RU" sz="2200" dirty="0" smtClean="0"/>
              <a:t>лиц </a:t>
            </a:r>
            <a:r>
              <a:rPr lang="ru-RU" sz="2200" dirty="0"/>
              <a:t>с РАС. </a:t>
            </a:r>
            <a:r>
              <a:rPr lang="ru-RU" sz="2200" dirty="0" smtClean="0"/>
              <a:t>Человек </a:t>
            </a:r>
            <a:r>
              <a:rPr lang="ru-RU" sz="2200" dirty="0"/>
              <a:t>с РАС на этапе </a:t>
            </a:r>
            <a:r>
              <a:rPr lang="ru-RU" sz="2200" dirty="0" smtClean="0"/>
              <a:t>профессионального </a:t>
            </a:r>
            <a:r>
              <a:rPr lang="ru-RU" sz="2200" dirty="0"/>
              <a:t>обучения </a:t>
            </a:r>
            <a:r>
              <a:rPr lang="ru-RU" sz="2200" dirty="0" smtClean="0"/>
              <a:t>может продолжать </a:t>
            </a:r>
            <a:r>
              <a:rPr lang="ru-RU" sz="2200" dirty="0"/>
              <a:t>нуждаться в помощи </a:t>
            </a:r>
            <a:r>
              <a:rPr lang="ru-RU" sz="2200" dirty="0" err="1"/>
              <a:t>тьютора</a:t>
            </a:r>
            <a:r>
              <a:rPr lang="ru-RU" sz="2200" dirty="0"/>
              <a:t> (при недостаточной возможности </a:t>
            </a:r>
            <a:r>
              <a:rPr lang="ru-RU" sz="2200" dirty="0" smtClean="0"/>
              <a:t> </a:t>
            </a:r>
            <a:r>
              <a:rPr lang="ru-RU" sz="2200" dirty="0"/>
              <a:t>самостоятельно организовать деятельность в </a:t>
            </a:r>
            <a:r>
              <a:rPr lang="ru-RU" sz="2200" dirty="0" smtClean="0"/>
              <a:t>колледже), </a:t>
            </a:r>
            <a:r>
              <a:rPr lang="ru-RU" sz="2200" dirty="0"/>
              <a:t>логопеда (для преодоления нарушений речи и коммуникации), психолога (решение различных задач, от развития эмоциональной сферы до освоения правил поведения в различных ситуациях, как игровое занятие или тренинг), дефектолога (при наличии задержки темпа познавательного развития, трудностях освоения учебного материала), при необходимости социального педагога, </a:t>
            </a:r>
            <a:r>
              <a:rPr lang="ru-RU" sz="2200" dirty="0" err="1"/>
              <a:t>нейропсихолога</a:t>
            </a:r>
            <a:r>
              <a:rPr lang="ru-RU" sz="2200" dirty="0"/>
              <a:t> и др.. Часть специалистов должны присутствовать в течение всего учебного дня (например, </a:t>
            </a:r>
            <a:r>
              <a:rPr lang="ru-RU" sz="2200" dirty="0" err="1"/>
              <a:t>тьютор</a:t>
            </a:r>
            <a:r>
              <a:rPr lang="ru-RU" sz="2200" dirty="0"/>
              <a:t>), часть специалистов могут оказывать помощь как в самом учреждении, так и в других учреждениях, но непременным условием является систематическое взаимодействие специалистов, оказывающих помощь </a:t>
            </a:r>
            <a:r>
              <a:rPr lang="ru-RU" sz="2200" dirty="0" smtClean="0"/>
              <a:t>человеку </a:t>
            </a:r>
            <a:r>
              <a:rPr lang="ru-RU" sz="2200" dirty="0"/>
              <a:t>с РАС. </a:t>
            </a:r>
            <a:endParaRPr lang="ru-RU" sz="22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610437" cy="132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4948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5528" y="609600"/>
            <a:ext cx="7008474" cy="5368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92323"/>
            <a:ext cx="8596668" cy="434904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Разработка и реализация адаптированной образовательной программы,</a:t>
            </a:r>
            <a:r>
              <a:rPr lang="ru-RU" dirty="0"/>
              <a:t> в программе коррекционной работы которой реализуется индивидуально-ориентированный подход при определении сроков прохождения учебного материала. В связи с тем, что у людей с РАС отмечается </a:t>
            </a:r>
            <a:r>
              <a:rPr lang="ru-RU" dirty="0" err="1"/>
              <a:t>асинхрония</a:t>
            </a:r>
            <a:r>
              <a:rPr lang="ru-RU" dirty="0"/>
              <a:t> развития, имеется довольно высокая вероятность, что разные учебные дисциплины учащийся с РАС может осваивать в разном темпе (совпадая с группой, имея трудности в усвоении учебного содержания или демонстрируя более высокие результаты в освоении учебной дисциплины в сравнении с группой в целом); форм осуществления учебного процесса. </a:t>
            </a:r>
            <a:r>
              <a:rPr lang="ru-RU" dirty="0" smtClean="0"/>
              <a:t>Например</a:t>
            </a:r>
            <a:r>
              <a:rPr lang="ru-RU" dirty="0"/>
              <a:t>, в ряде случаев будет достаточно, если сопровождающий в дополнение к объяснению </a:t>
            </a:r>
            <a:r>
              <a:rPr lang="ru-RU" dirty="0" smtClean="0"/>
              <a:t>педагога </a:t>
            </a:r>
            <a:r>
              <a:rPr lang="ru-RU" dirty="0"/>
              <a:t>даст </a:t>
            </a:r>
            <a:r>
              <a:rPr lang="ru-RU" dirty="0" smtClean="0"/>
              <a:t>человеку </a:t>
            </a:r>
            <a:r>
              <a:rPr lang="ru-RU" dirty="0"/>
              <a:t>с РАС алгоритм выполнения задания. В другом случае (если </a:t>
            </a:r>
            <a:r>
              <a:rPr lang="ru-RU" dirty="0" smtClean="0"/>
              <a:t>человек с РАС </a:t>
            </a:r>
            <a:r>
              <a:rPr lang="ru-RU" dirty="0"/>
              <a:t>значительно отстает или опережает в рамках конкретного учебного предмета) более эффективным будет проведение индивидуальных занятий, при том, что все другие </a:t>
            </a:r>
            <a:r>
              <a:rPr lang="ru-RU" dirty="0" smtClean="0"/>
              <a:t>занятия </a:t>
            </a:r>
            <a:r>
              <a:rPr lang="ru-RU" dirty="0"/>
              <a:t>посещает вместе с </a:t>
            </a:r>
            <a:r>
              <a:rPr lang="ru-RU" dirty="0" smtClean="0"/>
              <a:t>группой. </a:t>
            </a:r>
            <a:r>
              <a:rPr lang="ru-RU" dirty="0"/>
              <a:t>Определение и использование наиболее эффективных приемов усвоения учебного материала, что позволяет избежать формального усвоения учебных знаний. Например, на практике это достигается путем широкого использования наглядности и </a:t>
            </a:r>
            <a:r>
              <a:rPr lang="ru-RU" dirty="0" err="1"/>
              <a:t>практикоориентированности</a:t>
            </a:r>
            <a:r>
              <a:rPr lang="ru-RU" dirty="0"/>
              <a:t> домашних заданий.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542198" cy="137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398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1754" y="609600"/>
            <a:ext cx="7172247" cy="13208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Ориентированность на соблюдение единых требований в процессе обучения.</a:t>
            </a:r>
            <a:r>
              <a:rPr lang="ru-RU" dirty="0"/>
              <a:t> При организации обучения </a:t>
            </a:r>
            <a:r>
              <a:rPr lang="ru-RU" dirty="0" smtClean="0"/>
              <a:t>человека </a:t>
            </a:r>
            <a:r>
              <a:rPr lang="ru-RU" dirty="0"/>
              <a:t>с РАС в силу стереотипности, негативизму к изменению привычного распорядка, алгоритма необходимо введение единых </a:t>
            </a:r>
            <a:r>
              <a:rPr lang="ru-RU" dirty="0" smtClean="0"/>
              <a:t>требований. </a:t>
            </a:r>
          </a:p>
          <a:p>
            <a:r>
              <a:rPr lang="ru-RU" i="1" dirty="0"/>
              <a:t>Социальная ориентированность процессов обучения и воспитания </a:t>
            </a:r>
            <a:r>
              <a:rPr lang="ru-RU" i="1" dirty="0" smtClean="0"/>
              <a:t>лиц </a:t>
            </a:r>
            <a:r>
              <a:rPr lang="ru-RU" i="1" dirty="0"/>
              <a:t>с РАС</a:t>
            </a:r>
            <a:r>
              <a:rPr lang="ru-RU" dirty="0"/>
              <a:t>. Реализация данного условия предполагает: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i="1" dirty="0"/>
              <a:t>обеспечение дополнительной связи учебных (академических) знаний и жизни </a:t>
            </a:r>
            <a:r>
              <a:rPr lang="ru-RU" i="1" dirty="0" smtClean="0"/>
              <a:t>человека </a:t>
            </a:r>
            <a:r>
              <a:rPr lang="ru-RU" i="1" dirty="0"/>
              <a:t>с РАС</a:t>
            </a:r>
            <a:r>
              <a:rPr lang="ru-RU" dirty="0"/>
              <a:t> (например, посредством домашних заданий</a:t>
            </a:r>
            <a:r>
              <a:rPr lang="ru-RU" dirty="0" smtClean="0"/>
              <a:t>);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i="1" dirty="0" smtClean="0"/>
              <a:t>использование </a:t>
            </a:r>
            <a:r>
              <a:rPr lang="ru-RU" i="1" dirty="0"/>
              <a:t>“сильных” сторон учащегося в учебной и </a:t>
            </a:r>
            <a:r>
              <a:rPr lang="ru-RU" i="1" dirty="0" err="1"/>
              <a:t>внеучебной</a:t>
            </a:r>
            <a:r>
              <a:rPr lang="ru-RU" i="1" dirty="0"/>
              <a:t> деятельности </a:t>
            </a:r>
            <a:r>
              <a:rPr lang="ru-RU" dirty="0" smtClean="0"/>
              <a:t>(</a:t>
            </a:r>
            <a:r>
              <a:rPr lang="ru-RU" dirty="0"/>
              <a:t>например, </a:t>
            </a:r>
            <a:r>
              <a:rPr lang="ru-RU" dirty="0" smtClean="0"/>
              <a:t>человек, </a:t>
            </a:r>
            <a:r>
              <a:rPr lang="ru-RU" dirty="0"/>
              <a:t>играющий на музыкальном инструменте может выступить перед учащимися, записать свою игру на носитель, чтобы использовать музыку в театральной постановке </a:t>
            </a:r>
            <a:r>
              <a:rPr lang="ru-RU" dirty="0" err="1" smtClean="0"/>
              <a:t>одногруппников</a:t>
            </a:r>
            <a:r>
              <a:rPr lang="ru-RU" dirty="0" smtClean="0"/>
              <a:t> </a:t>
            </a:r>
            <a:r>
              <a:rPr lang="ru-RU" dirty="0"/>
              <a:t>и пр</a:t>
            </a:r>
            <a:r>
              <a:rPr lang="ru-RU" dirty="0" smtClean="0"/>
              <a:t>.);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i="1" dirty="0" smtClean="0"/>
              <a:t>обеспечение </a:t>
            </a:r>
            <a:r>
              <a:rPr lang="ru-RU" i="1" dirty="0"/>
              <a:t>возможности участия </a:t>
            </a:r>
            <a:r>
              <a:rPr lang="ru-RU" i="1" dirty="0" smtClean="0"/>
              <a:t>лиц </a:t>
            </a:r>
            <a:r>
              <a:rPr lang="ru-RU" i="1" dirty="0"/>
              <a:t>с РАС в экскурсиях, работе </a:t>
            </a:r>
            <a:r>
              <a:rPr lang="ru-RU" i="1" dirty="0" smtClean="0"/>
              <a:t>творческих и др. </a:t>
            </a:r>
            <a:r>
              <a:rPr lang="ru-RU" i="1" dirty="0"/>
              <a:t>коллективов</a:t>
            </a:r>
            <a:r>
              <a:rPr lang="ru-RU" dirty="0"/>
              <a:t> и пр. с целью развития коммуникации, а также развития интересов для последующей профессиональной подготовки.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583141" cy="13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0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83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Требования к оснащенности образовательного процесса</a:t>
            </a:r>
            <a:br>
              <a:rPr lang="ru-RU" sz="2000" b="1" dirty="0"/>
            </a:br>
            <a:r>
              <a:rPr lang="ru-RU" sz="2000" b="1" dirty="0"/>
              <a:t>инвалидов и лиц с ограниченными возможностями здоровья</a:t>
            </a:r>
            <a:br>
              <a:rPr lang="ru-RU" sz="2000" b="1" dirty="0"/>
            </a:br>
            <a:r>
              <a:rPr lang="ru-RU" sz="2000" b="1" dirty="0"/>
              <a:t>в профессиональных образовательных организациях</a:t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2448"/>
            <a:ext cx="8596668" cy="4585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БПОО необходимо обеспечить:</a:t>
            </a:r>
          </a:p>
          <a:p>
            <a:r>
              <a:rPr lang="ru-RU" dirty="0"/>
              <a:t>а) возможность беспрепятственного входа в объекты и выхода из них;</a:t>
            </a:r>
          </a:p>
          <a:p>
            <a:r>
              <a:rPr lang="ru-RU" dirty="0"/>
              <a:t>б) возможность самостоятельного передвижения по территории БПОО в целях доступа к месту предоставления услуги, в том числе с помощью работников объекта, предоставляющих услуги, </a:t>
            </a:r>
            <a:r>
              <a:rPr lang="ru-RU" dirty="0" err="1"/>
              <a:t>ассистивных</a:t>
            </a:r>
            <a:r>
              <a:rPr lang="ru-RU" dirty="0"/>
              <a:t> и вспомогательных технологий, а также сменного кресла-коляски;</a:t>
            </a:r>
          </a:p>
          <a:p>
            <a:r>
              <a:rPr lang="ru-RU" dirty="0"/>
              <a:t>в) возможность посадки в транспортное средство и высадки из него перед входом в объект, в том числе с использованием кресла-коляски и, при необходимости, с помощью работников объекта;</a:t>
            </a:r>
          </a:p>
          <a:p>
            <a:r>
              <a:rPr lang="ru-RU" dirty="0"/>
              <a:t>г) сопровождение инвалидов, имеющих стойкие нарушения функции зрения, и возможность самостоятельного передвижения по территории объекта;</a:t>
            </a:r>
          </a:p>
          <a:p>
            <a:r>
              <a:rPr lang="ru-RU" dirty="0"/>
              <a:t>д) содействие инвалиду при входе в объект и выходе из него, информирование инвалида о доступных маршрутах общественного транспорта;</a:t>
            </a:r>
          </a:p>
          <a:p>
            <a:r>
              <a:rPr lang="ru-RU" dirty="0"/>
              <a:t>е) надлежащее размещение носителей информации, необходимой для обеспечения беспрепятственного доступа инвалидов к объектам и услугам, с учетом ограничений их жизнедеятельности, в том числе дублирование необходимой для получения услуги звуковой и зрительной информации, а также надписей, знаков и иной текстовой и графической информации знаками, выполненными рельефно-точечным шрифтом Брайля и на контрастном фоне;</a:t>
            </a:r>
          </a:p>
          <a:p>
            <a:r>
              <a:rPr lang="ru-RU" dirty="0"/>
              <a:t>ж) обеспечение допуска на объект, в котором предоставляются услуги, собаки-проводника при наличии документа, подтверждающего ее специальное обучение, выданного по </a:t>
            </a:r>
            <a:r>
              <a:rPr lang="ru-RU" dirty="0">
                <a:hlinkClick r:id="rId2"/>
              </a:rPr>
              <a:t>форме</a:t>
            </a:r>
            <a:r>
              <a:rPr lang="ru-RU" dirty="0"/>
              <a:t> и в порядке, утвержденных </a:t>
            </a:r>
            <a:r>
              <a:rPr lang="ru-RU" dirty="0">
                <a:hlinkClick r:id="rId3"/>
              </a:rPr>
              <a:t>приказом</a:t>
            </a:r>
            <a:r>
              <a:rPr lang="ru-RU" dirty="0"/>
              <a:t> Министерства труда и социальной защиты Российской Федерации от 22 июня 2015 г. N 386 (зарегистрирован Министерством юстиции Российской Федерации 21 июля 2015 г., регистрационный N 38115).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36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i="1" dirty="0"/>
              <a:t>Примерный перечень специальных технических средств и программного обеспечения для обучения студентов с нарушениями слуха: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мобильный </a:t>
            </a:r>
            <a:r>
              <a:rPr lang="ru-RU" dirty="0" err="1"/>
              <a:t>радиокласс</a:t>
            </a:r>
            <a:r>
              <a:rPr lang="ru-RU" dirty="0"/>
              <a:t> или мобильный </a:t>
            </a:r>
            <a:r>
              <a:rPr lang="ru-RU" dirty="0" err="1"/>
              <a:t>радиокласс</a:t>
            </a:r>
            <a:r>
              <a:rPr lang="ru-RU" dirty="0"/>
              <a:t> на основе FM-системы;</a:t>
            </a:r>
          </a:p>
          <a:p>
            <a:r>
              <a:rPr lang="ru-RU" dirty="0"/>
              <a:t>акустическая система (Система свободного звукового поля</a:t>
            </a:r>
            <a:r>
              <a:rPr lang="ru-RU" dirty="0" smtClean="0"/>
              <a:t>)-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Благодаря акустической системе и системе свободного звукового поля обучающиеся будут получать всю информацию по FM каналу с усилением голоса выступающего. Система состоит из двух составляющих - колонки с усилением сигнала и микрофона для лектора.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информационная индукционная система. </a:t>
            </a:r>
            <a:r>
              <a:rPr lang="ru-RU" dirty="0" smtClean="0"/>
              <a:t>Настенная индукционная система со встроенным плеером - звуковым информатором - предназначена для беспроводной передачи аудиоинформации в слуховой аппарат. Применяется в местах с повышенным уровнем фонового шума и реверберации. Размещается на любых немагнитных вертикальных поверхностях или информационных стойках.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Рекомендуемый комплект оснащения учебной аудитории, в которой обучаются студенты с нарушением слуха: </a:t>
            </a:r>
            <a:r>
              <a:rPr lang="ru-RU" dirty="0" err="1"/>
              <a:t>радиокласс</a:t>
            </a:r>
            <a:r>
              <a:rPr lang="ru-RU" dirty="0"/>
              <a:t>, аудиотехника (акустический усилитель и колонки), видеотехника (мультимедийный проектор, телевизор), электронная доска, документ-камера.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56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i="1" dirty="0"/>
              <a:t>Примерный перечень специальных технических средств и программного обеспечения для обучения студентов с нарушениями зрения: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9322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дисплей </a:t>
            </a:r>
            <a:r>
              <a:rPr lang="ru-RU" dirty="0"/>
              <a:t>с использованием системы Брайля (рельефно-точечный шрифт) 40-знаковый или 80- знаковый, или портативный дисплей</a:t>
            </a:r>
            <a:r>
              <a:rPr lang="ru-RU" dirty="0" smtClean="0"/>
              <a:t>;</a:t>
            </a:r>
            <a:r>
              <a:rPr lang="en-US" dirty="0"/>
              <a:t> https://www.youtube.com/watch?v=mOw7pcR9YH0</a:t>
            </a:r>
            <a:endParaRPr lang="ru-RU" dirty="0"/>
          </a:p>
          <a:p>
            <a:r>
              <a:rPr lang="ru-RU" dirty="0"/>
              <a:t>принтер с использованием системы Брайля (рельефно-точечный шрифт</a:t>
            </a:r>
            <a:r>
              <a:rPr lang="ru-RU" dirty="0" smtClean="0"/>
              <a:t>);</a:t>
            </a:r>
            <a:r>
              <a:rPr lang="en-US" dirty="0"/>
              <a:t> https://yandex.ru/video/search?p=1&amp;filmId=6969779793713526216&amp;text=%D0%BF%D1%80%D0%B8%D0%BD%D1%82%D0%B5%D1%80%20%D0%B1%D1%80%D0%B0%D0%B9%D0%BB%D1%8F%20%D0%B4%D0%BB%D1%8F%20%D0%BD%D0%B5%D0%B7%D1%80%D1%8F%D1%87%D0%B8%D1%85%20%D0%B2%D0%B8%D0%B4%D0%B5%D0%BE&amp;noreask=1&amp;path=wizard</a:t>
            </a:r>
            <a:endParaRPr lang="ru-RU" dirty="0"/>
          </a:p>
          <a:p>
            <a:r>
              <a:rPr lang="ru-RU" dirty="0"/>
              <a:t>программа экранного доступа с синтезом речи;</a:t>
            </a:r>
          </a:p>
          <a:p>
            <a:r>
              <a:rPr lang="ru-RU" dirty="0"/>
              <a:t>программа экранного увеличения;</a:t>
            </a:r>
          </a:p>
          <a:p>
            <a:r>
              <a:rPr lang="ru-RU" dirty="0"/>
              <a:t>редактор текста (программа для перевода обычного шрифта в </a:t>
            </a:r>
            <a:r>
              <a:rPr lang="ru-RU" dirty="0" err="1"/>
              <a:t>брайлевский</a:t>
            </a:r>
            <a:r>
              <a:rPr lang="ru-RU" dirty="0"/>
              <a:t> и обратно);</a:t>
            </a:r>
          </a:p>
          <a:p>
            <a:r>
              <a:rPr lang="ru-RU" dirty="0"/>
              <a:t>программы синтеза речи TTS (</a:t>
            </a:r>
            <a:r>
              <a:rPr lang="ru-RU" dirty="0" err="1"/>
              <a:t>Text-To-Speech</a:t>
            </a:r>
            <a:r>
              <a:rPr lang="ru-RU" dirty="0"/>
              <a:t>);</a:t>
            </a:r>
          </a:p>
          <a:p>
            <a:r>
              <a:rPr lang="ru-RU" dirty="0"/>
              <a:t>читающая машина</a:t>
            </a:r>
            <a:r>
              <a:rPr lang="ru-RU" dirty="0" smtClean="0"/>
              <a:t>;</a:t>
            </a:r>
            <a:r>
              <a:rPr lang="en-US" dirty="0"/>
              <a:t> http://</a:t>
            </a:r>
            <a:r>
              <a:rPr lang="en-US" dirty="0" smtClean="0"/>
              <a:t>pspvideo.ru/read-mashine</a:t>
            </a:r>
            <a:endParaRPr lang="ru-RU" dirty="0" smtClean="0"/>
          </a:p>
          <a:p>
            <a:r>
              <a:rPr lang="ru-RU" dirty="0" smtClean="0"/>
              <a:t>стационарный </a:t>
            </a:r>
            <a:r>
              <a:rPr lang="ru-RU" dirty="0"/>
              <a:t>электронный увеличитель;</a:t>
            </a:r>
          </a:p>
          <a:p>
            <a:r>
              <a:rPr lang="ru-RU" dirty="0"/>
              <a:t>ручное увеличивающее устройство (портативная электронная лупа) электронный увеличитель для удаленного просмотра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 Рекомендуемый комплект оснащения для стационарного рабочего места для незрячего или слабовидящего пользователя: персональный компьютер с большим монитором (19 - 24"), с программой экранного доступа JAWS, программой экранного увеличения </a:t>
            </a:r>
            <a:r>
              <a:rPr lang="ru-RU" dirty="0" err="1"/>
              <a:t>MAGic</a:t>
            </a:r>
            <a:r>
              <a:rPr lang="ru-RU" dirty="0"/>
              <a:t>) и дисплеем, использующим систему Брайля (рельефно-точечного шрифт). Рекомендуемый комплект оснащения для мобильного рабочего места для незрячего или слабовидящего пользователя: ноутбук (или нетбук) с программой экранного доступа JAWS, программой экранного увеличения </a:t>
            </a:r>
            <a:r>
              <a:rPr lang="ru-RU" dirty="0" err="1"/>
              <a:t>MAGic</a:t>
            </a:r>
            <a:r>
              <a:rPr lang="ru-RU" dirty="0"/>
              <a:t> и портативным дисплеем, использующим системы Брайля (рельефно- точечный шрифт).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44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i="1" dirty="0"/>
              <a:t>Примерный перечень специальных технических средств и программного обеспечения для обучения студентов с нарушениями опорно-двигательного аппарата: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специальная </a:t>
            </a:r>
            <a:r>
              <a:rPr lang="ru-RU" dirty="0"/>
              <a:t>клавиатура: клавиатура с большими кнопками и разделяющей клавиши накладкой и/или специализированная клавиатура с минимальным усилием для позиционирования и ввода и/или сенсорная клавиатура;</a:t>
            </a:r>
          </a:p>
          <a:p>
            <a:r>
              <a:rPr lang="ru-RU" dirty="0" smtClean="0"/>
              <a:t>виртуальная </a:t>
            </a:r>
            <a:r>
              <a:rPr lang="ru-RU" dirty="0"/>
              <a:t>экранная клавиатура;</a:t>
            </a:r>
          </a:p>
          <a:p>
            <a:r>
              <a:rPr lang="ru-RU" dirty="0"/>
              <a:t>головная компьютерная мышь;</a:t>
            </a:r>
          </a:p>
          <a:p>
            <a:r>
              <a:rPr lang="ru-RU" dirty="0"/>
              <a:t>ножная компьютерная мышь;</a:t>
            </a:r>
          </a:p>
          <a:p>
            <a:r>
              <a:rPr lang="ru-RU" dirty="0"/>
              <a:t>выносные компьютерные кнопки;</a:t>
            </a:r>
          </a:p>
          <a:p>
            <a:r>
              <a:rPr lang="ru-RU" dirty="0"/>
              <a:t>компьютерный джойстик или компьютерный роллер.</a:t>
            </a:r>
          </a:p>
          <a:p>
            <a:pPr marL="0" indent="0">
              <a:buNone/>
            </a:pPr>
            <a:r>
              <a:rPr lang="ru-RU" dirty="0"/>
              <a:t>Рекомендуемый комплект оснащения для рабочего места для пользователя с нарушениями опорно- двигательного аппарата: персональный компьютер, оснащенный выносными компьютерными кнопками и специальной клавиатурой; персональный компьютер, оснащенный ножной или головной мышью и виртуальной экранной клавиатурой, персональный компьютер, оснащенный компьютерным джойстиком или компьютерным роллером и специальной клавиатурой.</a:t>
            </a:r>
          </a:p>
        </p:txBody>
      </p:sp>
    </p:spTree>
    <p:extLst>
      <p:ext uri="{BB962C8B-B14F-4D97-AF65-F5344CB8AC3E}">
        <p14:creationId xmlns:p14="http://schemas.microsoft.com/office/powerpoint/2010/main" val="134837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 условия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51379"/>
            <a:ext cx="8596668" cy="4389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Под </a:t>
            </a:r>
            <a:r>
              <a:rPr lang="ru-RU" dirty="0" smtClean="0"/>
              <a:t>специальными условиями для </a:t>
            </a:r>
            <a:r>
              <a:rPr lang="ru-RU" dirty="0"/>
              <a:t>получения среднего профессионального образования обучающимися с ограниченными возможностями здоровья понимаются условия обучения, воспитания и развития таких обучающихся, включающие в себя:</a:t>
            </a:r>
          </a:p>
          <a:p>
            <a:r>
              <a:rPr lang="ru-RU" dirty="0"/>
              <a:t>использование специальных образовательных программ и методов обучения и воспитания,</a:t>
            </a:r>
          </a:p>
          <a:p>
            <a:r>
              <a:rPr lang="ru-RU" dirty="0"/>
              <a:t>использование специальных учебников, учебных пособий и дидактических материалов,</a:t>
            </a:r>
          </a:p>
          <a:p>
            <a:r>
              <a:rPr lang="ru-RU" dirty="0"/>
              <a:t>предоставление услуг педагога - психолога оказывающего обучающимся необходимую помощь в создании благоприятного психологического климата, формировании условий, стимулирующих личностный и профессиональный рост, обеспечении психологической защищенности обучающихся, поддержке и укреплении их психического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932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699" y="286603"/>
            <a:ext cx="7315199" cy="614149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15152"/>
            <a:ext cx="8596668" cy="45583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Важнейшими составляющими этих условий для любой категории  обучающихся с особыми образовательным потребностями  являются следующие:</a:t>
            </a:r>
          </a:p>
          <a:p>
            <a:pPr lvl="0"/>
            <a:r>
              <a:rPr lang="ru-RU" dirty="0"/>
              <a:t>наличие адаптированных к особым образовательным потребностям конкретного обучающегося образовательных программ (общеобразовательных и коррекционно-развивающих);</a:t>
            </a:r>
          </a:p>
          <a:p>
            <a:pPr lvl="0"/>
            <a:r>
              <a:rPr lang="ru-RU" dirty="0"/>
              <a:t>учет особенностей развития каждого ребенка, индивидуальный педагогический подход, проявляющийся в особой организации коррекционно-педагогического процесса, в применении специальных методов и средств обучения компенсации и коррекции (в том числе и технических);</a:t>
            </a:r>
          </a:p>
          <a:p>
            <a:pPr lvl="0"/>
            <a:r>
              <a:rPr lang="ru-RU" dirty="0"/>
              <a:t>создание адекватной среды жизнедеятельности как в условиях </a:t>
            </a:r>
            <a:r>
              <a:rPr lang="ru-RU" dirty="0" smtClean="0"/>
              <a:t>группы, образовательной организации, </a:t>
            </a:r>
            <a:r>
              <a:rPr lang="ru-RU" dirty="0"/>
              <a:t>так и вне ее;</a:t>
            </a:r>
          </a:p>
          <a:p>
            <a:pPr lvl="0"/>
            <a:r>
              <a:rPr lang="ru-RU" dirty="0"/>
              <a:t>необходимое участие в образовательном процессе специального педагога соответствующего профиля – это может быть учитель-ассистент либо </a:t>
            </a:r>
            <a:r>
              <a:rPr lang="ru-RU" dirty="0" err="1"/>
              <a:t>тьютор</a:t>
            </a:r>
            <a:r>
              <a:rPr lang="ru-RU" dirty="0"/>
              <a:t>; для осуществления гигиенических и лечебно-профилактических мероприятий в инклюзивной </a:t>
            </a:r>
            <a:r>
              <a:rPr lang="ru-RU" dirty="0" smtClean="0"/>
              <a:t>образовательной организации </a:t>
            </a:r>
            <a:r>
              <a:rPr lang="ru-RU" dirty="0"/>
              <a:t>для обучающихся с нарушениями развития должны быть предусмотрены ставки врача, медицинской сестры, инструктора  лечебной физкультуры.</a:t>
            </a:r>
          </a:p>
          <a:p>
            <a:pPr lvl="0"/>
            <a:r>
              <a:rPr lang="ru-RU" dirty="0"/>
              <a:t>предоставление психологических и социальных услуг.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38234" cy="169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5044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2175</TotalTime>
  <Words>4353</Words>
  <Application>Microsoft Office PowerPoint</Application>
  <PresentationFormat>Широкоэкранный</PresentationFormat>
  <Paragraphs>212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Trebuchet MS</vt:lpstr>
      <vt:lpstr>Wingdings 3</vt:lpstr>
      <vt:lpstr>Грань</vt:lpstr>
      <vt:lpstr>                                                                                                                  Создание специальных условий в организациях среднего профессионального образования   </vt:lpstr>
      <vt:lpstr>Специальные образовательные условия для лиц с ОВЗ </vt:lpstr>
      <vt:lpstr>Оснащение БПОО для лиц с ОВЗ</vt:lpstr>
      <vt:lpstr>Требования к оснащенности образовательного процесса инвалидов и лиц с ограниченными возможностями здоровья в профессиональных образовательных организациях </vt:lpstr>
      <vt:lpstr>Примерный перечень специальных технических средств и программного обеспечения для обучения студентов с нарушениями слуха: </vt:lpstr>
      <vt:lpstr>Примерный перечень специальных технических средств и программного обеспечения для обучения студентов с нарушениями зрения: </vt:lpstr>
      <vt:lpstr>Примерный перечень специальных технических средств и программного обеспечения для обучения студентов с нарушениями опорно-двигательного аппарата: </vt:lpstr>
      <vt:lpstr>Специальные  условия </vt:lpstr>
      <vt:lpstr>Презентация PowerPoint</vt:lpstr>
      <vt:lpstr>Перечень необходимого оборудования для оснащения базовой профессиональной организации для обучающихся с нарушениями слуха </vt:lpstr>
      <vt:lpstr>Презентация PowerPoint</vt:lpstr>
      <vt:lpstr>Презентация PowerPoint</vt:lpstr>
      <vt:lpstr>Организация рабочего пространства, обучающегося с нарушенным слухом предполагает наличие: </vt:lpstr>
      <vt:lpstr>Аудитория должна быть оборудована: </vt:lpstr>
      <vt:lpstr>Специальное оборудование для занятий сурдопедагога и логопеда: </vt:lpstr>
      <vt:lpstr>Перечень необходимого оборудования для оснащения базовой профессиональной организации для обучающихся с нарушениями зрения </vt:lpstr>
      <vt:lpstr>Презентация PowerPoint</vt:lpstr>
      <vt:lpstr>Презентация PowerPoint</vt:lpstr>
      <vt:lpstr>Презентация PowerPoint</vt:lpstr>
      <vt:lpstr>Правила организации среды:</vt:lpstr>
      <vt:lpstr>Примерный перечень специальных технических средств и программного обеспечения для обучения студентов с нарушениями зрения </vt:lpstr>
      <vt:lpstr>Презентация PowerPoint</vt:lpstr>
      <vt:lpstr>Презентация PowerPoint</vt:lpstr>
      <vt:lpstr>Организация специальных рабочих мест для обучающихся с нарушением зрения: </vt:lpstr>
      <vt:lpstr>Перечень необходимого оборудования для оснащения базовой профессиональной организации для обучающихся с нарушениями опорно-двигательного аппарата  </vt:lpstr>
      <vt:lpstr>Презентация PowerPoint</vt:lpstr>
      <vt:lpstr>В БПОО необходимо иметь следующее специальное оборудование для обучающихся с НОДА: </vt:lpstr>
      <vt:lpstr>Презентация PowerPoint</vt:lpstr>
      <vt:lpstr>Презентация PowerPoint</vt:lpstr>
      <vt:lpstr>Специальные условия обучения лиц с нарушением интеллекта</vt:lpstr>
      <vt:lpstr>Презентация PowerPoint</vt:lpstr>
      <vt:lpstr>Презентация PowerPoint</vt:lpstr>
      <vt:lpstr>Презентация PowerPoint</vt:lpstr>
      <vt:lpstr>Специальные образовательных условия для лиц  с расстройствами аутистического спектра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Noyt</dc:creator>
  <cp:lastModifiedBy>Тюрина Надия</cp:lastModifiedBy>
  <cp:revision>73</cp:revision>
  <dcterms:created xsi:type="dcterms:W3CDTF">2016-10-10T10:57:58Z</dcterms:created>
  <dcterms:modified xsi:type="dcterms:W3CDTF">2016-11-22T18:12:09Z</dcterms:modified>
</cp:coreProperties>
</file>