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2" r:id="rId2"/>
    <p:sldId id="256" r:id="rId3"/>
    <p:sldId id="257" r:id="rId4"/>
    <p:sldId id="258" r:id="rId5"/>
    <p:sldId id="272" r:id="rId6"/>
    <p:sldId id="273" r:id="rId7"/>
    <p:sldId id="275" r:id="rId8"/>
    <p:sldId id="278" r:id="rId9"/>
    <p:sldId id="282" r:id="rId10"/>
    <p:sldId id="281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4" r:id="rId20"/>
    <p:sldId id="295" r:id="rId21"/>
    <p:sldId id="296" r:id="rId22"/>
    <p:sldId id="297" r:id="rId23"/>
    <p:sldId id="299" r:id="rId24"/>
    <p:sldId id="298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47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53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8201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038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4092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324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70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97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47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63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05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23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30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56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95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99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DEA4E-27B3-481D-AFF5-FDFB41DA855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3092E8-FE92-4FE4-9739-123107E924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55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41449" y="518615"/>
            <a:ext cx="6932553" cy="3532221"/>
          </a:xfrm>
        </p:spPr>
        <p:txBody>
          <a:bodyPr/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dirty="0"/>
              <a:t>Общие закономерности развития обучающихся с ограниченными возможностями здоровья и инвалидностью, их особые образовательные потребности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378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3926" y="609600"/>
            <a:ext cx="8596668" cy="154675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55594"/>
            <a:ext cx="8596668" cy="478576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Низкий уровень развития зрительно-моторной координации, плохое запоминание учащимися букв, трудности  в различении конфигурации сходных по написанию букв, цифр и их элементов, наличие серьезных затруднений в копировании букв  обуславливают специфическую потребность в формировании навыков письма и чтения, в том числе на основе шрифта Брайля и с применением соответствующих технических средств письма, в пользовании соответствующими компьютерными программами. </a:t>
            </a:r>
            <a:endParaRPr lang="ru-RU" dirty="0" smtClean="0"/>
          </a:p>
          <a:p>
            <a:r>
              <a:rPr lang="ru-RU" dirty="0"/>
              <a:t>Трудности в  осуществлении мыслительных операций (анализ, синтез, сравнение, обобщение), полное или частичное выпадение такого компонента как зрительная память у детей с нарушениями зрения формируют у них потребность в специальном развитии  познавательной, интеллектуальной деятельности с опорой на сохранные анализаторы</a:t>
            </a:r>
            <a:r>
              <a:rPr lang="ru-RU" dirty="0" smtClean="0"/>
              <a:t>.</a:t>
            </a:r>
          </a:p>
          <a:p>
            <a:r>
              <a:rPr lang="ru-RU" dirty="0"/>
              <a:t>Существует особая потребность учащихся с нарушениями зрения в  овладении широким спектром практических навыков, которые у зрячих ровесников формируются спонтанно, на основе зрительного восприятия. </a:t>
            </a:r>
            <a:endParaRPr lang="ru-RU" dirty="0" smtClean="0"/>
          </a:p>
          <a:p>
            <a:r>
              <a:rPr lang="ru-RU" dirty="0"/>
              <a:t>существует потребность в формировании целого ряда социальных и коммуникативных навыков,  в развитии эмоциональной сферы  в условиях ограничения зрительного восприятия.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33016" cy="111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535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4116" y="541361"/>
            <a:ext cx="8596668" cy="3184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64525"/>
            <a:ext cx="8596668" cy="497683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трудности </a:t>
            </a:r>
            <a:r>
              <a:rPr lang="ru-RU" dirty="0"/>
              <a:t>в восприятии линий и клеток в тетради, обозначений и рисунков, имеющих место в учебниках и учебных пособиях. </a:t>
            </a:r>
            <a:endParaRPr lang="ru-RU" dirty="0" smtClean="0"/>
          </a:p>
          <a:p>
            <a:r>
              <a:rPr lang="ru-RU" dirty="0" smtClean="0"/>
              <a:t>нарушение </a:t>
            </a:r>
            <a:r>
              <a:rPr lang="ru-RU" dirty="0"/>
              <a:t>бинокулярного зрения, что  затрудняет процесс рассматривания иллюстраций, и проявляется в трудностях выделения различных планов, установления причинно-следственных связей между персонажами и т. п. </a:t>
            </a:r>
            <a:endParaRPr lang="ru-RU" dirty="0" smtClean="0"/>
          </a:p>
          <a:p>
            <a:r>
              <a:rPr lang="ru-RU" dirty="0"/>
              <a:t>вследствие часто возникающих нарушений зрительно-моторной координации,  у детей значительно снижается скорость и качество выполнения видов работ, в основе которых лежит зрительное восприятие. </a:t>
            </a:r>
            <a:endParaRPr lang="ru-RU" dirty="0" smtClean="0"/>
          </a:p>
          <a:p>
            <a:r>
              <a:rPr lang="ru-RU" dirty="0"/>
              <a:t>Частые ситуации неуспеха могут стать причиной заниженной самооценки у такого ребенка, снизить положительную мотивацию к учебной деятельности и могут явиться причиной формирования отрицательных качеств личности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Характерной </a:t>
            </a:r>
            <a:r>
              <a:rPr lang="ru-RU" dirty="0"/>
              <a:t>чертой, объединяющей всех детей с нарушением зрения, является чувство неуверенности. Дети не уверены в своих возможностях и ограничениях. При этом излишняя опека со стороны зрячих тормозит развитие у ребенка самостоятельности.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392073" cy="106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142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3325" y="609600"/>
            <a:ext cx="6380677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i="1" dirty="0" smtClean="0"/>
              <a:t>Образовательные потребности </a:t>
            </a:r>
            <a:r>
              <a:rPr lang="ru-RU" sz="3100" i="1" dirty="0"/>
              <a:t>детей 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i="1" dirty="0"/>
              <a:t>с нарушением слуха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Выделяют две основные категории детей со стойкими нарушениями слуха - глухие и слабослышащие.</a:t>
            </a:r>
          </a:p>
          <a:p>
            <a:r>
              <a:rPr lang="ru-RU" i="1" dirty="0"/>
              <a:t>Глухие дети </a:t>
            </a:r>
            <a:r>
              <a:rPr lang="ru-RU" dirty="0"/>
              <a:t>не воспринимают речь разговорной громкости и без специального обучения устная речь у них не развивается. 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i="1" dirty="0"/>
              <a:t>Слабослышащие дети</a:t>
            </a:r>
            <a:r>
              <a:rPr lang="ru-RU" b="1" dirty="0"/>
              <a:t>  </a:t>
            </a:r>
            <a:r>
              <a:rPr lang="ru-RU" dirty="0"/>
              <a:t>имеют разные степени нарушения слуха - от незначительных трудностей в восприятии шепотной речи до резкого ограничения возможности воспринимать речь разговорной громкости. Слабослышащие дети могут самостоятельно,  хотя бы в минимальной степени, накапливать словарный  запас и овладевать устной речью. </a:t>
            </a:r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360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9928" y="609600"/>
            <a:ext cx="6094074" cy="1320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2868" y="2242476"/>
            <a:ext cx="8596668" cy="388077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/>
              <a:t>Глухие и слабослышащие в зависимости от своих возможностей </a:t>
            </a:r>
            <a:r>
              <a:rPr lang="ru-RU" sz="2400" i="1" dirty="0"/>
              <a:t>воспринимают речь</a:t>
            </a:r>
            <a:r>
              <a:rPr lang="ru-RU" sz="2400" dirty="0"/>
              <a:t> окружающих тремя способами: на слух, зрительно, </a:t>
            </a:r>
            <a:r>
              <a:rPr lang="ru-RU" sz="2400" dirty="0" err="1"/>
              <a:t>слухо</a:t>
            </a:r>
            <a:r>
              <a:rPr lang="ru-RU" sz="2400" dirty="0"/>
              <a:t>-зрительно. Основным способом восприятие устной речи для детей с нарушенным слухом является</a:t>
            </a:r>
            <a:r>
              <a:rPr lang="ru-RU" sz="2400" i="1" dirty="0"/>
              <a:t> </a:t>
            </a:r>
            <a:r>
              <a:rPr lang="ru-RU" sz="2400" i="1" dirty="0" err="1"/>
              <a:t>слухо</a:t>
            </a:r>
            <a:r>
              <a:rPr lang="ru-RU" sz="2400" i="1" dirty="0"/>
              <a:t>-зрительное, </a:t>
            </a:r>
            <a:r>
              <a:rPr lang="ru-RU" sz="2400" dirty="0"/>
              <a:t>когда ребенок видит  лицо, щеки, губы говорящего и одновременно «слышит» его с помощью слуховых аппаратов/</a:t>
            </a:r>
            <a:r>
              <a:rPr lang="ru-RU" sz="2400" dirty="0" err="1"/>
              <a:t>кохлеарных</a:t>
            </a:r>
            <a:r>
              <a:rPr lang="ru-RU" sz="2400" dirty="0"/>
              <a:t> </a:t>
            </a:r>
            <a:r>
              <a:rPr lang="ru-RU" sz="2400" dirty="0" err="1"/>
              <a:t>имплантов</a:t>
            </a:r>
            <a:r>
              <a:rPr lang="ru-RU" sz="2400" dirty="0"/>
              <a:t>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997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1979" y="527713"/>
            <a:ext cx="8596668" cy="16832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19117"/>
            <a:ext cx="8596668" cy="49222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Среди наиболее значимых для организации учебного процесса о</a:t>
            </a:r>
            <a:r>
              <a:rPr lang="ru-RU" i="1" dirty="0"/>
              <a:t>собенностей </a:t>
            </a:r>
            <a:r>
              <a:rPr lang="ru-RU" dirty="0"/>
              <a:t>выделяют следующие: </a:t>
            </a:r>
          </a:p>
          <a:p>
            <a:pPr lvl="0"/>
            <a:r>
              <a:rPr lang="ru-RU" dirty="0"/>
              <a:t>сниженный объем внимания, низкий темп переключения,  меньшая устойчивость, затруднения в его распределении;</a:t>
            </a:r>
          </a:p>
          <a:p>
            <a:pPr lvl="0"/>
            <a:r>
              <a:rPr lang="ru-RU" dirty="0"/>
              <a:t>преобладание образной памяти над словесной, преобладание механического запоминания над осмысленным; </a:t>
            </a:r>
          </a:p>
          <a:p>
            <a:pPr lvl="0"/>
            <a:r>
              <a:rPr lang="ru-RU" dirty="0"/>
              <a:t>превалирование наглядных форм мышления над понятийными, зависимость развития словесно-логического мышления от степени развития речи обучающегося;</a:t>
            </a:r>
          </a:p>
          <a:p>
            <a:pPr lvl="0"/>
            <a:r>
              <a:rPr lang="ru-RU" dirty="0"/>
              <a:t>непонимание и трудности дифференциации эмоциональных проявлений окружающих, </a:t>
            </a:r>
            <a:r>
              <a:rPr lang="ru-RU" dirty="0" err="1"/>
              <a:t>обедненность</a:t>
            </a:r>
            <a:r>
              <a:rPr lang="ru-RU" dirty="0"/>
              <a:t> эмоциональных проявлений; </a:t>
            </a:r>
          </a:p>
          <a:p>
            <a:pPr lvl="0"/>
            <a:r>
              <a:rPr lang="ru-RU" dirty="0"/>
              <a:t>наличие комплекса негативных состояний – неуверенность в себе, страх, гипертрофированная зависимость от близкого взрослого, завышенная самооценка, агрессия;</a:t>
            </a:r>
          </a:p>
          <a:p>
            <a:pPr lvl="0"/>
            <a:r>
              <a:rPr lang="ru-RU" dirty="0"/>
              <a:t>приоритетное общение с учителем  и ограничение взаимодействия с одноклассниками.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14902" cy="111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745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4830" y="609600"/>
            <a:ext cx="4579172" cy="33209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46914"/>
            <a:ext cx="8596668" cy="471752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К основным специальным образовательным</a:t>
            </a:r>
            <a:r>
              <a:rPr lang="ru-RU" i="1" dirty="0"/>
              <a:t>   </a:t>
            </a:r>
            <a:r>
              <a:rPr lang="ru-RU" dirty="0"/>
              <a:t>потреб­ностям  ребенка с нарушением слуха относятся: </a:t>
            </a:r>
          </a:p>
          <a:p>
            <a:pPr lvl="0"/>
            <a:r>
              <a:rPr lang="ru-RU" dirty="0"/>
              <a:t>потребность в обучении </a:t>
            </a:r>
            <a:r>
              <a:rPr lang="ru-RU" dirty="0" err="1"/>
              <a:t>слухо</a:t>
            </a:r>
            <a:r>
              <a:rPr lang="ru-RU" dirty="0"/>
              <a:t>-зрительному восприятию речи, в использовании различных виды коммуникации;</a:t>
            </a:r>
          </a:p>
          <a:p>
            <a:pPr lvl="0"/>
            <a:r>
              <a:rPr lang="ru-RU" dirty="0"/>
              <a:t>потребность в развитии и использовании слухового восприятия в различных коммуникативных си­туациях; </a:t>
            </a:r>
          </a:p>
          <a:p>
            <a:pPr lvl="0"/>
            <a:r>
              <a:rPr lang="ru-RU" smtClean="0"/>
              <a:t>потребность </a:t>
            </a:r>
            <a:r>
              <a:rPr lang="ru-RU" dirty="0"/>
              <a:t>в </a:t>
            </a:r>
            <a:r>
              <a:rPr lang="ru-RU"/>
              <a:t>развитии </a:t>
            </a:r>
            <a:r>
              <a:rPr lang="ru-RU" smtClean="0"/>
              <a:t>всех </a:t>
            </a:r>
            <a:r>
              <a:rPr lang="ru-RU" dirty="0"/>
              <a:t>сторон и видов словесной речи (устная, письменная)</a:t>
            </a:r>
          </a:p>
          <a:p>
            <a:pPr lvl="0"/>
            <a:r>
              <a:rPr lang="ru-RU" dirty="0"/>
              <a:t>потребность формирования социальной компетенции.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487607" cy="132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561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3826" y="609600"/>
            <a:ext cx="5780175" cy="1069075"/>
          </a:xfrm>
        </p:spPr>
        <p:txBody>
          <a:bodyPr>
            <a:normAutofit/>
          </a:bodyPr>
          <a:lstStyle/>
          <a:p>
            <a:r>
              <a:rPr lang="ru-RU" sz="2000" i="1" dirty="0" smtClean="0"/>
              <a:t>Образовательные потребности </a:t>
            </a:r>
            <a:r>
              <a:rPr lang="ru-RU" sz="2000" i="1" dirty="0"/>
              <a:t>детей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i="1" dirty="0"/>
              <a:t>с нарушениями опорно-двигательного аппарата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78675"/>
            <a:ext cx="8596668" cy="43626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 В </a:t>
            </a:r>
            <a:r>
              <a:rPr lang="ru-RU" dirty="0"/>
              <a:t>психолого-педагогическом отношении детей с НОДА условно можно разделить на две категории, которые нуждаются  в различных вариантах коррекционно-педагогической работы в условиях образовательного пространства.</a:t>
            </a:r>
          </a:p>
          <a:p>
            <a:r>
              <a:rPr lang="ru-RU" i="1" dirty="0"/>
              <a:t>К первой категории</a:t>
            </a:r>
            <a:r>
              <a:rPr lang="ru-RU" dirty="0"/>
              <a:t> (с неврологическим характером двигательных расстройств</a:t>
            </a:r>
            <a:r>
              <a:rPr lang="ru-RU" b="1" dirty="0"/>
              <a:t>) </a:t>
            </a:r>
            <a:r>
              <a:rPr lang="ru-RU" dirty="0"/>
              <a:t>относятся дети, у которых НОДА обусловлены органическим поражением двигательных отделов центральной нервной системы. Большинство детей этой группы составляют дети с детским церебральным параличом (ДЦП) - 89% от общего количества детей с НОДА. </a:t>
            </a:r>
            <a:endParaRPr lang="ru-RU" dirty="0" smtClean="0"/>
          </a:p>
          <a:p>
            <a:r>
              <a:rPr lang="ru-RU" i="1" dirty="0"/>
              <a:t>Ко второй категории (с ортопедическим характером двигательных расстройств)</a:t>
            </a:r>
            <a:r>
              <a:rPr lang="ru-RU" dirty="0"/>
              <a:t> относятся дети с преимущественным поражением ОДА не неврологического характера. Обычно эти дети не имеют выраженных нарушений интеллектуального развития.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937983" cy="143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29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8517" y="418532"/>
            <a:ext cx="8596668" cy="22291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01003"/>
            <a:ext cx="8596668" cy="484035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Особые образовательные потребности у детей с нарушениями опорно-двигательного аппарата задаются спецификой двигательных нарушений, а также спецификой нарушения психического </a:t>
            </a:r>
            <a:r>
              <a:rPr lang="ru-RU" dirty="0" smtClean="0"/>
              <a:t>развития:</a:t>
            </a:r>
          </a:p>
          <a:p>
            <a:pPr lvl="0"/>
            <a:r>
              <a:rPr lang="ru-RU" dirty="0"/>
              <a:t>потребность в раннем выявлении нарушений и максимально раннем начале комплексного сопровождения развития ребенка, с учетом особенностей психофизического развития;</a:t>
            </a:r>
          </a:p>
          <a:p>
            <a:pPr lvl="0"/>
            <a:r>
              <a:rPr lang="ru-RU" dirty="0"/>
              <a:t>потребность в регламентации деятельности с учетом медицинских рекомендаций (соблюдение ортопедического режима);</a:t>
            </a:r>
          </a:p>
          <a:p>
            <a:pPr lvl="0"/>
            <a:r>
              <a:rPr lang="ru-RU" dirty="0"/>
              <a:t>потребность в особой организации образовательной среды, характеризующейся доступностью образовательных и воспитательных мероприятий;</a:t>
            </a:r>
          </a:p>
          <a:p>
            <a:pPr lvl="0"/>
            <a:r>
              <a:rPr lang="ru-RU" dirty="0"/>
              <a:t>потребность в использовании специальных методов, приемов и средств обучения и воспитания (в том числе специализированных компьютерных и </a:t>
            </a:r>
            <a:r>
              <a:rPr lang="ru-RU" dirty="0" err="1"/>
              <a:t>ассистивных</a:t>
            </a:r>
            <a:r>
              <a:rPr lang="ru-RU" dirty="0"/>
              <a:t> технологий), обеспечивающих реализацию «обходных путей» развития, воспитания и обучения;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487607" cy="120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278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5332" y="568657"/>
            <a:ext cx="8596668" cy="25020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60812"/>
            <a:ext cx="8596668" cy="3980550"/>
          </a:xfrm>
        </p:spPr>
        <p:txBody>
          <a:bodyPr/>
          <a:lstStyle/>
          <a:p>
            <a:pPr lvl="0"/>
            <a:r>
              <a:rPr lang="ru-RU" sz="2000" dirty="0"/>
              <a:t>потребность в предоставлении услуг </a:t>
            </a:r>
            <a:r>
              <a:rPr lang="ru-RU" sz="2000" dirty="0" err="1"/>
              <a:t>тьютора</a:t>
            </a:r>
            <a:r>
              <a:rPr lang="ru-RU" sz="2000" dirty="0"/>
              <a:t>; </a:t>
            </a:r>
          </a:p>
          <a:p>
            <a:pPr lvl="0"/>
            <a:r>
              <a:rPr lang="ru-RU" sz="2000" dirty="0"/>
              <a:t>потребность в адресной помощи по коррекции двигательных, речевых и познавательных и социально-личностных нарушений;</a:t>
            </a:r>
          </a:p>
          <a:p>
            <a:pPr lvl="0"/>
            <a:r>
              <a:rPr lang="ru-RU" sz="2000" dirty="0"/>
              <a:t>потребность в индивидуализации образовательного процесса с учетом структуры нарушения и вариативности  проявлений;</a:t>
            </a:r>
          </a:p>
          <a:p>
            <a:pPr lvl="0"/>
            <a:r>
              <a:rPr lang="ru-RU" sz="2000" dirty="0"/>
              <a:t>потребность в максимальном расширении образовательного пространства – выход за пределы образовательной организации с учетом психофизических особенностей детей указанной категории.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879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2131" y="609600"/>
            <a:ext cx="6721871" cy="1320800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 smtClean="0"/>
              <a:t>Образовательные потребности </a:t>
            </a:r>
            <a:r>
              <a:rPr lang="ru-RU" sz="2400" i="1" dirty="0"/>
              <a:t>детей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i="1" dirty="0"/>
              <a:t>с умственной отсталостью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К лицам с нарушениями умственного развития (умственно отсталым) относят детей, подростков, взрослых со стойким, необратимым нарушением преимущественно познавательной сферы, возникающим вследствие органического поражения коры головного мозга, имеющего диффузный (разлитой) характер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/>
              <a:t>Специфической особенностью дефекта при умственной отсталости является нарушение высших психических функций − отражения и регуляции поведения и деятельности, что выражается в деформации познавательных процессов, при которой страдают эмоционально-волевая сфера, моторика, личность в целом. Все это приводит к нарушению социальной адаптации умственно отсталых людей в обществе.</a:t>
            </a:r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09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4585" y="191069"/>
            <a:ext cx="7547211" cy="1419367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Особые образовательные потребности у детей с ограниченными возможностями здоровья обусловлены закономерностями нарушенного развития: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трудностями взаимодействия с окружающей средой, прежде всего, с окружающими людьми, нарушениями развития личности;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меньшей скоростью приема и переработки сенсорной информации;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меньшим объемом информации, </a:t>
            </a:r>
            <a:r>
              <a:rPr lang="ru-RU" dirty="0" err="1"/>
              <a:t>запечатляемым</a:t>
            </a:r>
            <a:r>
              <a:rPr lang="ru-RU" dirty="0"/>
              <a:t> и сохраняющимся в памяти</a:t>
            </a:r>
            <a:r>
              <a:rPr lang="ru-RU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недостатками словесного опосредствования (например, затруднениями в формировании словесных обобщений и в номинации объектов</a:t>
            </a:r>
            <a:r>
              <a:rPr lang="ru-RU" dirty="0" smtClean="0"/>
              <a:t>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недостатками развития произвольных движений (отставание, замедленность, трудности координации</a:t>
            </a:r>
            <a:r>
              <a:rPr lang="ru-RU" dirty="0" smtClean="0"/>
              <a:t>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замедленным темпом психического развития в целом</a:t>
            </a:r>
            <a:r>
              <a:rPr lang="ru-RU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повышенной утомляемостью, высокой истощаемостью (Л.С. Выготский, В.И. </a:t>
            </a:r>
            <a:r>
              <a:rPr lang="ru-RU" dirty="0" err="1"/>
              <a:t>Лубовский</a:t>
            </a:r>
            <a:r>
              <a:rPr lang="ru-RU" dirty="0"/>
              <a:t>, Г.Я. Трошин, Ж.И. </a:t>
            </a:r>
            <a:r>
              <a:rPr lang="ru-RU" dirty="0" err="1"/>
              <a:t>Шиф</a:t>
            </a:r>
            <a:r>
              <a:rPr lang="ru-RU" dirty="0"/>
              <a:t>).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802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2671" y="541361"/>
            <a:ext cx="8596668" cy="22291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28299"/>
            <a:ext cx="8596668" cy="48130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Особые образовательные потребности детей с нарушением интеллектуального развития обусловлены особенностями психофизического </a:t>
            </a:r>
            <a:r>
              <a:rPr lang="ru-RU" dirty="0" smtClean="0"/>
              <a:t>развития:</a:t>
            </a:r>
          </a:p>
          <a:p>
            <a:pPr algn="just"/>
            <a:r>
              <a:rPr lang="ru-RU" dirty="0"/>
              <a:t>обеспечение </a:t>
            </a:r>
            <a:r>
              <a:rPr lang="ru-RU" i="1" dirty="0"/>
              <a:t>доступности содержания учебного материала</a:t>
            </a:r>
            <a:r>
              <a:rPr lang="ru-RU" dirty="0"/>
              <a:t>. Содержание обучения должно быть адаптировано с учетом возможностей этих учащихся. </a:t>
            </a:r>
            <a:endParaRPr lang="ru-RU" dirty="0" smtClean="0"/>
          </a:p>
          <a:p>
            <a:pPr algn="just"/>
            <a:r>
              <a:rPr lang="ru-RU" dirty="0" smtClean="0"/>
              <a:t>использование </a:t>
            </a:r>
            <a:r>
              <a:rPr lang="ru-RU" i="1" dirty="0" smtClean="0"/>
              <a:t>специфических методов </a:t>
            </a:r>
            <a:r>
              <a:rPr lang="ru-RU" i="1" dirty="0"/>
              <a:t>и </a:t>
            </a:r>
            <a:r>
              <a:rPr lang="ru-RU" i="1" dirty="0" smtClean="0"/>
              <a:t>приемов</a:t>
            </a:r>
            <a:r>
              <a:rPr lang="ru-RU" dirty="0" smtClean="0"/>
              <a:t>, облегчающих </a:t>
            </a:r>
            <a:r>
              <a:rPr lang="ru-RU" dirty="0"/>
              <a:t>усвоение учебного материала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перед изучением систематического курса ряда учебных дисциплин (математика, русский язык и другие) необходимо выделять </a:t>
            </a:r>
            <a:r>
              <a:rPr lang="ru-RU" i="1" dirty="0"/>
              <a:t>пропедевтический (подготовительный) период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д</a:t>
            </a:r>
            <a:r>
              <a:rPr lang="ru-RU" dirty="0" smtClean="0"/>
              <a:t>ети </a:t>
            </a:r>
            <a:r>
              <a:rPr lang="ru-RU" dirty="0"/>
              <a:t>с нарушением интеллекта нуждаются в </a:t>
            </a:r>
            <a:r>
              <a:rPr lang="ru-RU" i="1" dirty="0"/>
              <a:t>постоянном контроле и конкретной помощи со стороны учителя</a:t>
            </a:r>
            <a:r>
              <a:rPr lang="ru-RU" dirty="0"/>
              <a:t>, в дополнительных объяснениях и показе способов и приемов работы, в большом количестве тренировочных упражнений во время усвоения нового материала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привитие </a:t>
            </a:r>
            <a:r>
              <a:rPr lang="ru-RU" i="1" dirty="0"/>
              <a:t>интереса к учению, выработка положительной мотивации.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33016" cy="113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772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6090" y="609600"/>
            <a:ext cx="5247912" cy="1320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целенаправленное обучение  </a:t>
            </a:r>
            <a:r>
              <a:rPr lang="ru-RU" i="1" dirty="0"/>
              <a:t>приемам учебной </a:t>
            </a:r>
            <a:r>
              <a:rPr lang="ru-RU" i="1" dirty="0" smtClean="0"/>
              <a:t>деятельности</a:t>
            </a:r>
            <a:r>
              <a:rPr lang="ru-RU" dirty="0" smtClean="0"/>
              <a:t> </a:t>
            </a:r>
            <a:endParaRPr lang="ru-RU" dirty="0"/>
          </a:p>
          <a:p>
            <a:pPr algn="just"/>
            <a:r>
              <a:rPr lang="ru-RU" i="1" dirty="0"/>
              <a:t>необходимость</a:t>
            </a:r>
            <a:r>
              <a:rPr lang="ru-RU" dirty="0"/>
              <a:t> </a:t>
            </a:r>
            <a:r>
              <a:rPr lang="ru-RU" i="1" dirty="0"/>
              <a:t>коррекции и</a:t>
            </a:r>
            <a:r>
              <a:rPr lang="ru-RU" dirty="0"/>
              <a:t> </a:t>
            </a:r>
            <a:r>
              <a:rPr lang="ru-RU" i="1" dirty="0"/>
              <a:t>развития психических процессов, речи, мелкой и крупной </a:t>
            </a:r>
            <a:r>
              <a:rPr lang="ru-RU" i="1" dirty="0" smtClean="0"/>
              <a:t>моторики </a:t>
            </a:r>
            <a:endParaRPr lang="ru-RU" i="1" dirty="0"/>
          </a:p>
          <a:p>
            <a:pPr algn="just"/>
            <a:r>
              <a:rPr lang="ru-RU" i="1" dirty="0"/>
              <a:t>целенаправленное повышение уровня общего и речевого развития </a:t>
            </a:r>
            <a:r>
              <a:rPr lang="ru-RU" dirty="0"/>
              <a:t>путем формирования элементарных представлений об окружающем мире, расширения кругозора, обогащения устной речи, обучения последовательно излагать свои мысли и т.д. </a:t>
            </a:r>
            <a:endParaRPr lang="ru-RU" dirty="0" smtClean="0"/>
          </a:p>
          <a:p>
            <a:pPr algn="just"/>
            <a:r>
              <a:rPr lang="ru-RU" i="1" dirty="0"/>
              <a:t>формирование знаний и умений, способствующих социальной </a:t>
            </a:r>
            <a:r>
              <a:rPr lang="ru-RU" i="1" dirty="0" smtClean="0"/>
              <a:t>адаптации</a:t>
            </a:r>
          </a:p>
          <a:p>
            <a:pPr algn="just"/>
            <a:r>
              <a:rPr lang="ru-RU" i="1" dirty="0"/>
              <a:t>трудовая и профессиональная </a:t>
            </a:r>
            <a:r>
              <a:rPr lang="ru-RU" i="1" dirty="0" smtClean="0"/>
              <a:t>подготовка</a:t>
            </a:r>
          </a:p>
          <a:p>
            <a:pPr algn="just"/>
            <a:r>
              <a:rPr lang="ru-RU" dirty="0"/>
              <a:t>создание</a:t>
            </a:r>
            <a:r>
              <a:rPr lang="ru-RU" i="1" dirty="0"/>
              <a:t> психологически комфортной для школьников с нарушением интеллекта среды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262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9678" y="609600"/>
            <a:ext cx="6394324" cy="1137313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 smtClean="0"/>
              <a:t>Образовательные потребности лиц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i="1" dirty="0"/>
              <a:t>с расстройствами аутистического спектра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Расстройства аутистического спектра (РАС) относятся к группе расстройств развития (</a:t>
            </a:r>
            <a:r>
              <a:rPr lang="en-US" dirty="0"/>
              <a:t>pervasive developmental disorders</a:t>
            </a:r>
            <a:r>
              <a:rPr lang="ru-RU" dirty="0"/>
              <a:t>), для которых характерны обширные отклонения в социальных взаимодействиях и коммуникации, а также узость интересов и </a:t>
            </a:r>
            <a:r>
              <a:rPr lang="ru-RU" dirty="0" smtClean="0"/>
              <a:t>часто </a:t>
            </a:r>
            <a:r>
              <a:rPr lang="ru-RU" dirty="0"/>
              <a:t>повторяющееся поведение.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Наиболее часто при РАС проявляются: трудности обучения в частности и формирования произвольного и целенаправленного поведения в целом, нарушения сна и приема пищи, нарушения взаимодействия с близкими взрослыми (например, симбиотическая связь между ребенком и матерью), нарушения активности, высокая вероятность появления </a:t>
            </a:r>
            <a:r>
              <a:rPr lang="ru-RU" dirty="0" err="1"/>
              <a:t>дезадаптивного</a:t>
            </a:r>
            <a:r>
              <a:rPr lang="ru-RU" dirty="0"/>
              <a:t> поведения.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1959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9236" y="609600"/>
            <a:ext cx="5834766" cy="1320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К особым образовательным потребностям</a:t>
            </a:r>
            <a:r>
              <a:rPr lang="ru-RU" dirty="0"/>
              <a:t> в школьном возрасте относят:</a:t>
            </a:r>
          </a:p>
          <a:p>
            <a:r>
              <a:rPr lang="ru-RU" dirty="0"/>
              <a:t>потребность в психолого-педагогической поддержке ребенка с РАС в школе;</a:t>
            </a:r>
          </a:p>
          <a:p>
            <a:r>
              <a:rPr lang="ru-RU" dirty="0"/>
              <a:t> потребность в разработке адаптированной образовательной программы;</a:t>
            </a:r>
          </a:p>
          <a:p>
            <a:r>
              <a:rPr lang="ru-RU" dirty="0"/>
              <a:t>потребность в реализации </a:t>
            </a:r>
            <a:r>
              <a:rPr lang="ru-RU" dirty="0" err="1"/>
              <a:t>практикоориентированной</a:t>
            </a:r>
            <a:r>
              <a:rPr lang="ru-RU" dirty="0"/>
              <a:t> и социальной направленности в обучении и воспитании школьников с РАС;</a:t>
            </a:r>
          </a:p>
          <a:p>
            <a:r>
              <a:rPr lang="ru-RU" dirty="0"/>
              <a:t>потребность в организации и реализации занятий коррекционно-развивающей направленности (с дефектологом, логопедом, психологом, социальным педагогом  и др.);</a:t>
            </a:r>
          </a:p>
          <a:p>
            <a:r>
              <a:rPr lang="ru-RU" dirty="0"/>
              <a:t>потребность в использовании дополнительных средств, повышающих эффективность обучения детей с РАС;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9136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9802" y="609600"/>
            <a:ext cx="6244199" cy="13208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потребность в определении наиболее эффективной модели реализации образовательной практики;</a:t>
            </a:r>
          </a:p>
          <a:p>
            <a:r>
              <a:rPr lang="ru-RU" dirty="0" smtClean="0"/>
              <a:t> </a:t>
            </a:r>
            <a:r>
              <a:rPr lang="ru-RU" dirty="0"/>
              <a:t>потребность в определении форм и содержания психолого-педагогической поддержки семьи; </a:t>
            </a:r>
          </a:p>
          <a:p>
            <a:r>
              <a:rPr lang="ru-RU" dirty="0" smtClean="0"/>
              <a:t>потребность </a:t>
            </a:r>
            <a:r>
              <a:rPr lang="ru-RU" dirty="0"/>
              <a:t>в дозировании учебной нагрузки с учетом темпа и работоспособности;</a:t>
            </a:r>
          </a:p>
          <a:p>
            <a:r>
              <a:rPr lang="ru-RU" dirty="0" smtClean="0"/>
              <a:t>потребность </a:t>
            </a:r>
            <a:r>
              <a:rPr lang="ru-RU" dirty="0"/>
              <a:t>в особенно четкой и упорядоченной временно-пространственной структуре образовательной среды, поддерживающей учебную деятельность ребенка;</a:t>
            </a:r>
          </a:p>
          <a:p>
            <a:r>
              <a:rPr lang="ru-RU" dirty="0" smtClean="0"/>
              <a:t>потребность </a:t>
            </a:r>
            <a:r>
              <a:rPr lang="ru-RU" dirty="0"/>
              <a:t>в специальной отработке форм адекватного учебного поведения ребенка, навыков коммуникации и взаимодействия с учителем.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977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699" y="286603"/>
            <a:ext cx="7315199" cy="1643797"/>
          </a:xfrm>
        </p:spPr>
        <p:txBody>
          <a:bodyPr>
            <a:normAutofit/>
          </a:bodyPr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1230" y="2217003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i="1" dirty="0"/>
              <a:t>Психическое развитие </a:t>
            </a:r>
            <a:r>
              <a:rPr lang="ru-RU" sz="2000" dirty="0"/>
              <a:t>– это закономерное изменение психических процессов во времени, выраженное в их количественных, качественных и структурных преобразованиях. Особенности такого развития – в необратимости произошедших изменений, их направленности и закономерном характере.</a:t>
            </a:r>
          </a:p>
          <a:p>
            <a:pPr marL="0" indent="0" algn="just">
              <a:buNone/>
            </a:pPr>
            <a:r>
              <a:rPr lang="ru-RU" sz="2000" dirty="0"/>
              <a:t>Важнейшее значение для специальной психологии и специальной педагогики имеет вывод отечественных ученых Г.Я Трошина, Л.С. Выготского о том, что развитие психики аномальных детей подчиняется </a:t>
            </a:r>
            <a:r>
              <a:rPr lang="ru-RU" sz="2000" b="1" i="1" dirty="0"/>
              <a:t>тем же закономерностям</a:t>
            </a:r>
            <a:r>
              <a:rPr lang="ru-RU" sz="2000" i="1" dirty="0"/>
              <a:t>,</a:t>
            </a:r>
            <a:r>
              <a:rPr lang="ru-RU" sz="2000" dirty="0"/>
              <a:t> которые обнаруживаются в развитии нормального ребенка.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65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9994" y="218364"/>
            <a:ext cx="7697337" cy="171203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О</a:t>
            </a:r>
            <a:r>
              <a:rPr lang="ru-RU" dirty="0" smtClean="0"/>
              <a:t>бщие закономерности развития: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/>
              <a:t>цикличность и неравномерность психического развития, </a:t>
            </a:r>
            <a:endParaRPr lang="ru-RU" sz="2800" dirty="0" smtClean="0"/>
          </a:p>
          <a:p>
            <a:pPr algn="just"/>
            <a:r>
              <a:rPr lang="ru-RU" sz="2800" dirty="0" smtClean="0"/>
              <a:t>пластичность </a:t>
            </a:r>
            <a:r>
              <a:rPr lang="ru-RU" sz="2800" dirty="0"/>
              <a:t>нервной системы и основанная на этом способность к компенсации, </a:t>
            </a:r>
            <a:endParaRPr lang="ru-RU" sz="2800" dirty="0" smtClean="0"/>
          </a:p>
          <a:p>
            <a:pPr algn="just"/>
            <a:r>
              <a:rPr lang="ru-RU" sz="2800" dirty="0" smtClean="0"/>
              <a:t>положение </a:t>
            </a:r>
            <a:r>
              <a:rPr lang="ru-RU" sz="2800" dirty="0"/>
              <a:t>об интеграции психики, </a:t>
            </a:r>
            <a:endParaRPr lang="ru-RU" sz="2800" dirty="0" smtClean="0"/>
          </a:p>
          <a:p>
            <a:pPr algn="just"/>
            <a:r>
              <a:rPr lang="ru-RU" sz="2800" dirty="0" smtClean="0"/>
              <a:t>о </a:t>
            </a:r>
            <a:r>
              <a:rPr lang="ru-RU" sz="2800" dirty="0"/>
              <a:t>соотношении влияющих на развитие человека биологических и социальных факторов.</a:t>
            </a:r>
          </a:p>
          <a:p>
            <a:pPr marL="0" indent="0" algn="ctr">
              <a:buNone/>
            </a:pP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686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8292" y="354842"/>
            <a:ext cx="5875709" cy="157555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2700" dirty="0"/>
              <a:t>З</a:t>
            </a:r>
            <a:r>
              <a:rPr lang="ru-RU" sz="2700" dirty="0" smtClean="0"/>
              <a:t>акономерности</a:t>
            </a:r>
            <a:r>
              <a:rPr lang="ru-RU" sz="2700" dirty="0"/>
              <a:t>, общие для всех типов аномального развития (</a:t>
            </a:r>
            <a:r>
              <a:rPr lang="ru-RU" sz="2700" dirty="0" err="1"/>
              <a:t>Т.А.Власова</a:t>
            </a:r>
            <a:r>
              <a:rPr lang="ru-RU" sz="2700" dirty="0"/>
              <a:t>, </a:t>
            </a:r>
            <a:r>
              <a:rPr lang="ru-RU" sz="2700" dirty="0" err="1"/>
              <a:t>В.И.Лубовский</a:t>
            </a:r>
            <a:r>
              <a:rPr lang="ru-RU" sz="2700" dirty="0"/>
              <a:t>, </a:t>
            </a:r>
            <a:r>
              <a:rPr lang="ru-RU" sz="2700" dirty="0" err="1"/>
              <a:t>В.Г.Петрова</a:t>
            </a:r>
            <a:r>
              <a:rPr lang="ru-RU" sz="2700" dirty="0"/>
              <a:t>, </a:t>
            </a:r>
            <a:r>
              <a:rPr lang="ru-RU" sz="2700" dirty="0" err="1"/>
              <a:t>Ж.И.Шиф</a:t>
            </a:r>
            <a:r>
              <a:rPr lang="ru-RU" sz="2700" dirty="0"/>
              <a:t> и др</a:t>
            </a:r>
            <a:r>
              <a:rPr lang="ru-RU" sz="2700" dirty="0" smtClean="0"/>
              <a:t>.)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093" y="2142699"/>
            <a:ext cx="8618909" cy="3898663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трудности во взаимодействии с окружающим </a:t>
            </a:r>
            <a:r>
              <a:rPr lang="ru-RU" b="1" dirty="0" smtClean="0"/>
              <a:t>миром. </a:t>
            </a:r>
            <a:r>
              <a:rPr lang="ru-RU" dirty="0"/>
              <a:t>Все это усложняет социализацию, а, следовательно, и социальную адаптацию детей и взрослых с различными типами нарушений развития: замедляются процессы усвоения и воспроизводства социального опыта, установления межличностных отношений, благодаря которым человек учится жить совместно с другими. </a:t>
            </a:r>
            <a:endParaRPr lang="ru-RU" dirty="0" smtClean="0"/>
          </a:p>
          <a:p>
            <a:r>
              <a:rPr lang="ru-RU" b="1" dirty="0"/>
              <a:t>особенностями развития личности детей и подростков с ограниченными возможностями</a:t>
            </a:r>
            <a:r>
              <a:rPr lang="ru-RU" dirty="0"/>
              <a:t> </a:t>
            </a:r>
            <a:r>
              <a:rPr lang="ru-RU" b="1" dirty="0" smtClean="0"/>
              <a:t>здоровья</a:t>
            </a:r>
            <a:r>
              <a:rPr lang="ru-RU" dirty="0"/>
              <a:t>:</a:t>
            </a:r>
            <a:r>
              <a:rPr lang="ru-RU" dirty="0" smtClean="0"/>
              <a:t> </a:t>
            </a:r>
            <a:r>
              <a:rPr lang="ru-RU" dirty="0"/>
              <a:t>неадекватная самооценка, переоценка или недооценка собственных возможностей, способностей, </a:t>
            </a:r>
            <a:r>
              <a:rPr lang="ru-RU" dirty="0" smtClean="0"/>
              <a:t>достижений, </a:t>
            </a:r>
            <a:r>
              <a:rPr lang="ru-RU" dirty="0"/>
              <a:t>ч</a:t>
            </a:r>
            <a:r>
              <a:rPr lang="ru-RU" dirty="0" smtClean="0"/>
              <a:t>то </a:t>
            </a:r>
            <a:r>
              <a:rPr lang="ru-RU" dirty="0"/>
              <a:t>связано с замедленным формированием основных структурных компонентов личности – самосознания, эмоционально-волевой сферы, мотивации, уровня притязаний; ограничением контактов с людьми; реакцией личности на психотравмирующую ситуацию, обусловленную постепенным осознанием своей несостоятельности.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886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75964" y="609600"/>
            <a:ext cx="539803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С</a:t>
            </a:r>
            <a:r>
              <a:rPr lang="ru-RU" sz="2800" b="1" dirty="0" smtClean="0"/>
              <a:t>пецифические </a:t>
            </a:r>
            <a:r>
              <a:rPr lang="ru-RU" sz="2800" b="1" dirty="0"/>
              <a:t>закономерности</a:t>
            </a:r>
            <a:r>
              <a:rPr lang="ru-RU" sz="2800" dirty="0"/>
              <a:t> </a:t>
            </a:r>
            <a:r>
              <a:rPr lang="ru-RU" sz="2800" b="1" dirty="0"/>
              <a:t>нарушенного развития</a:t>
            </a:r>
            <a:r>
              <a:rPr lang="ru-RU" sz="2800" dirty="0"/>
              <a:t> (</a:t>
            </a:r>
            <a:r>
              <a:rPr lang="ru-RU" sz="2800" dirty="0" err="1"/>
              <a:t>Лубовский</a:t>
            </a:r>
            <a:r>
              <a:rPr lang="ru-RU" sz="2800" dirty="0"/>
              <a:t> В.И., 2013)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снижение </a:t>
            </a:r>
            <a:r>
              <a:rPr lang="ru-RU" dirty="0"/>
              <a:t>способности к приему, переработке, хранению и использованию информации, которое может наблюдаться на протяжении длительного времени или быть характерным только для определенного периода </a:t>
            </a:r>
            <a:r>
              <a:rPr lang="ru-RU" dirty="0" smtClean="0"/>
              <a:t>онтогенеза; </a:t>
            </a:r>
          </a:p>
          <a:p>
            <a:r>
              <a:rPr lang="ru-RU" dirty="0"/>
              <a:t>затруднения </a:t>
            </a:r>
            <a:r>
              <a:rPr lang="ru-RU" b="1" dirty="0"/>
              <a:t>словесного </a:t>
            </a:r>
            <a:r>
              <a:rPr lang="ru-RU" b="1" dirty="0" smtClean="0"/>
              <a:t>опосредствования</a:t>
            </a:r>
            <a:r>
              <a:rPr lang="ru-RU" dirty="0" smtClean="0"/>
              <a:t>;</a:t>
            </a:r>
          </a:p>
          <a:p>
            <a:r>
              <a:rPr lang="ru-RU" b="1" dirty="0"/>
              <a:t>замедление процесса формирования </a:t>
            </a:r>
            <a:r>
              <a:rPr lang="ru-RU" b="1" dirty="0" smtClean="0"/>
              <a:t>понятий (</a:t>
            </a:r>
            <a:r>
              <a:rPr lang="ru-RU" dirty="0"/>
              <a:t>у</a:t>
            </a:r>
            <a:r>
              <a:rPr lang="ru-RU" dirty="0" smtClean="0"/>
              <a:t> </a:t>
            </a:r>
            <a:r>
              <a:rPr lang="ru-RU" dirty="0"/>
              <a:t>детей с нарушениями интеллекта полноценные понятия формируются выборочно. Для ряда категорий детей, например, с сенсорными нарушениями, характерно значительное отставание в становлении понятий – полноценные понятия формируются на три-пять лет позже, чем у обычных </a:t>
            </a:r>
            <a:r>
              <a:rPr lang="ru-RU" dirty="0" smtClean="0"/>
              <a:t>детей).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52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66531" y="445827"/>
            <a:ext cx="5943948" cy="132080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/>
              <a:t>Специальные </a:t>
            </a:r>
            <a:r>
              <a:rPr lang="ru-RU" sz="2800" b="1" i="1" dirty="0" smtClean="0"/>
              <a:t>образовательные потребности лиц с ОВЗ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i="1" dirty="0"/>
              <a:t>Особые образовательные потребности </a:t>
            </a:r>
            <a:r>
              <a:rPr lang="ru-RU" dirty="0"/>
              <a:t>– это актуальные и потенциальные возможности (энергетические, когнитивные, моторные </a:t>
            </a:r>
            <a:r>
              <a:rPr lang="ru-RU" dirty="0" smtClean="0"/>
              <a:t>и</a:t>
            </a:r>
            <a:r>
              <a:rPr lang="ru-RU" dirty="0"/>
              <a:t> </a:t>
            </a:r>
            <a:r>
              <a:rPr lang="ru-RU" dirty="0" smtClean="0"/>
              <a:t>др.), </a:t>
            </a:r>
            <a:r>
              <a:rPr lang="ru-RU" dirty="0"/>
              <a:t>которые проявляет </a:t>
            </a:r>
            <a:r>
              <a:rPr lang="ru-RU" dirty="0" smtClean="0"/>
              <a:t>ребенок </a:t>
            </a:r>
            <a:r>
              <a:rPr lang="ru-RU" dirty="0"/>
              <a:t>в процессе обучения (В.И. </a:t>
            </a:r>
            <a:r>
              <a:rPr lang="ru-RU" dirty="0" err="1"/>
              <a:t>Лубовский</a:t>
            </a:r>
            <a:r>
              <a:rPr lang="ru-RU" dirty="0" smtClean="0"/>
              <a:t>) и которые определяют </a:t>
            </a:r>
            <a:r>
              <a:rPr lang="ru-RU" dirty="0"/>
              <a:t>необходимость организации специальной психолого-педагогической помощи в развитии и обучении этих детей.</a:t>
            </a:r>
            <a:r>
              <a:rPr lang="ru-RU" dirty="0" smtClean="0"/>
              <a:t> </a:t>
            </a:r>
          </a:p>
          <a:p>
            <a:r>
              <a:rPr lang="ru-RU" dirty="0"/>
              <a:t>Когнитивные (познавательная сфера) составляющие – это владение мыслительными операциями, возможности восприятия и памяти (запечатление и сохранение воспринятой информации), активный и пассивный словарь и накопленные знания и представления об окружающем мире. </a:t>
            </a:r>
          </a:p>
          <a:p>
            <a:r>
              <a:rPr lang="ru-RU" dirty="0"/>
              <a:t>Энергетические составляющие - умственная активность и работоспособность.</a:t>
            </a:r>
          </a:p>
          <a:p>
            <a:r>
              <a:rPr lang="ru-RU" dirty="0"/>
              <a:t>Эмоционально-волевая сфера – направленность активности ребенка, его познавательная мотивация, а также возможности сосредоточения и удержания внимания.  </a:t>
            </a:r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341451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147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430" y="177421"/>
            <a:ext cx="5493572" cy="8325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Специальные образовательные условия для лиц с ОВЗ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137" y="1487607"/>
            <a:ext cx="8714444" cy="455375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медицинская (лечебная и профилактическая) помощь;</a:t>
            </a:r>
          </a:p>
          <a:p>
            <a:pPr lvl="0"/>
            <a:r>
              <a:rPr lang="ru-RU" dirty="0"/>
              <a:t>подготовка детей к овладению школьной программой путем пропедевтических  занятий (т.е. формирование у них необходимых знаний)</a:t>
            </a:r>
          </a:p>
          <a:p>
            <a:pPr lvl="0"/>
            <a:r>
              <a:rPr lang="ru-RU" dirty="0"/>
              <a:t>формирование у них познавательной мотивации и положительного отношения к учению;</a:t>
            </a:r>
          </a:p>
          <a:p>
            <a:pPr lvl="0"/>
            <a:r>
              <a:rPr lang="ru-RU" dirty="0"/>
              <a:t>замедленный темп преподнесения новых знаний;</a:t>
            </a:r>
          </a:p>
          <a:p>
            <a:pPr lvl="0"/>
            <a:r>
              <a:rPr lang="ru-RU" dirty="0"/>
              <a:t>меньший объем «порций» преподносимых знаний, а также всех инструкций и высказываний педагогов с учетом того, что закон «магического числа 7±2» для детей с недостатками развития не действует, т.е. объем запоминаемой информации у них меньше;</a:t>
            </a:r>
          </a:p>
          <a:p>
            <a:pPr lvl="0"/>
            <a:r>
              <a:rPr lang="ru-RU" dirty="0"/>
              <a:t>использование наиболее эффективных методов обучения (в том числе усиление наглядности в разных ее формах, включение практической деятельности, применение на доступном уровне проблемного подхода);</a:t>
            </a:r>
          </a:p>
          <a:p>
            <a:pPr lvl="0"/>
            <a:r>
              <a:rPr lang="ru-RU" dirty="0"/>
              <a:t>организация занятий таким образом, чтобы избегать утомления детей;</a:t>
            </a:r>
          </a:p>
          <a:p>
            <a:pPr lvl="0"/>
            <a:r>
              <a:rPr lang="ru-RU" dirty="0"/>
              <a:t>максимальное ограничение посторонней по отношению к учебному процессу стимуляции;</a:t>
            </a:r>
          </a:p>
          <a:p>
            <a:pPr lvl="0"/>
            <a:r>
              <a:rPr lang="ru-RU" dirty="0"/>
              <a:t>контроль понимания детьми всего, особенно вербального, учебного материала;</a:t>
            </a:r>
          </a:p>
          <a:p>
            <a:pPr lvl="0"/>
            <a:r>
              <a:rPr lang="ru-RU" dirty="0"/>
              <a:t>ситуация обучения должна строиться с учетом сенсорных возможностей ребенка, что означает оптимальное освещение рабочего места, наличие звукоусиливающей аппаратуры и т.д.</a:t>
            </a:r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9744" cy="139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648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2884" y="609600"/>
            <a:ext cx="5821118" cy="1320800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/>
              <a:t>Особые образовательные потребности лиц с </a:t>
            </a:r>
            <a:r>
              <a:rPr lang="ru-RU" sz="2400" b="1" i="1" dirty="0" smtClean="0"/>
              <a:t>нарушениями зрения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33267"/>
            <a:ext cx="8596668" cy="430809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С точки зрения тифлопедагогики слепота и слабовидение представляют собой категорию психофизических нарушений, проявляющихся в ограничении зрительного восприятия или его отсутствии, что влияет на весь процесс формирования и развития личности.</a:t>
            </a:r>
          </a:p>
          <a:p>
            <a:pPr marL="0" indent="0" algn="just">
              <a:buNone/>
            </a:pPr>
            <a:r>
              <a:rPr lang="ru-RU" dirty="0" smtClean="0"/>
              <a:t>Зрительная </a:t>
            </a:r>
            <a:r>
              <a:rPr lang="ru-RU" dirty="0"/>
              <a:t>депривация обусловливает возникновение у слепых и слабовидящих детей конкретных специфических трудностей в учебно-познавательной деятельности, которые и определяют особые образовательные потребности учащихся этой категории. Следствием недостаточности зрения или слепоты является отставание в интеллектуальном, социальном и эмоциональном развитии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т</a:t>
            </a:r>
            <a:r>
              <a:rPr lang="ru-RU" dirty="0" smtClean="0"/>
              <a:t>рудности </a:t>
            </a:r>
            <a:r>
              <a:rPr lang="ru-RU" dirty="0"/>
              <a:t>в определении цвета, формы, размера предметов, формирование нечетких,  неполных или неадекватных зрительных образов у слепых и слабовидящих детей  создают потребность в формировании адекватных зрительных образов. </a:t>
            </a:r>
            <a:endParaRPr lang="ru-RU" dirty="0" smtClean="0"/>
          </a:p>
          <a:p>
            <a:pPr algn="just"/>
            <a:r>
              <a:rPr lang="ru-RU" dirty="0"/>
              <a:t>потребность в навыках различного рода пространственной ориентировки (на своем теле, рабочей поверхности, микро- и </a:t>
            </a:r>
            <a:r>
              <a:rPr lang="ru-RU" dirty="0" err="1"/>
              <a:t>макропространстве</a:t>
            </a:r>
            <a:r>
              <a:rPr lang="ru-RU" dirty="0"/>
              <a:t> и др.), выработке координации глаз-рука, мелкой и крупной моторики. </a:t>
            </a:r>
          </a:p>
          <a:p>
            <a:pPr algn="just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842449" cy="143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80146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1901</TotalTime>
  <Words>2207</Words>
  <Application>Microsoft Office PowerPoint</Application>
  <PresentationFormat>Широкоэкранный</PresentationFormat>
  <Paragraphs>115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Trebuchet MS</vt:lpstr>
      <vt:lpstr>Wingdings</vt:lpstr>
      <vt:lpstr>Wingdings 3</vt:lpstr>
      <vt:lpstr>Грань</vt:lpstr>
      <vt:lpstr>                                                   Общие закономерности развития обучающихся с ограниченными возможностями здоровья и инвалидностью, их особые образовательные потребности </vt:lpstr>
      <vt:lpstr>Особые образовательные потребности у детей с ограниченными возможностями здоровья обусловлены закономерностями нарушенного развития: </vt:lpstr>
      <vt:lpstr>Презентация PowerPoint</vt:lpstr>
      <vt:lpstr>Общие закономерности развития:</vt:lpstr>
      <vt:lpstr> Закономерности, общие для всех типов аномального развития (Т.А.Власова, В.И.Лубовский, В.Г.Петрова, Ж.И.Шиф и др.) </vt:lpstr>
      <vt:lpstr>Специфические закономерности нарушенного развития (Лубовский В.И., 2013)</vt:lpstr>
      <vt:lpstr>Специальные образовательные потребности лиц с ОВЗ</vt:lpstr>
      <vt:lpstr>Специальные образовательные условия для лиц с ОВЗ</vt:lpstr>
      <vt:lpstr>Особые образовательные потребности лиц с нарушениями зрения</vt:lpstr>
      <vt:lpstr>Презентация PowerPoint</vt:lpstr>
      <vt:lpstr>Презентация PowerPoint</vt:lpstr>
      <vt:lpstr>Образовательные потребности детей  с нарушением слуха </vt:lpstr>
      <vt:lpstr>Презентация PowerPoint</vt:lpstr>
      <vt:lpstr>Презентация PowerPoint</vt:lpstr>
      <vt:lpstr>Презентация PowerPoint</vt:lpstr>
      <vt:lpstr>Образовательные потребности детей  с нарушениями опорно-двигательного аппарата </vt:lpstr>
      <vt:lpstr>Презентация PowerPoint</vt:lpstr>
      <vt:lpstr>Презентация PowerPoint</vt:lpstr>
      <vt:lpstr>Образовательные потребности детей  с умственной отсталостью </vt:lpstr>
      <vt:lpstr>Презентация PowerPoint</vt:lpstr>
      <vt:lpstr>Презентация PowerPoint</vt:lpstr>
      <vt:lpstr>Образовательные потребности лиц  с расстройствами аутистического спектра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Noyt</dc:creator>
  <cp:lastModifiedBy>Тюрина Надия</cp:lastModifiedBy>
  <cp:revision>57</cp:revision>
  <dcterms:created xsi:type="dcterms:W3CDTF">2016-10-10T10:57:58Z</dcterms:created>
  <dcterms:modified xsi:type="dcterms:W3CDTF">2016-11-22T17:14:57Z</dcterms:modified>
</cp:coreProperties>
</file>