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baseline="0" dirty="0" smtClean="0"/>
              <a:t>Выраженность </a:t>
            </a:r>
            <a:r>
              <a:rPr lang="ru-RU" sz="2800" baseline="0" dirty="0"/>
              <a:t>образа профессионального будущего у обучающихся 9-х классов  </a:t>
            </a:r>
            <a:endParaRPr lang="ru-RU" sz="2800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Ярко выраженный образ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 (КРО)</c:v>
                </c:pt>
                <c:pt idx="3">
                  <c:v>9Г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10</c:v>
                </c:pt>
                <c:pt idx="2">
                  <c:v>0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 выраженный образ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 (КРО)</c:v>
                </c:pt>
                <c:pt idx="3">
                  <c:v>9Г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1</c:v>
                </c:pt>
                <c:pt idx="3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Отсутствие выраженности образа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 (КРО)</c:v>
                </c:pt>
                <c:pt idx="3">
                  <c:v>9Г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gapWidth val="75"/>
        <c:overlap val="100"/>
        <c:axId val="75781632"/>
        <c:axId val="106591744"/>
      </c:barChart>
      <c:catAx>
        <c:axId val="757816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6591744"/>
        <c:crosses val="autoZero"/>
        <c:auto val="1"/>
        <c:lblAlgn val="ctr"/>
        <c:lblOffset val="100"/>
      </c:catAx>
      <c:valAx>
        <c:axId val="1065917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757816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Стратегия 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Класс КРО</c:v>
                </c:pt>
                <c:pt idx="1">
                  <c:v>Обычные классы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Стратегия 2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Класс КРО</c:v>
                </c:pt>
                <c:pt idx="1">
                  <c:v>Обычные классы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40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Стратегия 3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Класс КРО</c:v>
                </c:pt>
                <c:pt idx="1">
                  <c:v>Обычные классы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64</c:v>
                </c:pt>
              </c:numCache>
            </c:numRef>
          </c:val>
        </c:ser>
        <c:axId val="57015680"/>
        <c:axId val="59046144"/>
      </c:barChart>
      <c:catAx>
        <c:axId val="57015680"/>
        <c:scaling>
          <c:orientation val="minMax"/>
        </c:scaling>
        <c:axPos val="b"/>
        <c:tickLblPos val="nextTo"/>
        <c:crossAx val="59046144"/>
        <c:crosses val="autoZero"/>
        <c:auto val="1"/>
        <c:lblAlgn val="ctr"/>
        <c:lblOffset val="100"/>
      </c:catAx>
      <c:valAx>
        <c:axId val="59046144"/>
        <c:scaling>
          <c:orientation val="minMax"/>
        </c:scaling>
        <c:axPos val="l"/>
        <c:majorGridlines/>
        <c:numFmt formatCode="General" sourceLinked="1"/>
        <c:tickLblPos val="nextTo"/>
        <c:crossAx val="570156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3171846"/>
          </a:xfrm>
        </p:spPr>
        <p:txBody>
          <a:bodyPr>
            <a:normAutofit fontScale="90000"/>
          </a:bodyPr>
          <a:lstStyle/>
          <a:p>
            <a:r>
              <a:rPr lang="ru-RU" sz="3100" cap="all" dirty="0" smtClean="0"/>
              <a:t>Моделирование своего профессионального будущего подростками с Ограниченными возможностями здоровья как компонент профессионального самоопределения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429132"/>
            <a:ext cx="6500858" cy="1643074"/>
          </a:xfrm>
        </p:spPr>
        <p:txBody>
          <a:bodyPr>
            <a:normAutofit/>
          </a:bodyPr>
          <a:lstStyle/>
          <a:p>
            <a:pPr algn="r"/>
            <a:r>
              <a:rPr lang="ru-RU" dirty="0" err="1" smtClean="0"/>
              <a:t>Сухомлинова</a:t>
            </a:r>
            <a:r>
              <a:rPr lang="ru-RU" dirty="0" smtClean="0"/>
              <a:t> Татьяна Александровна,</a:t>
            </a:r>
          </a:p>
          <a:p>
            <a:pPr algn="r"/>
            <a:r>
              <a:rPr lang="ru-RU" dirty="0" smtClean="0"/>
              <a:t>Педагог-психолог </a:t>
            </a:r>
          </a:p>
          <a:p>
            <a:pPr algn="r"/>
            <a:r>
              <a:rPr lang="ru-RU" dirty="0" smtClean="0"/>
              <a:t>Регионального </a:t>
            </a:r>
            <a:r>
              <a:rPr lang="ru-RU" dirty="0" err="1" smtClean="0"/>
              <a:t>социопсихологического</a:t>
            </a:r>
            <a:r>
              <a:rPr lang="ru-RU" dirty="0" smtClean="0"/>
              <a:t> центра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профессионального самоопределения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r>
              <a:rPr lang="ru-RU" sz="2400" dirty="0" smtClean="0"/>
              <a:t>Повышение уровня осведомлённости </a:t>
            </a:r>
            <a:r>
              <a:rPr lang="ru-RU" sz="2400" dirty="0" smtClean="0"/>
              <a:t>подростков </a:t>
            </a:r>
            <a:r>
              <a:rPr lang="ru-RU" sz="2400" dirty="0" smtClean="0"/>
              <a:t>о </a:t>
            </a:r>
            <a:r>
              <a:rPr lang="ru-RU" sz="2400" dirty="0" smtClean="0"/>
              <a:t>мире профессий</a:t>
            </a:r>
          </a:p>
          <a:p>
            <a:r>
              <a:rPr lang="ru-RU" sz="2400" dirty="0" smtClean="0"/>
              <a:t>Выявление </a:t>
            </a:r>
            <a:r>
              <a:rPr lang="ru-RU" sz="2400" dirty="0" smtClean="0"/>
              <a:t>их профессиональных </a:t>
            </a:r>
            <a:r>
              <a:rPr lang="ru-RU" sz="2400" dirty="0" smtClean="0"/>
              <a:t>склонностей и предпочтений</a:t>
            </a:r>
          </a:p>
          <a:p>
            <a:r>
              <a:rPr lang="ru-RU" sz="2400" dirty="0" smtClean="0"/>
              <a:t>Моделирование </a:t>
            </a:r>
            <a:r>
              <a:rPr lang="ru-RU" sz="2400" dirty="0" smtClean="0"/>
              <a:t>ими своего </a:t>
            </a:r>
            <a:r>
              <a:rPr lang="ru-RU" sz="2400" dirty="0" smtClean="0"/>
              <a:t>профессионального будущего</a:t>
            </a:r>
          </a:p>
          <a:p>
            <a:r>
              <a:rPr lang="ru-RU" sz="2400" dirty="0" smtClean="0"/>
              <a:t>Коррекция профессионального выбора через сопоставление идеального и реального образа профессионального Я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Особенности </a:t>
            </a:r>
            <a:r>
              <a:rPr lang="ru-RU" sz="2800" dirty="0" err="1" smtClean="0"/>
              <a:t>профориентационной</a:t>
            </a:r>
            <a:r>
              <a:rPr lang="ru-RU" sz="2800" dirty="0" smtClean="0"/>
              <a:t> работы с подростками с </a:t>
            </a:r>
            <a:r>
              <a:rPr lang="ru-RU" sz="2800" dirty="0" smtClean="0"/>
              <a:t>ОВЗ </a:t>
            </a:r>
            <a:br>
              <a:rPr lang="ru-RU" sz="2800" dirty="0" smtClean="0"/>
            </a:br>
            <a:r>
              <a:rPr lang="ru-RU" sz="2800" dirty="0" smtClean="0"/>
              <a:t>(выделены Е.В. Ананьевой и Е.В. </a:t>
            </a:r>
            <a:r>
              <a:rPr lang="ru-RU" sz="2800" dirty="0" err="1" smtClean="0"/>
              <a:t>Свистуновой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Недостаточное информирование о профессиях из-за слабого познания окружающего мира</a:t>
            </a:r>
          </a:p>
          <a:p>
            <a:r>
              <a:rPr lang="ru-RU" dirty="0" smtClean="0"/>
              <a:t>Инфантильность личного выбора и мотивации</a:t>
            </a:r>
          </a:p>
          <a:p>
            <a:r>
              <a:rPr lang="ru-RU" dirty="0" smtClean="0"/>
              <a:t>Болезненное отношение к корректировке идеального профессионального Я</a:t>
            </a:r>
          </a:p>
          <a:p>
            <a:r>
              <a:rPr lang="ru-RU" dirty="0" smtClean="0"/>
              <a:t>Учёт состояния здоровья, соотнесение его с требованиями </a:t>
            </a:r>
            <a:r>
              <a:rPr lang="ru-RU" dirty="0" smtClean="0"/>
              <a:t>профессии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50019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+mn-lt"/>
              </a:rPr>
              <a:t>МОДЕЛИРОВАНИЕ ОБРАЗА СВОЕГО ПРОФЕССИОНАЛЬНОГО БУДУЩЕГО ОБУЧАЮЩИМИСЯ В ОБЫЧНЫХ КЛАССАХ И КЛАССАХ КРО 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357430"/>
            <a:ext cx="8786842" cy="450057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Время проведения исследования: октябрь 2013</a:t>
            </a:r>
          </a:p>
          <a:p>
            <a:r>
              <a:rPr lang="ru-RU" sz="2400" dirty="0" smtClean="0"/>
              <a:t>Выборка исследования: четыре 9-х класса МБОУ СОШ №72 г.о. Самара, из них 1 класс КРО (10 человек) </a:t>
            </a:r>
            <a:endParaRPr lang="ru-RU" sz="2400" dirty="0" smtClean="0"/>
          </a:p>
          <a:p>
            <a:r>
              <a:rPr lang="ru-RU" sz="2400" dirty="0" smtClean="0"/>
              <a:t>Преобладающее заболевание детей: ЗПР </a:t>
            </a:r>
            <a:r>
              <a:rPr lang="ru-RU" sz="2400" dirty="0" err="1" smtClean="0"/>
              <a:t>церебро-органического</a:t>
            </a:r>
            <a:r>
              <a:rPr lang="ru-RU" sz="2400" dirty="0" smtClean="0"/>
              <a:t> генеза</a:t>
            </a:r>
          </a:p>
          <a:p>
            <a:r>
              <a:rPr lang="ru-RU" sz="2400" dirty="0" smtClean="0"/>
              <a:t>Методика</a:t>
            </a:r>
            <a:r>
              <a:rPr lang="ru-RU" sz="2400" dirty="0" smtClean="0"/>
              <a:t>: рисунок «Образ себя через 15 лет» с особым акцентом на изображение профессионального антуража: «Какая у тебя профессия? Кем ты работаешь? Какие предметы, связанные с профессией, тебя окружают?»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ЗПР </a:t>
            </a:r>
            <a:r>
              <a:rPr lang="ru-RU" dirty="0" err="1" smtClean="0"/>
              <a:t>церебро-органического</a:t>
            </a:r>
            <a:r>
              <a:rPr lang="ru-RU" dirty="0" smtClean="0"/>
              <a:t> генеза характеризуется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</a:t>
            </a:r>
            <a:r>
              <a:rPr lang="ru-RU" dirty="0" smtClean="0"/>
              <a:t>моционально-волевая незрелость</a:t>
            </a:r>
          </a:p>
          <a:p>
            <a:r>
              <a:rPr lang="ru-RU" dirty="0" smtClean="0"/>
              <a:t>Импульсивность</a:t>
            </a:r>
          </a:p>
          <a:p>
            <a:r>
              <a:rPr lang="ru-RU" dirty="0" smtClean="0"/>
              <a:t>Отсутствие </a:t>
            </a:r>
            <a:r>
              <a:rPr lang="ru-RU" dirty="0" smtClean="0"/>
              <a:t>интереса к целенаправленной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Низкая сформированность структурно-компонентных </a:t>
            </a:r>
            <a:r>
              <a:rPr lang="ru-RU" dirty="0" smtClean="0"/>
              <a:t>умений </a:t>
            </a:r>
            <a:r>
              <a:rPr lang="ru-RU" dirty="0" smtClean="0"/>
              <a:t>саморегуляции  - </a:t>
            </a:r>
          </a:p>
          <a:p>
            <a:pPr>
              <a:buNone/>
            </a:pPr>
            <a:r>
              <a:rPr lang="ru-RU" sz="4000" dirty="0" smtClean="0"/>
              <a:t> 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моделирования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условий, необходимых для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действия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и оценивания результатов</a:t>
            </a:r>
            <a:endParaRPr lang="ru-RU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593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Стратегии моделирования будущего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Обращение к опыту своего прошлого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(стратегия 1)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Изображение элементов вымышленного мира (стратегия 2)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Ориентация на реализацию желаний и амбиций (стратегия 3)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643438" y="2285992"/>
          <a:ext cx="4038600" cy="45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71480"/>
            <a:ext cx="8382000" cy="16413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Проблема: подростки с ОВЗ затрудняются при моделировании своего профессионального будущего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Причина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2708519"/>
            <a:ext cx="4208366" cy="3886200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Особенности заболевания детей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    Проблема волевого самоконтроля, саморегуляции</a:t>
            </a:r>
          </a:p>
          <a:p>
            <a:pPr algn="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Проблема в становлении интеллектуального новообразования возраста – способности к рефлексии своего Я в разных аспектах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708519"/>
            <a:ext cx="4500562" cy="3886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Раннее начало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работы (со старшего дошкольного возраста</a:t>
            </a:r>
            <a:r>
              <a:rPr lang="ru-RU" dirty="0" smtClean="0"/>
              <a:t>)</a:t>
            </a:r>
            <a:endParaRPr lang="en-US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Развитие способности к рефлексивному мышлению</a:t>
            </a:r>
          </a:p>
          <a:p>
            <a:pPr algn="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навыков саморегуляции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00034" y="3143248"/>
            <a:ext cx="214314" cy="64294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00496" y="4214818"/>
            <a:ext cx="214314" cy="64294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429132"/>
            <a:ext cx="8229600" cy="1214430"/>
          </a:xfrm>
        </p:spPr>
        <p:txBody>
          <a:bodyPr/>
          <a:lstStyle/>
          <a:p>
            <a:pPr algn="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</TotalTime>
  <Words>303</Words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Моделирование своего профессионального будущего подростками с Ограниченными возможностями здоровья как компонент профессионального самоопределения </vt:lpstr>
      <vt:lpstr>Этапы профессионального самоопределения</vt:lpstr>
      <vt:lpstr>Особенности профориентационной работы с подростками с ОВЗ  (выделены Е.В. Ананьевой и Е.В. Свистуновой)</vt:lpstr>
      <vt:lpstr>МОДЕЛИРОВАНИЕ ОБРАЗА СВОЕГО ПРОФЕССИОНАЛЬНОГО БУДУЩЕГО ОБУЧАЮЩИМИСЯ В ОБЫЧНЫХ КЛАССАХ И КЛАССАХ КРО </vt:lpstr>
      <vt:lpstr>ЗПР церебро-органического генеза характеризуется </vt:lpstr>
      <vt:lpstr>Слайд 6</vt:lpstr>
      <vt:lpstr>Стратегии моделирования будущего</vt:lpstr>
      <vt:lpstr>Проблема: подростки с ОВЗ затрудняются при моделировании своего профессионального будущего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Моделирование своего профессионального будущего подростками с Ограниченными возможностями здоровья как компонент профессионального самоопределения </dc:title>
  <dc:creator>Tinatin</dc:creator>
  <cp:lastModifiedBy>Tinatin</cp:lastModifiedBy>
  <cp:revision>12</cp:revision>
  <dcterms:created xsi:type="dcterms:W3CDTF">2014-04-22T19:52:57Z</dcterms:created>
  <dcterms:modified xsi:type="dcterms:W3CDTF">2014-04-23T20:59:16Z</dcterms:modified>
</cp:coreProperties>
</file>