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2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7" r:id="rId19"/>
    <p:sldId id="27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0"/>
  </p:normalViewPr>
  <p:slideViewPr>
    <p:cSldViewPr>
      <p:cViewPr varScale="1">
        <p:scale>
          <a:sx n="62" d="100"/>
          <a:sy n="62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3042-FE22-498A-A584-520CFA3B9D3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87E9-BDB1-4CD4-B4BB-D8B73708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100C-09ED-4861-A828-8B7DBC7F15D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A255-2CCB-4541-9F45-F205D42F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59;&#1076;&#1080;&#1074;&#1080;&#1090;&#1077;&#1083;&#1100;&#1085;&#1072;&#1103;%20&#1072;&#1088;&#1093;&#1080;&#1090;&#1077;&#1082;&#1090;&#1091;&#1088;&#1072;%20&#1084;&#1080;&#1088;&#1072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VNCcjIsXHE" TargetMode="External"/><Relationship Id="rId5" Type="http://schemas.openxmlformats.org/officeDocument/2006/relationships/hyperlink" Target="http://worldofchildren.ru/vospitatelyam-uchitelyam-pedagogam/razvlecheniya-dlya-detej-stsenarii/doshkolnikam/3173-stroitel-detyam-o-professiyakh.html" TargetMode="External"/><Relationship Id="rId4" Type="http://schemas.openxmlformats.org/officeDocument/2006/relationships/hyperlink" Target="http://pochemu4k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2;&#1089;&#1077;%20&#1087;&#1088;&#1086;&#1092;&#1077;&#1089;&#1089;&#1080;&#1080;%20&#1085;&#1091;&#1078;&#1085;&#1099;,%20&#1074;&#1089;&#1077;%20&#1087;&#1088;&#1086;&#1092;&#1077;&#1089;&#1089;&#1080;&#1080;%20&#1074;&#1072;&#1078;&#1085;&#1099;%20(&#1084;&#1091;&#1083;&#1100;&#1090;&#1092;&#1080;&#1083;&#1100;&#1084;-&#1087;&#1077;&#1089;&#1077;&#1085;&#1082;&#1072;%20&#1076;&#1083;&#1103;%20&#1084;&#1072;&#1083;&#1099;&#1096;&#1077;&#1081;)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market.ru/imgdata/p_min/il000560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01622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  <a:latin typeface="Arno Pro Smbd Display" pitchFamily="18" charset="0"/>
              </a:rPr>
              <a:t>Есть такая профессия - СТРОИТЕЛЬ!</a:t>
            </a:r>
            <a:br>
              <a:rPr lang="ru-RU" sz="6700" b="1" dirty="0" smtClean="0">
                <a:solidFill>
                  <a:srgbClr val="FF0000"/>
                </a:solidFill>
                <a:latin typeface="Arno Pro Smbd Display" pitchFamily="18" charset="0"/>
              </a:rPr>
            </a:br>
            <a:r>
              <a:rPr lang="ru-RU" sz="3100" b="1" dirty="0" smtClean="0">
                <a:latin typeface="Arno Pro Smbd Display" pitchFamily="18" charset="0"/>
              </a:rPr>
              <a:t>внеклассное мероприятие </a:t>
            </a:r>
            <a:r>
              <a:rPr lang="ru-RU" sz="3100" b="1" dirty="0" smtClean="0">
                <a:latin typeface="Arno Pro Smbd Display" pitchFamily="18" charset="0"/>
              </a:rPr>
              <a:t>для учащихся </a:t>
            </a:r>
            <a:br>
              <a:rPr lang="ru-RU" sz="3100" b="1" dirty="0" smtClean="0">
                <a:latin typeface="Arno Pro Smbd Display" pitchFamily="18" charset="0"/>
              </a:rPr>
            </a:br>
            <a:r>
              <a:rPr lang="ru-RU" sz="3100" b="1" dirty="0" smtClean="0">
                <a:latin typeface="Arno Pro Smbd Display" pitchFamily="18" charset="0"/>
              </a:rPr>
              <a:t>3-4 классов</a:t>
            </a:r>
            <a:r>
              <a:rPr lang="ru-RU" dirty="0" smtClean="0">
                <a:solidFill>
                  <a:srgbClr val="FF0000"/>
                </a:solidFill>
                <a:latin typeface="Arno Pro Smbd Display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no Pro Smbd Display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220072" y="4005064"/>
            <a:ext cx="33843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Автор: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Акбашева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Ирина Анатольевна,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ГБОУ СОШ с.Камышла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2015г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14290"/>
            <a:ext cx="8072462" cy="8382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МАЛЯР</a:t>
            </a:r>
            <a:endParaRPr lang="ru-RU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7"/>
            <a:ext cx="5616624" cy="559095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маляра </a:t>
            </a:r>
            <a:r>
              <a:rPr lang="ru-RU" dirty="0" smtClean="0"/>
              <a:t>зависит внешний вид построенного здания. По тому, с каким качеством выполнены отделочные работы, жители судят о строительстве, о качестве выполненных работ.. Малярами работают в основном женщины. Эта работа требует терпения, ловкости и сноровки, любви к своему делу.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742.jpg"/>
          <p:cNvPicPr>
            <a:picLocks noChangeAspect="1"/>
          </p:cNvPicPr>
          <p:nvPr/>
        </p:nvPicPr>
        <p:blipFill>
          <a:blip r:embed="rId2" cstate="print"/>
          <a:srcRect l="13697" r="10905" b="3801"/>
          <a:stretch>
            <a:fillRect/>
          </a:stretch>
        </p:blipFill>
        <p:spPr>
          <a:xfrm>
            <a:off x="6588224" y="548680"/>
            <a:ext cx="1584176" cy="2687810"/>
          </a:xfrm>
          <a:prstGeom prst="rect">
            <a:avLst/>
          </a:prstGeom>
        </p:spPr>
      </p:pic>
      <p:pic>
        <p:nvPicPr>
          <p:cNvPr id="7" name="Рисунок 6" descr="bigstock-Young-painting-facade-builder-20782691.jpg"/>
          <p:cNvPicPr>
            <a:picLocks noChangeAspect="1"/>
          </p:cNvPicPr>
          <p:nvPr/>
        </p:nvPicPr>
        <p:blipFill>
          <a:blip r:embed="rId3" cstate="print"/>
          <a:srcRect l="17713"/>
          <a:stretch>
            <a:fillRect/>
          </a:stretch>
        </p:blipFill>
        <p:spPr>
          <a:xfrm>
            <a:off x="5580112" y="3573016"/>
            <a:ext cx="28489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14290"/>
            <a:ext cx="5943604" cy="838200"/>
          </a:xfr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ОБЛИЦОВЩИК</a:t>
            </a:r>
            <a:endParaRPr lang="ru-RU" sz="32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435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/>
              <a:t>Облицовщик сегодня – это не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/>
              <a:t>просто мастер, а художник в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/>
              <a:t>строительстве! </a:t>
            </a:r>
          </a:p>
          <a:p>
            <a:pPr marL="274320" indent="-274320">
              <a:buNone/>
              <a:defRPr/>
            </a:pPr>
            <a:r>
              <a:rPr lang="ru-RU" sz="3600" dirty="0" smtClean="0"/>
              <a:t>Он имеет дело с самыми разными </a:t>
            </a:r>
          </a:p>
          <a:p>
            <a:pPr marL="274320" indent="-274320">
              <a:buNone/>
              <a:defRPr/>
            </a:pPr>
            <a:r>
              <a:rPr lang="ru-RU" sz="3600" dirty="0" smtClean="0"/>
              <a:t>строительными материалами, </a:t>
            </a:r>
          </a:p>
          <a:p>
            <a:pPr algn="r">
              <a:buNone/>
            </a:pPr>
            <a:r>
              <a:rPr lang="ru-RU" sz="3600" dirty="0" smtClean="0"/>
              <a:t>в том числе с керамической плиткой,  </a:t>
            </a:r>
            <a:r>
              <a:rPr lang="ru-RU" sz="3600" dirty="0" err="1" smtClean="0"/>
              <a:t>искусствен-ным</a:t>
            </a:r>
            <a:r>
              <a:rPr lang="ru-RU" sz="3600" dirty="0" smtClean="0"/>
              <a:t> камнем, кафелем,</a:t>
            </a:r>
          </a:p>
          <a:p>
            <a:pPr algn="r">
              <a:buNone/>
            </a:pPr>
            <a:r>
              <a:rPr lang="ru-RU" sz="3600" dirty="0" smtClean="0"/>
              <a:t>                                      гранитом, мрамором, мозаикой.  </a:t>
            </a:r>
          </a:p>
          <a:p>
            <a:pPr algn="r">
              <a:buNone/>
            </a:pPr>
            <a:r>
              <a:rPr lang="ru-RU" sz="3600" dirty="0" smtClean="0"/>
              <a:t>Облицовщик – вот работа!</a:t>
            </a:r>
          </a:p>
          <a:p>
            <a:pPr algn="r">
              <a:buNone/>
            </a:pPr>
            <a:r>
              <a:rPr lang="ru-RU" sz="3600" dirty="0" smtClean="0"/>
              <a:t>Праздник будет для кого-то...</a:t>
            </a:r>
          </a:p>
          <a:p>
            <a:pPr marL="274320" indent="-274320">
              <a:buNone/>
              <a:defRPr/>
            </a:pPr>
            <a:endParaRPr lang="ru-RU" sz="3600" dirty="0" smtClean="0"/>
          </a:p>
          <a:p>
            <a:pPr marL="274320" indent="-274320">
              <a:buNone/>
              <a:defRPr/>
            </a:pPr>
            <a:endParaRPr lang="ru-RU" sz="3600" dirty="0"/>
          </a:p>
        </p:txBody>
      </p:sp>
      <p:pic>
        <p:nvPicPr>
          <p:cNvPr id="6" name="Рисунок 5" descr="17403_1388141525.jpg"/>
          <p:cNvPicPr>
            <a:picLocks noChangeAspect="1"/>
          </p:cNvPicPr>
          <p:nvPr/>
        </p:nvPicPr>
        <p:blipFill>
          <a:blip r:embed="rId2" cstate="print"/>
          <a:srcRect l="17871" t="10875" r="20705"/>
          <a:stretch>
            <a:fillRect/>
          </a:stretch>
        </p:blipFill>
        <p:spPr>
          <a:xfrm>
            <a:off x="6228184" y="332656"/>
            <a:ext cx="2592288" cy="2816299"/>
          </a:xfrm>
          <a:prstGeom prst="rect">
            <a:avLst/>
          </a:prstGeom>
        </p:spPr>
      </p:pic>
      <p:pic>
        <p:nvPicPr>
          <p:cNvPr id="7" name="Рисунок 6" descr="nikolaev-kamenschik_360483.jpeg"/>
          <p:cNvPicPr>
            <a:picLocks noChangeAspect="1"/>
          </p:cNvPicPr>
          <p:nvPr/>
        </p:nvPicPr>
        <p:blipFill>
          <a:blip r:embed="rId3" cstate="print"/>
          <a:srcRect t="5645"/>
          <a:stretch>
            <a:fillRect/>
          </a:stretch>
        </p:blipFill>
        <p:spPr>
          <a:xfrm>
            <a:off x="323528" y="4005064"/>
            <a:ext cx="3384376" cy="240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5725870" cy="8382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ИНЖЕНЕР- СТРОИТЕЛЬ</a:t>
            </a:r>
            <a:endParaRPr lang="ru-RU" sz="36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9"/>
            <a:ext cx="6120680" cy="5877272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sz="2800" dirty="0"/>
              <a:t>Инженер – главный на стройке! </a:t>
            </a:r>
          </a:p>
          <a:p>
            <a:pPr marL="274320" indent="-274320">
              <a:buNone/>
              <a:defRPr/>
            </a:pPr>
            <a:r>
              <a:rPr lang="ru-RU" sz="2800" dirty="0" smtClean="0"/>
              <a:t>Слово «инженер» в переводе с </a:t>
            </a:r>
            <a:r>
              <a:rPr lang="ru-RU" sz="2800" dirty="0" err="1" smtClean="0"/>
              <a:t>латин</a:t>
            </a:r>
            <a:r>
              <a:rPr lang="ru-RU" sz="2800" dirty="0" err="1"/>
              <a:t>-</a:t>
            </a:r>
            <a:r>
              <a:rPr lang="ru-RU" sz="2800" dirty="0" err="1" smtClean="0"/>
              <a:t>ского</a:t>
            </a:r>
            <a:r>
              <a:rPr lang="ru-RU" sz="2800" dirty="0" smtClean="0"/>
              <a:t> обозначает «сообразительный, находчивый». </a:t>
            </a:r>
            <a:r>
              <a:rPr lang="ru-RU" sz="2800" dirty="0"/>
              <a:t>Инженер-строитель является очень ценным человеком на строительных работах, </a:t>
            </a:r>
            <a:endParaRPr lang="ru-RU" sz="2800" dirty="0" smtClean="0"/>
          </a:p>
          <a:p>
            <a:pPr marL="274320" indent="-274320">
              <a:buNone/>
              <a:defRPr/>
            </a:pPr>
            <a:r>
              <a:rPr lang="ru-RU" sz="2800" dirty="0" smtClean="0"/>
              <a:t>поскольку </a:t>
            </a:r>
            <a:r>
              <a:rPr lang="ru-RU" sz="2800" dirty="0"/>
              <a:t>именно он </a:t>
            </a:r>
            <a:r>
              <a:rPr lang="ru-RU" sz="2800" dirty="0" smtClean="0"/>
              <a:t>всем</a:t>
            </a:r>
          </a:p>
          <a:p>
            <a:pPr marL="274320" indent="-274320">
              <a:buNone/>
              <a:defRPr/>
            </a:pPr>
            <a:r>
              <a:rPr lang="ru-RU" sz="2800" dirty="0" smtClean="0"/>
              <a:t> </a:t>
            </a:r>
            <a:r>
              <a:rPr lang="ru-RU" sz="2800" dirty="0"/>
              <a:t>руководит, осуществляет </a:t>
            </a:r>
            <a:endParaRPr lang="ru-RU" sz="2800" dirty="0" smtClean="0"/>
          </a:p>
          <a:p>
            <a:pPr marL="274320" indent="-274320">
              <a:buNone/>
              <a:defRPr/>
            </a:pPr>
            <a:r>
              <a:rPr lang="ru-RU" sz="2800" dirty="0" smtClean="0"/>
              <a:t>тщательный контроль и </a:t>
            </a:r>
          </a:p>
          <a:p>
            <a:pPr marL="274320" indent="-274320">
              <a:buNone/>
              <a:defRPr/>
            </a:pPr>
            <a:r>
              <a:rPr lang="ru-RU" sz="2800" dirty="0" smtClean="0"/>
              <a:t>проектирует дома, здания и</a:t>
            </a:r>
          </a:p>
          <a:p>
            <a:pPr marL="274320" indent="-274320">
              <a:buNone/>
              <a:defRPr/>
            </a:pPr>
            <a:r>
              <a:rPr lang="ru-RU" sz="2800" dirty="0" smtClean="0"/>
              <a:t> многое другое..</a:t>
            </a:r>
            <a:r>
              <a:rPr lang="ru-RU" sz="2800" dirty="0"/>
              <a:t> </a:t>
            </a:r>
            <a:endParaRPr lang="ru-RU" sz="2800" dirty="0" smtClean="0"/>
          </a:p>
        </p:txBody>
      </p:sp>
      <p:pic>
        <p:nvPicPr>
          <p:cNvPr id="6" name="Рисунок 5" descr="Archit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771800" cy="2833396"/>
          </a:xfrm>
          <a:prstGeom prst="rect">
            <a:avLst/>
          </a:prstGeom>
        </p:spPr>
      </p:pic>
      <p:pic>
        <p:nvPicPr>
          <p:cNvPr id="7" name="Рисунок 6" descr="Image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710186" cy="247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14290"/>
            <a:ext cx="8820472" cy="8382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ГЕОДЕЗИСТ</a:t>
            </a:r>
            <a:endParaRPr lang="ru-RU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598743" cy="5805264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dirty="0"/>
              <a:t>Ни одна строительная площадка не обходится без грамотного геодезиста с современным лазерным и электронным оборудованием </a:t>
            </a:r>
            <a:r>
              <a:rPr lang="ru-RU" dirty="0" smtClean="0"/>
              <a:t>и</a:t>
            </a:r>
          </a:p>
          <a:p>
            <a:pPr marL="274320" indent="-27432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  <a:r>
              <a:rPr lang="ru-RU" dirty="0"/>
              <a:t>мощного </a:t>
            </a:r>
            <a:r>
              <a:rPr lang="ru-RU" dirty="0" err="1" smtClean="0"/>
              <a:t>персональ</a:t>
            </a:r>
            <a:r>
              <a:rPr lang="ru-RU" dirty="0" smtClean="0"/>
              <a:t>-</a:t>
            </a:r>
          </a:p>
          <a:p>
            <a:pPr marL="274320" indent="-27432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  <a:r>
              <a:rPr lang="ru-RU" dirty="0" err="1" smtClean="0"/>
              <a:t>ного</a:t>
            </a:r>
            <a:r>
              <a:rPr lang="ru-RU" dirty="0" smtClean="0"/>
              <a:t> </a:t>
            </a:r>
            <a:r>
              <a:rPr lang="ru-RU" dirty="0"/>
              <a:t>компьютера. </a:t>
            </a:r>
            <a:endParaRPr lang="ru-RU" dirty="0" smtClean="0"/>
          </a:p>
          <a:p>
            <a:pPr marL="274320" indent="-274320">
              <a:buNone/>
              <a:defRPr/>
            </a:pPr>
            <a:r>
              <a:rPr lang="ru-RU" dirty="0" smtClean="0"/>
              <a:t>                                                  Геодезист составляет </a:t>
            </a:r>
          </a:p>
          <a:p>
            <a:pPr marL="274320" indent="-27432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проект застройки.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979485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6085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214290"/>
            <a:ext cx="4645750" cy="838446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АРХИТЕКТОР</a:t>
            </a:r>
            <a:endParaRPr lang="ru-RU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4824536" cy="5733256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Специалист</a:t>
            </a:r>
            <a:r>
              <a:rPr lang="ru-RU" dirty="0"/>
              <a:t>, </a:t>
            </a:r>
            <a:r>
              <a:rPr lang="ru-RU" dirty="0" smtClean="0"/>
              <a:t>осуществляющий</a:t>
            </a:r>
          </a:p>
          <a:p>
            <a:pPr marL="274320" indent="-274320">
              <a:buNone/>
              <a:defRPr/>
            </a:pPr>
            <a:r>
              <a:rPr lang="ru-RU" dirty="0" smtClean="0"/>
              <a:t> архитектурное  </a:t>
            </a:r>
            <a:r>
              <a:rPr lang="ru-RU" dirty="0" err="1" smtClean="0"/>
              <a:t>проектирова</a:t>
            </a:r>
            <a:r>
              <a:rPr lang="ru-RU" dirty="0" smtClean="0"/>
              <a:t>-</a:t>
            </a:r>
          </a:p>
          <a:p>
            <a:pPr marL="274320" indent="-274320">
              <a:buNone/>
              <a:defRPr/>
            </a:pPr>
            <a:r>
              <a:rPr lang="ru-RU" dirty="0" err="1"/>
              <a:t>н</a:t>
            </a:r>
            <a:r>
              <a:rPr lang="ru-RU" dirty="0" err="1" smtClean="0"/>
              <a:t>ие</a:t>
            </a:r>
            <a:r>
              <a:rPr lang="ru-RU" dirty="0" smtClean="0"/>
              <a:t> зданий, интерьера. Успех архитектора складывается из таланта, любви к профессии и упорного труда.</a:t>
            </a:r>
            <a:endParaRPr lang="ru-RU" dirty="0"/>
          </a:p>
        </p:txBody>
      </p:sp>
      <p:pic>
        <p:nvPicPr>
          <p:cNvPr id="6" name="Рисунок 5" descr="archi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3851920" cy="3168352"/>
          </a:xfrm>
          <a:prstGeom prst="rect">
            <a:avLst/>
          </a:prstGeom>
        </p:spPr>
      </p:pic>
      <p:pic>
        <p:nvPicPr>
          <p:cNvPr id="7" name="Рисунок 6" descr="depositphotos_5305858-Architect--with-his-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895" y="3573016"/>
            <a:ext cx="329003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8756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816423" cy="2362978"/>
          </a:xfrm>
        </p:spPr>
      </p:pic>
      <p:pic>
        <p:nvPicPr>
          <p:cNvPr id="5" name="Рисунок 4" descr="800px-Vitra_Design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797057" cy="2491818"/>
          </a:xfrm>
          <a:prstGeom prst="rect">
            <a:avLst/>
          </a:prstGeom>
        </p:spPr>
      </p:pic>
      <p:pic>
        <p:nvPicPr>
          <p:cNvPr id="6" name="Рисунок 5" descr="134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4482075" cy="3361556"/>
          </a:xfrm>
          <a:prstGeom prst="rect">
            <a:avLst/>
          </a:prstGeom>
        </p:spPr>
      </p:pic>
      <p:pic>
        <p:nvPicPr>
          <p:cNvPr id="7" name="Рисунок 6" descr="Bondi-Penthouse-04-1150x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0474" y="548680"/>
            <a:ext cx="379368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5256584" cy="5738391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Профессия эта почетна,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Строитель - ударник труда!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Чем больше старанья в работе,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Тем крепче, прочнее дома!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Машины, высокие краны,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Работай с душой, человек!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Чтоб все получилось отлично,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И зданья стояли весь век!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stad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20688"/>
            <a:ext cx="2941130" cy="2376264"/>
          </a:xfrm>
          <a:prstGeom prst="rect">
            <a:avLst/>
          </a:prstGeom>
        </p:spPr>
      </p:pic>
      <p:pic>
        <p:nvPicPr>
          <p:cNvPr id="6" name="Рисунок 5" descr="5aee6e3c5bbfe72521d191c8add51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3384376" cy="2047503"/>
          </a:xfrm>
          <a:prstGeom prst="rect">
            <a:avLst/>
          </a:prstGeom>
        </p:spPr>
      </p:pic>
      <p:pic>
        <p:nvPicPr>
          <p:cNvPr id="7" name="Рисунок 6" descr="2-z10-80338233-483a-41d1-abf7-9620a50098a1.jpg"/>
          <p:cNvPicPr>
            <a:picLocks noChangeAspect="1"/>
          </p:cNvPicPr>
          <p:nvPr/>
        </p:nvPicPr>
        <p:blipFill>
          <a:blip r:embed="rId4" cstate="print"/>
          <a:srcRect l="11597" t="3801" r="6111" b="6951"/>
          <a:stretch>
            <a:fillRect/>
          </a:stretch>
        </p:blipFill>
        <p:spPr>
          <a:xfrm>
            <a:off x="2051720" y="4293096"/>
            <a:ext cx="157570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68952" cy="4572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 </a:t>
            </a:r>
            <a:r>
              <a:rPr lang="ru-RU" sz="3900" dirty="0"/>
              <a:t>Как только у человека появился дом – появилась профессия </a:t>
            </a:r>
            <a:r>
              <a:rPr lang="ru-RU" sz="3900" dirty="0">
                <a:solidFill>
                  <a:srgbClr val="FF0000"/>
                </a:solidFill>
              </a:rPr>
              <a:t>СТРОИТЕЛЬ.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3900" dirty="0" smtClean="0"/>
              <a:t> А с чем сравнить чувство гордости, когда, проходя мимо красивого дома, понимаешь: 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hlinkClick r:id="rId2" action="ppaction://hlinkfile"/>
              </a:rPr>
              <a:t>«Здесь ничего бы не стояло, когда бы не было меня».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124" name="Picture 4" descr="http://asilikyl.ru/uploads/posts/2015-09/1442206495_kachestvennyy-remont-vashey-kvartiry-f1334392.jpg"/>
          <p:cNvPicPr>
            <a:picLocks noChangeAspect="1" noChangeArrowheads="1"/>
          </p:cNvPicPr>
          <p:nvPr/>
        </p:nvPicPr>
        <p:blipFill>
          <a:blip r:embed="rId3" cstate="print"/>
          <a:srcRect l="6615" r="4556"/>
          <a:stretch>
            <a:fillRect/>
          </a:stretch>
        </p:blipFill>
        <p:spPr bwMode="auto">
          <a:xfrm>
            <a:off x="2771800" y="4077072"/>
            <a:ext cx="307026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Игра </a:t>
            </a:r>
            <a:r>
              <a:rPr lang="ru-RU" b="1" i="1" dirty="0" smtClean="0">
                <a:solidFill>
                  <a:srgbClr val="FF0000"/>
                </a:solidFill>
              </a:rPr>
              <a:t>«Бюро находок»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Новая папка (2)\2 класс\Конкурсы\строитель\Игра 1.jpg"/>
          <p:cNvPicPr>
            <a:picLocks noChangeAspect="1" noChangeArrowheads="1"/>
          </p:cNvPicPr>
          <p:nvPr/>
        </p:nvPicPr>
        <p:blipFill>
          <a:blip r:embed="rId2" cstate="print"/>
          <a:srcRect l="54320" t="34250" r="2482" b="38450"/>
          <a:stretch>
            <a:fillRect/>
          </a:stretch>
        </p:blipFill>
        <p:spPr bwMode="auto">
          <a:xfrm>
            <a:off x="6516216" y="1052736"/>
            <a:ext cx="2160240" cy="1872208"/>
          </a:xfrm>
          <a:prstGeom prst="rect">
            <a:avLst/>
          </a:prstGeom>
          <a:noFill/>
        </p:spPr>
      </p:pic>
      <p:pic>
        <p:nvPicPr>
          <p:cNvPr id="1027" name="Picture 3" descr="F:\Новая папка (2)\2 класс\Конкурсы\строитель\Игра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365" t="66822" r="1816" b="6131"/>
          <a:stretch>
            <a:fillRect/>
          </a:stretch>
        </p:blipFill>
        <p:spPr bwMode="auto">
          <a:xfrm>
            <a:off x="5220072" y="3212976"/>
            <a:ext cx="1512168" cy="1224136"/>
          </a:xfrm>
          <a:prstGeom prst="rect">
            <a:avLst/>
          </a:prstGeom>
          <a:noFill/>
        </p:spPr>
      </p:pic>
      <p:pic>
        <p:nvPicPr>
          <p:cNvPr id="6" name="Picture 2" descr="F:\Новая папка (2)\2 класс\Конкурсы\строитель\Игра 1.jpg"/>
          <p:cNvPicPr>
            <a:picLocks noChangeAspect="1" noChangeArrowheads="1"/>
          </p:cNvPicPr>
          <p:nvPr/>
        </p:nvPicPr>
        <p:blipFill>
          <a:blip r:embed="rId2" cstate="print"/>
          <a:srcRect l="10080" t="34250" r="56802" b="38450"/>
          <a:stretch>
            <a:fillRect/>
          </a:stretch>
        </p:blipFill>
        <p:spPr bwMode="auto">
          <a:xfrm>
            <a:off x="467544" y="1124744"/>
            <a:ext cx="1656184" cy="1872208"/>
          </a:xfrm>
          <a:prstGeom prst="rect">
            <a:avLst/>
          </a:prstGeom>
          <a:noFill/>
        </p:spPr>
      </p:pic>
      <p:pic>
        <p:nvPicPr>
          <p:cNvPr id="7" name="Picture 3" descr="F:\Новая папка (2)\2 класс\Конкурсы\строитель\Игра 1.jpg"/>
          <p:cNvPicPr>
            <a:picLocks noChangeAspect="1" noChangeArrowheads="1"/>
          </p:cNvPicPr>
          <p:nvPr/>
        </p:nvPicPr>
        <p:blipFill>
          <a:blip r:embed="rId3" cstate="print"/>
          <a:srcRect l="2182" t="66822" r="49817" b="6131"/>
          <a:stretch>
            <a:fillRect/>
          </a:stretch>
        </p:blipFill>
        <p:spPr bwMode="auto">
          <a:xfrm>
            <a:off x="3851920" y="1196752"/>
            <a:ext cx="1584176" cy="1224136"/>
          </a:xfrm>
          <a:prstGeom prst="rect">
            <a:avLst/>
          </a:prstGeom>
          <a:noFill/>
        </p:spPr>
      </p:pic>
      <p:pic>
        <p:nvPicPr>
          <p:cNvPr id="1028" name="Picture 4" descr="F:\Новая папка (2)\2 класс\Конкурсы\строитель\Игра 2.jpg"/>
          <p:cNvPicPr>
            <a:picLocks noChangeAspect="1" noChangeArrowheads="1"/>
          </p:cNvPicPr>
          <p:nvPr/>
        </p:nvPicPr>
        <p:blipFill>
          <a:blip r:embed="rId4" cstate="print"/>
          <a:srcRect l="2482" t="36350" r="54320" b="39500"/>
          <a:stretch>
            <a:fillRect/>
          </a:stretch>
        </p:blipFill>
        <p:spPr bwMode="auto">
          <a:xfrm>
            <a:off x="2195736" y="2852936"/>
            <a:ext cx="2160240" cy="1656184"/>
          </a:xfrm>
          <a:prstGeom prst="rect">
            <a:avLst/>
          </a:prstGeom>
          <a:noFill/>
        </p:spPr>
      </p:pic>
      <p:pic>
        <p:nvPicPr>
          <p:cNvPr id="10" name="Picture 4" descr="F:\Новая папка (2)\2 класс\Конкурсы\строитель\Игра 2.jpg"/>
          <p:cNvPicPr>
            <a:picLocks noChangeAspect="1" noChangeArrowheads="1"/>
          </p:cNvPicPr>
          <p:nvPr/>
        </p:nvPicPr>
        <p:blipFill>
          <a:blip r:embed="rId4" cstate="print"/>
          <a:srcRect l="53110" t="37278" r="3692" b="42773"/>
          <a:stretch>
            <a:fillRect/>
          </a:stretch>
        </p:blipFill>
        <p:spPr bwMode="auto">
          <a:xfrm>
            <a:off x="3203848" y="4941168"/>
            <a:ext cx="2160240" cy="1368152"/>
          </a:xfrm>
          <a:prstGeom prst="rect">
            <a:avLst/>
          </a:prstGeom>
          <a:noFill/>
        </p:spPr>
      </p:pic>
      <p:pic>
        <p:nvPicPr>
          <p:cNvPr id="11" name="Picture 4" descr="F:\Новая папка (2)\2 класс\Конкурсы\строитель\Игра 2.jpg"/>
          <p:cNvPicPr>
            <a:picLocks noChangeAspect="1" noChangeArrowheads="1"/>
          </p:cNvPicPr>
          <p:nvPr/>
        </p:nvPicPr>
        <p:blipFill>
          <a:blip r:embed="rId4" cstate="print"/>
          <a:srcRect l="2880" t="67850" r="52482" b="5901"/>
          <a:stretch>
            <a:fillRect/>
          </a:stretch>
        </p:blipFill>
        <p:spPr bwMode="auto">
          <a:xfrm>
            <a:off x="6228184" y="4509120"/>
            <a:ext cx="2232248" cy="1800200"/>
          </a:xfrm>
          <a:prstGeom prst="rect">
            <a:avLst/>
          </a:prstGeom>
          <a:noFill/>
        </p:spPr>
      </p:pic>
      <p:pic>
        <p:nvPicPr>
          <p:cNvPr id="12" name="Picture 4" descr="F:\Новая папка (2)\2 класс\Конкурсы\строитель\Игра 2.jpg"/>
          <p:cNvPicPr>
            <a:picLocks noChangeAspect="1" noChangeArrowheads="1"/>
          </p:cNvPicPr>
          <p:nvPr/>
        </p:nvPicPr>
        <p:blipFill>
          <a:blip r:embed="rId4" cstate="print"/>
          <a:srcRect l="55428" t="67850" r="4964" b="10101"/>
          <a:stretch>
            <a:fillRect/>
          </a:stretch>
        </p:blipFill>
        <p:spPr bwMode="auto">
          <a:xfrm>
            <a:off x="251520" y="4581128"/>
            <a:ext cx="198072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«ПРОФЕССИИ»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ЗАГАДКИ.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Кирпичи кладет он в ряд,</a:t>
            </a:r>
          </a:p>
          <a:p>
            <a:pPr>
              <a:buNone/>
            </a:pPr>
            <a:r>
              <a:rPr lang="ru-RU" dirty="0" smtClean="0"/>
              <a:t>Строит садик для ребят</a:t>
            </a:r>
          </a:p>
          <a:p>
            <a:pPr>
              <a:buNone/>
            </a:pPr>
            <a:r>
              <a:rPr lang="ru-RU" dirty="0" smtClean="0"/>
              <a:t>Не шахтер и не водитель,</a:t>
            </a:r>
          </a:p>
          <a:p>
            <a:pPr>
              <a:buNone/>
            </a:pPr>
            <a:r>
              <a:rPr lang="ru-RU" dirty="0" smtClean="0"/>
              <a:t>Дом нам выстроит...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2edd6550f02e4503d71b3749c844b34-topcrop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2873896" cy="2209428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1556792"/>
            <a:ext cx="691175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Гвозди, топоры, пила,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Стружек целая гора.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трудится работник —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Делает нам стулья...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79.img.avito.st/1280x960/1771613579.jpg"/>
          <p:cNvPicPr>
            <a:picLocks noChangeAspect="1" noChangeArrowheads="1"/>
          </p:cNvPicPr>
          <p:nvPr/>
        </p:nvPicPr>
        <p:blipFill>
          <a:blip r:embed="rId3" cstate="print"/>
          <a:srcRect l="8859" t="8168" r="19529" b="5208"/>
          <a:stretch>
            <a:fillRect/>
          </a:stretch>
        </p:blipFill>
        <p:spPr bwMode="auto">
          <a:xfrm>
            <a:off x="6156176" y="1124744"/>
            <a:ext cx="2460546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99695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в доме было сухо и тепло,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снег зимою в дом не занесло,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 не мокли люди в доме под дождём,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железом покрывает дом.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557378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96752"/>
            <a:ext cx="2942300" cy="2004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3573016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кирпича мы строим дом,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 смеялось солнце в нём.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выше, чтобы шире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Были комнаты в квартире.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00848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052736"/>
            <a:ext cx="2644939" cy="273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  <p:bldP spid="8" grpId="0"/>
      <p:bldP spid="8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35292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Все профессии нужны,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 все профессии важны.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endParaRPr lang="ru-RU" sz="6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F182-5A93-4C59-8FA8-A6F4070E56DA}" type="datetime1">
              <a:rPr lang="ru-RU" smtClean="0"/>
              <a:pPr/>
              <a:t>18.10.2015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985000" cy="45720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hlinkClick r:id="rId2"/>
              </a:rPr>
              <a:t>https://ru.wikipedia.org/wiki/</a:t>
            </a:r>
            <a:endParaRPr lang="ru-RU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3"/>
              </a:rPr>
              <a:t>https://yandex.ru/images/</a:t>
            </a:r>
            <a:endParaRPr lang="ru-RU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4"/>
              </a:rPr>
              <a:t>http://pochemu4ka.ru/</a:t>
            </a:r>
            <a:endParaRPr lang="ru-RU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5"/>
              </a:rPr>
              <a:t>http://worldofchildren.ru/vospitatelyam-uchitelyam-pedagogam/razvlecheniya-dlya-detej-stsenarii/doshkolnikam/3173-stroitel-detyam-o-professiyakh.html</a:t>
            </a:r>
            <a:endParaRPr lang="ru-RU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6"/>
              </a:rPr>
              <a:t>http://www.youtube.com/watch?v=YVNCcjIsXHE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pPr eaLnBrk="1" hangingPunct="1"/>
            <a:endParaRPr lang="ru-RU" dirty="0" smtClean="0">
              <a:latin typeface="Calibri" pitchFamily="34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Интернет-ресурсы: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fessii-plakat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529"/>
          <a:stretch>
            <a:fillRect/>
          </a:stretch>
        </p:blipFill>
        <p:spPr>
          <a:xfrm>
            <a:off x="179512" y="260648"/>
            <a:ext cx="864096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01622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  <a:latin typeface="Arno Pro Smbd Display" pitchFamily="18" charset="0"/>
              </a:rPr>
              <a:t>Есть такая профессия - СТРОИТЕЛЬ!</a:t>
            </a:r>
            <a:br>
              <a:rPr lang="ru-RU" sz="6700" b="1" dirty="0" smtClean="0">
                <a:solidFill>
                  <a:srgbClr val="FF0000"/>
                </a:solidFill>
                <a:latin typeface="Arno Pro Smbd Display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12776"/>
            <a:ext cx="2005355" cy="2952328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Строю школы, строю дачи</a:t>
            </a:r>
            <a:br>
              <a:rPr lang="ru-RU" sz="3600" dirty="0" smtClean="0"/>
            </a:br>
            <a:r>
              <a:rPr lang="ru-RU" sz="3600" dirty="0" smtClean="0"/>
              <a:t>Строю целые деревни, даже строю города!</a:t>
            </a:r>
            <a:br>
              <a:rPr lang="ru-RU" sz="3600" dirty="0" smtClean="0"/>
            </a:br>
            <a:r>
              <a:rPr lang="ru-RU" sz="3600" dirty="0" smtClean="0"/>
              <a:t>Строить нужно аккуратно, строить нужно на века.</a:t>
            </a:r>
            <a:br>
              <a:rPr lang="ru-RU" sz="3600" dirty="0" smtClean="0"/>
            </a:br>
            <a:r>
              <a:rPr lang="ru-RU" sz="3600" dirty="0" smtClean="0"/>
              <a:t>Чтоб жилось в тепле, уюте, даже в сильные снега,</a:t>
            </a:r>
            <a:br>
              <a:rPr lang="ru-RU" sz="3600" dirty="0" smtClean="0"/>
            </a:br>
            <a:r>
              <a:rPr lang="ru-RU" sz="3600" dirty="0" smtClean="0"/>
              <a:t>В своем доме я художник, а над ленью командир.</a:t>
            </a:r>
            <a:br>
              <a:rPr lang="ru-RU" sz="3600" dirty="0" smtClean="0"/>
            </a:br>
            <a:r>
              <a:rPr lang="ru-RU" sz="3600" dirty="0" smtClean="0"/>
              <a:t>Догадались, я, Строитель, всех почетней, гражданин.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00848179.jpg"/>
          <p:cNvPicPr>
            <a:picLocks noChangeAspect="1"/>
          </p:cNvPicPr>
          <p:nvPr/>
        </p:nvPicPr>
        <p:blipFill>
          <a:blip r:embed="rId2" cstate="print"/>
          <a:srcRect l="3580" t="11495" b="7644"/>
          <a:stretch>
            <a:fillRect/>
          </a:stretch>
        </p:blipFill>
        <p:spPr>
          <a:xfrm>
            <a:off x="6156176" y="404664"/>
            <a:ext cx="2742093" cy="23762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4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Он кладет фундамент, сооружает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стены из кирпичей или блоков.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Он должен обладать отличным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глазомером, чувством равновесия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и крепким здоровьем. Кроме того, ему следует знать основные свойства растворов, системы кладки.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Родственные профессии — монтажник стальных и железобетонных конструкций, бетонщик, плотник.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85728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КАМЕНЩИК</a:t>
            </a:r>
            <a:endParaRPr lang="ru-RU" sz="36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14438"/>
            <a:ext cx="4749676" cy="542925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 Рабочий, занимающийся настилом и ремонтом крыш. </a:t>
            </a:r>
            <a:r>
              <a:rPr lang="ru-RU" dirty="0"/>
              <a:t>Кровельщик требуется при постройке новых зданий, домов, сооружений, так и при ремонте старых</a:t>
            </a:r>
            <a:r>
              <a:rPr lang="ru-RU" dirty="0" smtClean="0"/>
              <a:t>. Ему </a:t>
            </a:r>
            <a:r>
              <a:rPr lang="ru-RU" dirty="0"/>
              <a:t>необходимо иметь хороший глазомер, выносливость и физическую силу</a:t>
            </a:r>
            <a:r>
              <a:rPr lang="ru-RU" dirty="0" smtClean="0"/>
              <a:t>. Знать геометрию и черчение.</a:t>
            </a:r>
            <a:endParaRPr lang="ru-RU" dirty="0"/>
          </a:p>
          <a:p>
            <a:pPr marL="274320" indent="-274320">
              <a:buNone/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85728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КРОВЕЛЬЩИК</a:t>
            </a:r>
            <a:endParaRPr lang="ru-RU" sz="36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596154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233055" cy="2840856"/>
          </a:xfrm>
          <a:prstGeom prst="rect">
            <a:avLst/>
          </a:prstGeom>
        </p:spPr>
      </p:pic>
      <p:pic>
        <p:nvPicPr>
          <p:cNvPr id="8" name="Рисунок 7" descr="civil-work-civil-work-roof-jobs-1-1.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21088"/>
            <a:ext cx="3314700" cy="220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539ba41426afbd7578b45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2250638" cy="2813298"/>
          </a:xfrm>
          <a:prstGeom prst="rect">
            <a:avLst/>
          </a:prstGeom>
        </p:spPr>
      </p:pic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38"/>
            <a:ext cx="8496944" cy="516689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dirty="0" smtClean="0"/>
              <a:t>Рабочие налаживают проводку и</a:t>
            </a:r>
          </a:p>
          <a:p>
            <a:pPr eaLnBrk="1" hangingPunct="1">
              <a:buNone/>
            </a:pPr>
            <a:r>
              <a:rPr lang="ru-RU" dirty="0" smtClean="0"/>
              <a:t> освещение в жилых домах, </a:t>
            </a:r>
          </a:p>
          <a:p>
            <a:pPr eaLnBrk="1" hangingPunct="1">
              <a:buNone/>
            </a:pPr>
            <a:r>
              <a:rPr lang="ru-RU" dirty="0" smtClean="0"/>
              <a:t>устанавливают электромоторы </a:t>
            </a:r>
            <a:r>
              <a:rPr lang="ru-RU" dirty="0"/>
              <a:t> </a:t>
            </a:r>
            <a:r>
              <a:rPr lang="ru-RU" dirty="0" smtClean="0"/>
              <a:t>и другое оборудование, проводят воздушные линии.</a:t>
            </a:r>
          </a:p>
          <a:p>
            <a:pPr eaLnBrk="1" hangingPunct="1">
              <a:buNone/>
            </a:pPr>
            <a:r>
              <a:rPr lang="ru-RU" dirty="0"/>
              <a:t> </a:t>
            </a:r>
            <a:r>
              <a:rPr lang="ru-RU" dirty="0" smtClean="0"/>
              <a:t>                       Такой мастер должен уметь читать</a:t>
            </a:r>
          </a:p>
          <a:p>
            <a:pPr eaLnBrk="1" hangingPunct="1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схемы, разбираться в различных </a:t>
            </a:r>
          </a:p>
          <a:p>
            <a:pPr eaLnBrk="1" hangingPunct="1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видах соединений, отыскивать и </a:t>
            </a:r>
          </a:p>
          <a:p>
            <a:pPr eaLnBrk="1" hangingPunct="1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устранять неисправности.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85728"/>
            <a:ext cx="6373942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ЭЛЕКТРОМОНТАЖНИК</a:t>
            </a:r>
            <a:endParaRPr lang="ru-RU" sz="36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57" name="Picture 4" descr="Картинка 32 из 5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8680"/>
            <a:ext cx="2336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8143932" cy="8382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ЭЛЕКТРОГАЗОСВАРЩИК</a:t>
            </a:r>
            <a:endParaRPr lang="ru-RU" sz="28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052736"/>
            <a:ext cx="5148635" cy="5805264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buNone/>
              <a:defRPr/>
            </a:pPr>
            <a:r>
              <a:rPr lang="ru-RU" sz="4000" dirty="0" err="1" smtClean="0"/>
              <a:t>Электрогазосварщик</a:t>
            </a:r>
            <a:r>
              <a:rPr lang="ru-RU" sz="4000" dirty="0" smtClean="0"/>
              <a:t> –</a:t>
            </a:r>
          </a:p>
          <a:p>
            <a:pPr marL="274320" indent="-274320">
              <a:buNone/>
              <a:defRPr/>
            </a:pPr>
            <a:r>
              <a:rPr lang="ru-RU" sz="4000" dirty="0" smtClean="0"/>
              <a:t>специалист</a:t>
            </a:r>
            <a:r>
              <a:rPr lang="ru-RU" sz="4000" dirty="0"/>
              <a:t>, </a:t>
            </a:r>
            <a:r>
              <a:rPr lang="ru-RU" sz="4000" dirty="0" smtClean="0"/>
              <a:t>который</a:t>
            </a:r>
          </a:p>
          <a:p>
            <a:pPr marL="274320" indent="-274320">
              <a:buNone/>
              <a:defRPr/>
            </a:pPr>
            <a:r>
              <a:rPr lang="ru-RU" sz="4000" dirty="0" smtClean="0"/>
              <a:t> осуществляет </a:t>
            </a:r>
            <a:r>
              <a:rPr lang="ru-RU" sz="4000" dirty="0"/>
              <a:t>сварку </a:t>
            </a:r>
            <a:r>
              <a:rPr lang="ru-RU" sz="4000" dirty="0" smtClean="0"/>
              <a:t>различных</a:t>
            </a:r>
          </a:p>
          <a:p>
            <a:pPr marL="274320" indent="-274320">
              <a:buNone/>
              <a:defRPr/>
            </a:pPr>
            <a:r>
              <a:rPr lang="ru-RU" sz="4000" dirty="0" smtClean="0"/>
              <a:t> изделий из металла .</a:t>
            </a:r>
          </a:p>
          <a:p>
            <a:pPr marL="274320" indent="-274320">
              <a:buNone/>
              <a:defRPr/>
            </a:pPr>
            <a:r>
              <a:rPr lang="ru-RU" sz="4000" dirty="0"/>
              <a:t>Центральная  фигура на строительной площадке. Если ты честен, трудолюбив и аккуратен, тебе точно подойдет эта специальность. </a:t>
            </a:r>
            <a:endParaRPr lang="ru-RU" sz="4000" dirty="0" smtClean="0"/>
          </a:p>
          <a:p>
            <a:pPr marL="274320" indent="-274320">
              <a:buNone/>
              <a:defRPr/>
            </a:pPr>
            <a:r>
              <a:rPr lang="ru-RU" sz="4000" dirty="0" smtClean="0"/>
              <a:t> ( </a:t>
            </a:r>
            <a:r>
              <a:rPr lang="ru-RU" sz="4000" dirty="0"/>
              <a:t>Люди этой профессии работают на стройке, предприятиях </a:t>
            </a:r>
            <a:r>
              <a:rPr lang="ru-RU" sz="4000" dirty="0" smtClean="0"/>
              <a:t>машиностроения и.т.д. </a:t>
            </a:r>
            <a:endParaRPr lang="ru-RU" sz="4000" dirty="0"/>
          </a:p>
        </p:txBody>
      </p:sp>
      <p:pic>
        <p:nvPicPr>
          <p:cNvPr id="6" name="Рисунок 5" descr="81932-1273493478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1124744"/>
            <a:ext cx="3142824" cy="2304256"/>
          </a:xfrm>
          <a:prstGeom prst="rect">
            <a:avLst/>
          </a:prstGeom>
        </p:spPr>
      </p:pic>
      <p:pic>
        <p:nvPicPr>
          <p:cNvPr id="7" name="Рисунок 6" descr="16187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386590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500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Есть такая профессия - СТРОИТЕЛЬ! внеклассное мероприятие для учащихся  3-4 классов </vt:lpstr>
      <vt:lpstr>Все профессии нужны,  все профессии важны.  </vt:lpstr>
      <vt:lpstr>Слайд 3</vt:lpstr>
      <vt:lpstr>Есть такая профессия - СТРОИТЕЛЬ! </vt:lpstr>
      <vt:lpstr>Слайд 5</vt:lpstr>
      <vt:lpstr>Слайд 6</vt:lpstr>
      <vt:lpstr>Слайд 7</vt:lpstr>
      <vt:lpstr>Слайд 8</vt:lpstr>
      <vt:lpstr>ЭЛЕКТРОГАЗОСВАРЩИК</vt:lpstr>
      <vt:lpstr>МАЛЯР</vt:lpstr>
      <vt:lpstr>ОБЛИЦОВЩИК</vt:lpstr>
      <vt:lpstr>ИНЖЕНЕР- СТРОИТЕЛЬ</vt:lpstr>
      <vt:lpstr>ГЕОДЕЗИСТ</vt:lpstr>
      <vt:lpstr>АРХИТЕКТОР</vt:lpstr>
      <vt:lpstr>Слайд 15</vt:lpstr>
      <vt:lpstr>Слайд 16</vt:lpstr>
      <vt:lpstr>Слайд 17</vt:lpstr>
      <vt:lpstr>  Игра «Бюро находок»   </vt:lpstr>
      <vt:lpstr>Игра «ПРОФЕССИИ» ЗАГАДКИ.</vt:lpstr>
      <vt:lpstr>Использованы 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такая профессия - СТРОИТЕЛЬ!</dc:title>
  <dc:creator>Пользователь</dc:creator>
  <cp:lastModifiedBy>Пользователь</cp:lastModifiedBy>
  <cp:revision>50</cp:revision>
  <dcterms:created xsi:type="dcterms:W3CDTF">2015-10-16T16:56:05Z</dcterms:created>
  <dcterms:modified xsi:type="dcterms:W3CDTF">2015-10-18T14:07:56Z</dcterms:modified>
</cp:coreProperties>
</file>