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61" r:id="rId4"/>
    <p:sldId id="257" r:id="rId5"/>
    <p:sldId id="277" r:id="rId6"/>
    <p:sldId id="278" r:id="rId7"/>
    <p:sldId id="270" r:id="rId8"/>
    <p:sldId id="272" r:id="rId9"/>
    <p:sldId id="273" r:id="rId10"/>
    <p:sldId id="274" r:id="rId11"/>
    <p:sldId id="275" r:id="rId12"/>
    <p:sldId id="276" r:id="rId13"/>
    <p:sldId id="279" r:id="rId14"/>
    <p:sldId id="280" r:id="rId15"/>
    <p:sldId id="259" r:id="rId16"/>
    <p:sldId id="264" r:id="rId17"/>
    <p:sldId id="260" r:id="rId18"/>
    <p:sldId id="268" r:id="rId19"/>
    <p:sldId id="262" r:id="rId20"/>
    <p:sldId id="263" r:id="rId21"/>
    <p:sldId id="265" r:id="rId22"/>
    <p:sldId id="267" r:id="rId23"/>
    <p:sldId id="266" r:id="rId24"/>
    <p:sldId id="269" r:id="rId25"/>
    <p:sldId id="271" r:id="rId26"/>
    <p:sldId id="281" r:id="rId27"/>
    <p:sldId id="283" r:id="rId28"/>
    <p:sldId id="284" r:id="rId29"/>
    <p:sldId id="285" r:id="rId30"/>
    <p:sldId id="286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C4C3F-BFF7-4C7E-8834-75C4D499765B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6BD43-D320-4250-AABF-97B1A1188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http://testoteka.narod.ru/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6BD43-D320-4250-AABF-97B1A1188D7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6BD43-D320-4250-AABF-97B1A1188D73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rutestov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rutestov.ru/" TargetMode="External"/><Relationship Id="rId2" Type="http://schemas.openxmlformats.org/officeDocument/2006/relationships/hyperlink" Target="http://moeobrazovanie.ru/professions_perevodchi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cheba.ru/prof" TargetMode="External"/><Relationship Id="rId5" Type="http://schemas.openxmlformats.org/officeDocument/2006/relationships/hyperlink" Target="http://www.profguide.ru/test/" TargetMode="External"/><Relationship Id="rId4" Type="http://schemas.openxmlformats.org/officeDocument/2006/relationships/hyperlink" Target="http://www.proforientator.r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4572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ГБОУ СОШ №1 «ОЦ» ж.д. ст. Шентала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429000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ЕСЛИ ТЫ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ЗАДУМАЛСЯ О СВОЕЙ БУДУЩЕЙ КАРЬЕРЕ</a:t>
            </a:r>
            <a:endParaRPr lang="ru-RU" sz="28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(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д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ля обучающихся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10-11 классов)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автор: </a:t>
            </a:r>
            <a:r>
              <a:rPr lang="ru-RU" sz="2800" b="1" dirty="0" err="1" smtClean="0">
                <a:solidFill>
                  <a:srgbClr val="C00000"/>
                </a:solidFill>
                <a:latin typeface="Calibri" pitchFamily="34" charset="0"/>
              </a:rPr>
              <a:t>Арапова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 Елена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Михайловна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у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читель английского языка</a:t>
            </a:r>
            <a:endParaRPr lang="ru-RU" sz="28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endParaRPr lang="ru-RU" sz="2800" dirty="0" smtClean="0">
              <a:solidFill>
                <a:srgbClr val="C00000"/>
              </a:solidFill>
            </a:endParaRPr>
          </a:p>
          <a:p>
            <a:endParaRPr lang="ru-RU" sz="2800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2014г.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ОФИСНЫЙ  ТИП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Предпочитает работу, связанную с различными документами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Профессии: экономист, менеджер, бухгалтер, секретарь, делопроизводитель, переводчик, нотариус, архивист, кассир, чертежник, </a:t>
            </a:r>
            <a:r>
              <a:rPr lang="ru-RU" b="1" dirty="0" smtClean="0">
                <a:solidFill>
                  <a:schemeClr val="tx2"/>
                </a:solidFill>
              </a:rPr>
              <a:t>штурман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ПРЕДПРИНИМАТЕЛЬСКИЙ ТИП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Любит руководить другими людьми</a:t>
            </a:r>
          </a:p>
          <a:p>
            <a:pP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Профессии: предприниматель, бизнесмен, руководитель, заведующий, директор, телерепортер, товаровед, артист, журналист, дипломат, политик, спортсмен, </a:t>
            </a:r>
            <a:r>
              <a:rPr lang="ru-RU" b="1" dirty="0" smtClean="0">
                <a:solidFill>
                  <a:schemeClr val="tx2"/>
                </a:solidFill>
              </a:rPr>
              <a:t>режиссер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АРТИСТИЧЕСКИЙ ТИП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Люди творческих профессий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Профессии: артист, художник, модельер, скульптор, музыкант, писатель, фотограф, режиссер, сценарист, хореограф, танцор, </a:t>
            </a:r>
            <a:r>
              <a:rPr lang="ru-RU" b="1" dirty="0" smtClean="0">
                <a:solidFill>
                  <a:schemeClr val="tx2"/>
                </a:solidFill>
              </a:rPr>
              <a:t>дизайнер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 fontScale="90000"/>
          </a:bodyPr>
          <a:lstStyle/>
          <a:p>
            <a:r>
              <a:rPr lang="ru-RU" sz="3600" b="1" cap="all" dirty="0" smtClean="0">
                <a:solidFill>
                  <a:srgbClr val="C00000"/>
                </a:solidFill>
              </a:rPr>
              <a:t>ТЕСТ ДЖ.ГОЛЛАНДА (ДЖ.ХОЛЛАНДА) НА ОПРЕДЕЛЕНИЕ ПРОФЕССИОНАЛЬНОГО ТИПА ЛИЧНОСТИ</a:t>
            </a:r>
            <a:r>
              <a:rPr lang="ru-RU" b="1" cap="all" dirty="0" smtClean="0"/>
              <a:t/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можно найти на следующих сайтах:</a:t>
            </a:r>
          </a:p>
          <a:p>
            <a:r>
              <a:rPr lang="en-US" b="1" dirty="0" smtClean="0">
                <a:solidFill>
                  <a:srgbClr val="002060"/>
                </a:solidFill>
                <a:hlinkClick r:id="rId3"/>
              </a:rPr>
              <a:t>http://www.gurutestov.ru/</a:t>
            </a:r>
            <a:r>
              <a:rPr lang="ru-RU" b="1" dirty="0" smtClean="0">
                <a:solidFill>
                  <a:srgbClr val="002060"/>
                </a:solidFill>
              </a:rPr>
              <a:t> ( модификация </a:t>
            </a:r>
            <a:r>
              <a:rPr lang="ru-RU" b="1" dirty="0" err="1" smtClean="0">
                <a:solidFill>
                  <a:srgbClr val="002060"/>
                </a:solidFill>
              </a:rPr>
              <a:t>Г.В.Резяпкиной</a:t>
            </a:r>
            <a:r>
              <a:rPr lang="ru-RU" b="1" dirty="0" smtClean="0">
                <a:solidFill>
                  <a:srgbClr val="002060"/>
                </a:solidFill>
              </a:rPr>
              <a:t> и традиционная методика </a:t>
            </a:r>
            <a:r>
              <a:rPr lang="ru-RU" b="1" dirty="0" err="1" smtClean="0">
                <a:solidFill>
                  <a:srgbClr val="002060"/>
                </a:solidFill>
              </a:rPr>
              <a:t>Дж.Голланда</a:t>
            </a:r>
            <a:r>
              <a:rPr lang="ru-RU" b="1" dirty="0" smtClean="0">
                <a:solidFill>
                  <a:srgbClr val="002060"/>
                </a:solidFill>
              </a:rPr>
              <a:t> );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r"/>
            <a:r>
              <a:rPr lang="en-US" b="1" dirty="0" smtClean="0">
                <a:solidFill>
                  <a:srgbClr val="002060"/>
                </a:solidFill>
              </a:rPr>
              <a:t>http://testoteka.narod.ru/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algn="r"/>
            <a:r>
              <a:rPr lang="en-US" b="1" dirty="0" smtClean="0">
                <a:solidFill>
                  <a:srgbClr val="002060"/>
                </a:solidFill>
              </a:rPr>
              <a:t>http://forpsy.ru/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ЕСЛИ ТЕСТ ОПРЕДЕЛИЛ ТВОЙ ТИП КАК «СОЦИАЛЬНЫЙ»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</a:rPr>
              <a:t>В таком случае ты можешь рассмотреть такие профессии как « гид-переводчик» и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 учитель иностранного языка».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Немного подробнее о них.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ГИД-ПЕРЕВОДЧИК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готовит переводы на язык основной клиентуры, документы и материалы, которые содержат в себе сведения об объектах экскурсий,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ведет работу по совершенствованию определений и понятий, унификации терминов по тематике переводов в туристской индустрии,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переводит рекламные материалы на иностранный язык,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получает от экскурсовода сведения об объектах экскурсий,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получать информацию о времени и месте прибытия туристов,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сопровождать экскурсии рассказами и пояснениями на языке основной клиентуры,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проводить инструктаж на языке основной клиентуры.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О государственной поддержке развития туризма в Самарской области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(с изменениями на 12 мая 2015 года)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2000" y="1371600"/>
            <a:ext cx="7696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 </a:t>
            </a:r>
            <a:r>
              <a:rPr lang="ru-RU" b="1" dirty="0" smtClean="0">
                <a:solidFill>
                  <a:srgbClr val="002060"/>
                </a:solidFill>
              </a:rPr>
              <a:t>За счет средств областного бюджета</a:t>
            </a:r>
          </a:p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может учреждаться система стипендий и грантов для лиц, обучающихся в образовательных организациях в Самарской области по направлениям в сфере туризма в Самарской области;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на конкурсной основе образовательным организациям в Самарской области могут выделяться средства для направления лиц, обучающихся в образовательных организациях в Самарской области, в зарубежные ознакомительные поездки с целью совершенствования профессиональных знаний и навыков;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могут выделяться средства субъектам туристской индустрии, предоставляющим лицам, обучающимся в образовательных организациях в Самарской области, возможность прохождения производственной практики;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могут выделяться средства для целевого обучения специалистов с высшим и средним профессиональным образованием в сфере</a:t>
            </a:r>
          </a:p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т</a:t>
            </a:r>
            <a:r>
              <a:rPr lang="ru-RU" b="1" dirty="0" smtClean="0">
                <a:solidFill>
                  <a:srgbClr val="002060"/>
                </a:solidFill>
              </a:rPr>
              <a:t>уризма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fontAlgn="base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Гид- переводчик должен знать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9600" y="1371600"/>
            <a:ext cx="7620000" cy="4199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иностранный язык 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этикет и протокол,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основы психологии,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правила составления отчетов и оформления документов,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нынешнюю систему координации переводов,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теорию межличностного общения,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социальные и правовые основы туристской индустрии,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технику публичных выступлений,</a:t>
            </a:r>
          </a:p>
          <a:p>
            <a:pPr algn="r"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основы трудового законодательства</a:t>
            </a:r>
            <a:r>
              <a:rPr lang="ru-RU" sz="2000" dirty="0" smtClean="0">
                <a:solidFill>
                  <a:srgbClr val="002060"/>
                </a:solidFill>
              </a:rPr>
              <a:t>,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КАК СТАТЬ ГИДОМ-ПЕРЕВОДЧИКОМ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3505201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Чтобы стать гидом-переводчиком необходимо закончить специальные курсы и при этом обязательно в совершенстве знать хотя бы один иностранный язык. В некоторых турфирмах гидам требуется наличие высшего образования в области туризма и сервиса, но это, как правило, означает то, что помимо проведения экскурсий, гиду придется решать вопросы с размещением, транспортом и рядом других вопросов.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Где ты можешь получить высшее образование: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Санкт-Петербургский университет управления и экономики</a:t>
            </a:r>
          </a:p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Российская международная академия туризма</a:t>
            </a:r>
          </a:p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Сочинский государственный университет туризма и курортного дела</a:t>
            </a:r>
          </a:p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Иркутский институт международного туризма</a:t>
            </a:r>
          </a:p>
          <a:p>
            <a:pPr algn="r" fontAlgn="base"/>
            <a:r>
              <a:rPr lang="ru-RU" b="1" dirty="0" smtClean="0">
                <a:solidFill>
                  <a:srgbClr val="002060"/>
                </a:solidFill>
              </a:rPr>
              <a:t>Российский государственный</a:t>
            </a:r>
          </a:p>
          <a:p>
            <a:pPr algn="r" fontAlgn="base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гуманитарный университет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48767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400" i="1" dirty="0" smtClean="0">
              <a:solidFill>
                <a:srgbClr val="C00000"/>
              </a:solidFill>
              <a:latin typeface="Franklin Gothic Demi Cond" pitchFamily="34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ЕСЛИ ТАК СЛУЧИЛОСЬ,  ЧТО АНГЛИЙСКИЙ ЯЗЫК ОКАЗАЛСЯ В ЧИСЛЕ В ТВОИХ  ЛЮБИМЫХ ПРЕДМЕТОВ, И ТЫ ВСЕ ЧАЩЕ ДУМАЕШЬ О ТОМ, ЧТО ХОЧЕШЬ СВЯЗАТЬ СВОЮ ЖИЗНЬ ИМЕННО С ЭТИМ ПРЕКРАСНЫМ ЯЗЫКОМ, НО НЕ ЗНАЕШЬ КАК ЭТО СДЕЛАТЬ, ЭТА ПРЕЗЕНТАЦИЯ ПРЕДНАЗНАЧЕНА ДЛЯ ТЕБЯ!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28" name="Picture 4" descr="Изучению какого языка отдать предпочтение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733800"/>
            <a:ext cx="40386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Личностные качества гида-переводчика: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артистизм;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ответственность;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пунктуальность;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уравновешенность;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хорошая память;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эрудированность;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доброжелательность;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тактичность;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терпеливость;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находчивость;</a:t>
            </a:r>
          </a:p>
          <a:p>
            <a:pPr algn="ctr" fontAlgn="base"/>
            <a:r>
              <a:rPr lang="ru-RU" b="1" dirty="0" smtClean="0">
                <a:solidFill>
                  <a:srgbClr val="002060"/>
                </a:solidFill>
              </a:rPr>
              <a:t>внятная и грамотная речь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ОБЯЗАННОСТИ УЧИТЕЛЯ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объяснение нового материала доступными для определенного возраста средствами;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контроль за усвоением материала: опрос и оценка знаний учащихся;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проверка классных и домашних работ;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консультирование учеников и их родителей по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 подбору необходимых для обучения книг, пособий, рабочих тетрадей;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классное руководство;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проведение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воспитательной работы с детьми;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помощь в раскрытии творческого потенциала,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 способностей и возможностей учащихся;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http://yt3.ggpht.com/-mKDvw4BEVLU/AAAAAAAAAAI/AAAAAAAAAAA/_zlCyayh91E/s900-c-k-no/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8600" y="3467100"/>
            <a:ext cx="2895600" cy="339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ОБЯЗАННОСТИ УЧИТЕЛЯ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выявление интересов и склонностей учеников для адекватного подбора программ и методов обучения;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изучение индивидуальных особенностей детей и оказание эффективного психолого-педагогического воздействия на них;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формирование личности ученика;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развитие у учеников стремления к освоению новых знаний;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организация внеклассных групповых мероприятий, ведение дискуссий, диспутов, собраний;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объяснение текущих социальных событий и явлений;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участие в разработке и внедрении образовательных, учебных программ;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составление тематических и урочных планов;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оформление документации (журналов, отчетов).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ЛИЧНОСТНЫЕ КАЧЕСТВА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склонность к работе с детьми;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высокая степень личной ответственности;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ораторские и организаторские способности;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высокий уровень коммуникативных способностей;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способность уделять внимание нескольким объектам одновременно;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психическая и эмоциональная уравновешенность;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интерес и уважение к другому человеку;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стремление к самопознанию, саморазвитию;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оригинальность, находчивость, разносторонность;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тактичность;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целеустремленность;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энтузиазм, артистизм;</a:t>
            </a:r>
          </a:p>
          <a:p>
            <a:pPr algn="ctr"/>
            <a:r>
              <a:rPr lang="ru-RU" sz="4500" b="1" dirty="0" smtClean="0">
                <a:solidFill>
                  <a:srgbClr val="002060"/>
                </a:solidFill>
              </a:rPr>
              <a:t>требовательность к себе и другим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Где можно получить специальность учителя английского языка в Самаре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Среднее профессиональное образование: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Поволжский государственный колледж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на базе основного общего образования (9 классов) – 4 года 10 месяцев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на базе среднего общего образования (11 классов)- 2 года 10 месяцев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Высшее профессиональное образование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</a:p>
          <a:p>
            <a:pPr algn="r"/>
            <a:r>
              <a:rPr lang="ru-RU" sz="2800" smtClean="0">
                <a:solidFill>
                  <a:srgbClr val="002060"/>
                </a:solidFill>
              </a:rPr>
              <a:t>Поволжская </a:t>
            </a:r>
            <a:r>
              <a:rPr lang="ru-RU" sz="2800" smtClean="0">
                <a:solidFill>
                  <a:srgbClr val="002060"/>
                </a:solidFill>
              </a:rPr>
              <a:t>государственная социально-гуманитарная </a:t>
            </a:r>
            <a:r>
              <a:rPr lang="ru-RU" sz="2800" dirty="0" smtClean="0">
                <a:solidFill>
                  <a:srgbClr val="002060"/>
                </a:solidFill>
              </a:rPr>
              <a:t>академия</a:t>
            </a:r>
          </a:p>
          <a:p>
            <a:pPr algn="r"/>
            <a:r>
              <a:rPr lang="ru-RU" sz="2800" dirty="0" smtClean="0">
                <a:solidFill>
                  <a:srgbClr val="002060"/>
                </a:solidFill>
              </a:rPr>
              <a:t>Самарский государственный университет</a:t>
            </a:r>
          </a:p>
          <a:p>
            <a:pPr algn="r"/>
            <a:r>
              <a:rPr lang="ru-RU" sz="2800" dirty="0" smtClean="0">
                <a:solidFill>
                  <a:srgbClr val="002060"/>
                </a:solidFill>
              </a:rPr>
              <a:t>Международный институт рынка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ЕСЛИ ТВОЙ ТИП ОПРЕДЕЛЕН КАК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«ОФИСНЫЙ»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 таком случае ты можешь подумать о такой профессии как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 технический  переводчик».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ТЕХНИЧЕСКИЙ ПЕРЕВОДЧИК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Деятельность переводчика представляет собой работу с применением знаний иностранного языка, методики научно-технического перевода, тематики и терминологии, грамматики и стилистики, навыков работы со словарями. 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Также специалист пользуется знанием основ экономики, организации труда и управления.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Основные навыки, которые требуются в работе технического переводчика: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Высшее лингвистическое образование или высшее техническое образование и безупречное знание иностранного языка;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Профильное образование в области специализации.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Основные  требования  к </a:t>
            </a:r>
            <a:r>
              <a:rPr lang="ru-RU" sz="4000" b="1" dirty="0" err="1" smtClean="0">
                <a:solidFill>
                  <a:srgbClr val="C00000"/>
                </a:solidFill>
              </a:rPr>
              <a:t>квалификацие</a:t>
            </a:r>
            <a:r>
              <a:rPr lang="ru-RU" sz="4000" b="1" dirty="0" smtClean="0">
                <a:solidFill>
                  <a:srgbClr val="C00000"/>
                </a:solidFill>
              </a:rPr>
              <a:t> технического переводчика: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Высшее лингвистическое образование или высшее техническое образование и безупречное знание иностранного языка;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Профильное образование в области специализации.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ГДЕ МОЖНО ПОЛУЧИТЬ ОБРАЗОВАНИЕ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</a:rPr>
              <a:t>Данная специальность требует квалификации  в одной из профессиональных сфер. Специальность технического переводчика требует наличия технического образования. 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 На базе многих технических вузов есть возможность получения дополнительного к высшему профессиональному образованию. 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62600" y="1371600"/>
            <a:ext cx="3048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По подсчетам американских ученых, правильный выбор профессии в 2-2,5 раза уменьшает текучесть кадров, на 10-15% увеличивает производительность труда и в 1,5-2 раза уменьшает стоимость обучения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8438" name="Picture 6" descr="http://spb.sorazvitie.ru/sites/default/files/zayavka_na_uspe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560070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ЕСЛИ ТВОЙ ТИП РЕАЛИСТИЧЕСКИЙ, АРТИСТИЧЕСКИЙ ИЛИ ИНТЕЛЛЕКТУАЛЬНЫЙ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ЕСЛИ ТЫ УВЛЕЧЕН ИНОСТРАННЫМ ЯЗЫКОМ, НО ТЕСТИРОВАНИЕ НЕ ВЫЯВИЛО СКЛОННОСТИ К ПРОФЕССИЕ, КОТОРУЮ ТЫ БЫ ХОТЕЛ ПОЛУЧИТЬ, НЕ ОГОРЧАЙСЯ.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ТЫ МОЖЕШЬ ПОЛУЧИТЬ ПРОФЕССИОНАЛЬНУЮ КОНСУЛЬТАЦИЮ В </a:t>
            </a:r>
            <a:r>
              <a:rPr lang="ru-RU" sz="3600" b="1" dirty="0" smtClean="0">
                <a:solidFill>
                  <a:srgbClr val="C00000"/>
                </a:solidFill>
              </a:rPr>
              <a:t>Центре профессионального образования Самарской области</a:t>
            </a: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Использованные ресурсы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http://moeobrazovanie.ru/professions_perevodchik.html</a:t>
            </a:r>
            <a:r>
              <a:rPr lang="en-US" b="1" dirty="0" smtClean="0">
                <a:solidFill>
                  <a:srgbClr val="002060"/>
                </a:solidFill>
                <a:hlinkClick r:id="rId3"/>
              </a:rPr>
              <a:t> </a:t>
            </a:r>
            <a:endParaRPr lang="ru-RU" b="1" dirty="0" smtClean="0">
              <a:solidFill>
                <a:srgbClr val="002060"/>
              </a:solidFill>
              <a:hlinkClick r:id="rId3"/>
            </a:endParaRPr>
          </a:p>
          <a:p>
            <a:r>
              <a:rPr lang="en-US" dirty="0" smtClean="0">
                <a:solidFill>
                  <a:srgbClr val="002060"/>
                </a:solidFill>
                <a:hlinkClick r:id="rId3"/>
              </a:rPr>
              <a:t>http://www.gurutestov.ru/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http://www.proforientator.ru/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http://www.profguide.ru/test/</a:t>
            </a:r>
            <a:endParaRPr lang="ru-RU" dirty="0" smtClean="0"/>
          </a:p>
          <a:p>
            <a:r>
              <a:rPr lang="en-US" dirty="0" smtClean="0">
                <a:hlinkClick r:id="rId6"/>
              </a:rPr>
              <a:t>http://www.ucheba.ru/prof</a:t>
            </a:r>
            <a:endParaRPr lang="ru-RU" dirty="0" smtClean="0"/>
          </a:p>
          <a:p>
            <a:r>
              <a:rPr lang="en-US" smtClean="0"/>
              <a:t>http</a:t>
            </a:r>
            <a:r>
              <a:rPr lang="en-US" dirty="0" smtClean="0"/>
              <a:t>://centerprof63.ru/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ПСИХОЛОГИЯ ПОМОЖЕТ ТЕБЕ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Если тебе т</a:t>
            </a:r>
            <a:r>
              <a:rPr lang="ru-RU" sz="3000" b="1" dirty="0" smtClean="0">
                <a:solidFill>
                  <a:srgbClr val="002060"/>
                </a:solidFill>
              </a:rPr>
              <a:t>рудно </a:t>
            </a:r>
            <a:r>
              <a:rPr lang="ru-RU" sz="3000" b="1" dirty="0" smtClean="0">
                <a:solidFill>
                  <a:srgbClr val="002060"/>
                </a:solidFill>
              </a:rPr>
              <a:t>определить 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будущее поле твоей 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профессиональной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smtClean="0">
                <a:solidFill>
                  <a:srgbClr val="002060"/>
                </a:solidFill>
              </a:rPr>
              <a:t>деятельности, то 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в </a:t>
            </a:r>
            <a:r>
              <a:rPr lang="ru-RU" sz="3000" b="1" dirty="0" smtClean="0">
                <a:solidFill>
                  <a:srgbClr val="002060"/>
                </a:solidFill>
              </a:rPr>
              <a:t>этом тебе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может помочь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классификация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err="1" smtClean="0">
                <a:solidFill>
                  <a:srgbClr val="002060"/>
                </a:solidFill>
              </a:rPr>
              <a:t>Дж.Голланда</a:t>
            </a:r>
            <a:r>
              <a:rPr lang="ru-RU" sz="3000" b="1" dirty="0" smtClean="0">
                <a:solidFill>
                  <a:srgbClr val="002060"/>
                </a:solidFill>
              </a:rPr>
              <a:t>,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 определившего 6 типов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 </a:t>
            </a:r>
            <a:r>
              <a:rPr lang="ru-RU" sz="3000" b="1" dirty="0" err="1" smtClean="0">
                <a:solidFill>
                  <a:srgbClr val="002060"/>
                </a:solidFill>
              </a:rPr>
              <a:t>профессинальной</a:t>
            </a:r>
            <a:r>
              <a:rPr lang="ru-RU" sz="3000" b="1" dirty="0" smtClean="0">
                <a:solidFill>
                  <a:srgbClr val="002060"/>
                </a:solidFill>
              </a:rPr>
              <a:t> </a:t>
            </a:r>
          </a:p>
          <a:p>
            <a:pPr algn="r">
              <a:buNone/>
            </a:pPr>
            <a:r>
              <a:rPr lang="ru-RU" sz="3000" b="1" dirty="0" smtClean="0">
                <a:solidFill>
                  <a:srgbClr val="002060"/>
                </a:solidFill>
              </a:rPr>
              <a:t>личности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  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4098" name="Picture 2" descr="http://cs405723.vk.me/v405723983/5de3/j6FsaFj2Z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47244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ДЖОН ГОЛЛАНД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b="1" i="1" dirty="0" smtClean="0">
                <a:solidFill>
                  <a:srgbClr val="002060"/>
                </a:solidFill>
              </a:rPr>
              <a:t>Джон </a:t>
            </a:r>
            <a:r>
              <a:rPr lang="ru-RU" b="1" i="1" dirty="0" err="1" smtClean="0">
                <a:solidFill>
                  <a:srgbClr val="002060"/>
                </a:solidFill>
              </a:rPr>
              <a:t>Голланд</a:t>
            </a:r>
            <a:r>
              <a:rPr lang="ru-RU" b="1" i="1" dirty="0" smtClean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исследовал множество фирм в США и Центральной Европе и на основе полученных данных разработал теорию выбора карьеры. По его мнению, </a:t>
            </a:r>
            <a:r>
              <a:rPr lang="ru-RU" b="1" i="1" dirty="0" smtClean="0">
                <a:solidFill>
                  <a:srgbClr val="002060"/>
                </a:solidFill>
              </a:rPr>
              <a:t>выбор </a:t>
            </a:r>
            <a:r>
              <a:rPr lang="ru-RU" b="1" dirty="0" smtClean="0">
                <a:solidFill>
                  <a:srgbClr val="002060"/>
                </a:solidFill>
              </a:rPr>
              <a:t>есть выражение личности, а не случайность. Он считает, что достижения и карьерные успехи зависят от соответствия между личностью и работой. Джон </a:t>
            </a:r>
            <a:r>
              <a:rPr lang="ru-RU" b="1" dirty="0" err="1" smtClean="0">
                <a:solidFill>
                  <a:srgbClr val="002060"/>
                </a:solidFill>
              </a:rPr>
              <a:t>Голланд</a:t>
            </a:r>
            <a:r>
              <a:rPr lang="ru-RU" b="1" dirty="0" smtClean="0">
                <a:solidFill>
                  <a:srgbClr val="002060"/>
                </a:solidFill>
              </a:rPr>
              <a:t> предложил классификацию типов личности, </a:t>
            </a:r>
          </a:p>
          <a:p>
            <a:pPr algn="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которая графически может быть представлена в виде шестиугольника, получившего название</a:t>
            </a:r>
            <a:r>
              <a:rPr lang="ru-RU" b="1" i="1" dirty="0" smtClean="0">
                <a:solidFill>
                  <a:srgbClr val="002060"/>
                </a:solidFill>
              </a:rPr>
              <a:t>«шестиугольник </a:t>
            </a:r>
            <a:r>
              <a:rPr lang="ru-RU" b="1" i="1" dirty="0" err="1" smtClean="0">
                <a:solidFill>
                  <a:srgbClr val="002060"/>
                </a:solidFill>
              </a:rPr>
              <a:t>Голланда</a:t>
            </a:r>
            <a:r>
              <a:rPr lang="ru-RU" b="1" i="1" dirty="0" smtClean="0">
                <a:solidFill>
                  <a:srgbClr val="002060"/>
                </a:solidFill>
              </a:rPr>
              <a:t>».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« ШЕСТИУГОЛЬНИК ГОЛЛАНДА»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3200400" y="3810000"/>
            <a:ext cx="1981200" cy="1524000"/>
          </a:xfrm>
          <a:prstGeom prst="triangle">
            <a:avLst>
              <a:gd name="adj" fmla="val 47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ИНТЕЛ-ЛЕКТУАЛЬНЫЙ</a:t>
            </a:r>
            <a:endParaRPr lang="ru-RU" dirty="0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7193648">
            <a:off x="2686541" y="2674198"/>
            <a:ext cx="1747430" cy="15263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РЕАЛИСТИЧЕСКИЙ</a:t>
            </a:r>
            <a:endParaRPr lang="ru-RU" sz="1400" dirty="0"/>
          </a:p>
        </p:txBody>
      </p:sp>
      <p:sp>
        <p:nvSpPr>
          <p:cNvPr id="27" name="Равнобедренный треугольник 26"/>
          <p:cNvSpPr/>
          <p:nvPr/>
        </p:nvSpPr>
        <p:spPr>
          <a:xfrm rot="14543439">
            <a:off x="3974158" y="2721177"/>
            <a:ext cx="1905000" cy="152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СОЦИАЛЬНЫЙ</a:t>
            </a:r>
            <a:endParaRPr lang="ru-RU" sz="1600" dirty="0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3754687">
            <a:off x="2567125" y="3426762"/>
            <a:ext cx="1905000" cy="1447800"/>
          </a:xfrm>
          <a:prstGeom prst="triangle">
            <a:avLst>
              <a:gd name="adj" fmla="val 531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ПРЕДПРИНИМАТЕЛЬСКИЙ</a:t>
            </a:r>
            <a:endParaRPr lang="ru-RU" sz="1600" dirty="0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10800000">
            <a:off x="3412673" y="2355480"/>
            <a:ext cx="1747706" cy="152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ОФИСНЫЙ</a:t>
            </a:r>
            <a:endParaRPr lang="ru-RU" sz="1600" dirty="0"/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7932241">
            <a:off x="4002847" y="3444363"/>
            <a:ext cx="1680028" cy="160663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АРТИСТИЧЕСКИЙ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РЕАЛИСТИЧНЫЙ ТИП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Предпочитает работу, дающую осязаемые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результаты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Профессии: механик, инженер, электрик, агроном, садовник, шофер,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автослесарь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, деревообработчик, строитель, повар, швея, токарь, бурильщик скважин, спортсмен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ИНТЕЛЛЕКТУАЛЬНЫЙ ТИП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Предпочитает интеллектуальную работу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Профессии: генетик, астролог, географ, историк, ботаник, астроном, физик, математик, ученый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СОЦИАЛЬНЫЙ ТИП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Предпочитает профессии, требующие общения с другими людьми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Профессии: врач, журналист, учитель, воспитатель, психолог, парикмахер, официант, тренер по спорту, адвокат, юрист-консультант, экскурсовод,    библиотекарь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1125</Words>
  <Application>Microsoft Office PowerPoint</Application>
  <PresentationFormat>Экран (4:3)</PresentationFormat>
  <Paragraphs>177</Paragraphs>
  <Slides>31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Office Theme</vt:lpstr>
      <vt:lpstr>ГБОУ СОШ №1 «ОЦ» ж.д. ст. Шентала</vt:lpstr>
      <vt:lpstr>Слайд 2</vt:lpstr>
      <vt:lpstr>Слайд 3</vt:lpstr>
      <vt:lpstr>ПСИХОЛОГИЯ ПОМОЖЕТ ТЕБЕ</vt:lpstr>
      <vt:lpstr>ДЖОН ГОЛЛАНД</vt:lpstr>
      <vt:lpstr>« ШЕСТИУГОЛЬНИК ГОЛЛАНДА»</vt:lpstr>
      <vt:lpstr>РЕАЛИСТИЧНЫЙ ТИП</vt:lpstr>
      <vt:lpstr>ИНТЕЛЛЕКТУАЛЬНЫЙ ТИП</vt:lpstr>
      <vt:lpstr>СОЦИАЛЬНЫЙ ТИП</vt:lpstr>
      <vt:lpstr>ОФИСНЫЙ  ТИП</vt:lpstr>
      <vt:lpstr>ПРЕДПРИНИМАТЕЛЬСКИЙ ТИП</vt:lpstr>
      <vt:lpstr>АРТИСТИЧЕСКИЙ ТИП</vt:lpstr>
      <vt:lpstr>ТЕСТ ДЖ.ГОЛЛАНДА (ДЖ.ХОЛЛАНДА) НА ОПРЕДЕЛЕНИЕ ПРОФЕССИОНАЛЬНОГО ТИПА ЛИЧНОСТИ </vt:lpstr>
      <vt:lpstr>ЕСЛИ ТЕСТ ОПРЕДЕЛИЛ ТВОЙ ТИП КАК «СОЦИАЛЬНЫЙ»</vt:lpstr>
      <vt:lpstr>ГИД-ПЕРЕВОДЧИК</vt:lpstr>
      <vt:lpstr>О государственной поддержке развития туризма в Самарской области  (с изменениями на 12 мая 2015 года)</vt:lpstr>
      <vt:lpstr> Гид- переводчик должен знать: </vt:lpstr>
      <vt:lpstr>КАК СТАТЬ ГИДОМ-ПЕРЕВОДЧИКОМ</vt:lpstr>
      <vt:lpstr>Где ты можешь получить высшее образование:</vt:lpstr>
      <vt:lpstr>Личностные качества гида-переводчика:</vt:lpstr>
      <vt:lpstr>ОБЯЗАННОСТИ УЧИТЕЛЯ </vt:lpstr>
      <vt:lpstr>ОБЯЗАННОСТИ УЧИТЕЛЯ </vt:lpstr>
      <vt:lpstr>ЛИЧНОСТНЫЕ КАЧЕСТВА</vt:lpstr>
      <vt:lpstr>Где можно получить специальность учителя английского языка в Самаре</vt:lpstr>
      <vt:lpstr>ЕСЛИ ТВОЙ ТИП ОПРЕДЕЛЕН КАК  «ОФИСНЫЙ»</vt:lpstr>
      <vt:lpstr>ТЕХНИЧЕСКИЙ ПЕРЕВОДЧИК</vt:lpstr>
      <vt:lpstr>Основные навыки, которые требуются в работе технического переводчика: </vt:lpstr>
      <vt:lpstr>Основные  требования  к квалификацие технического переводчика: </vt:lpstr>
      <vt:lpstr>ГДЕ МОЖНО ПОЛУЧИТЬ ОБРАЗОВАНИЕ</vt:lpstr>
      <vt:lpstr>ЕСЛИ ТВОЙ ТИП РЕАЛИСТИЧЕСКИЙ, АРТИСТИЧЕСКИЙ ИЛИ ИНТЕЛЛЕКТУАЛЬНЫЙ </vt:lpstr>
      <vt:lpstr>Использованные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школа1</cp:lastModifiedBy>
  <cp:revision>49</cp:revision>
  <dcterms:created xsi:type="dcterms:W3CDTF">2013-10-20T14:43:13Z</dcterms:created>
  <dcterms:modified xsi:type="dcterms:W3CDTF">2015-10-18T16:34:39Z</dcterms:modified>
</cp:coreProperties>
</file>