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4" r:id="rId3"/>
    <p:sldId id="265" r:id="rId4"/>
    <p:sldId id="268" r:id="rId5"/>
    <p:sldId id="263" r:id="rId6"/>
    <p:sldId id="266" r:id="rId7"/>
    <p:sldId id="269" r:id="rId8"/>
    <p:sldId id="272" r:id="rId9"/>
    <p:sldId id="267" r:id="rId10"/>
    <p:sldId id="261" r:id="rId11"/>
    <p:sldId id="270" r:id="rId12"/>
    <p:sldId id="274" r:id="rId13"/>
    <p:sldId id="273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000"/>
    <a:srgbClr val="CC0000"/>
    <a:srgbClr val="FF4B4B"/>
    <a:srgbClr val="D22604"/>
    <a:srgbClr val="FF656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748" autoAdjust="0"/>
    <p:restoredTop sz="94713" autoAdjust="0"/>
  </p:normalViewPr>
  <p:slideViewPr>
    <p:cSldViewPr>
      <p:cViewPr varScale="1">
        <p:scale>
          <a:sx n="69" d="100"/>
          <a:sy n="69" d="100"/>
        </p:scale>
        <p:origin x="-153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24744"/>
            <a:ext cx="6912768" cy="1470025"/>
          </a:xfrm>
        </p:spPr>
        <p:txBody>
          <a:bodyPr/>
          <a:lstStyle>
            <a:lvl1pPr>
              <a:defRPr b="0">
                <a:ln w="19050">
                  <a:solidFill>
                    <a:srgbClr val="CC0000"/>
                  </a:solidFill>
                </a:ln>
                <a:blipFill>
                  <a:blip r:embed="rId2"/>
                  <a:stretch>
                    <a:fillRect/>
                  </a:stretch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35699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Рамка 3"/>
          <p:cNvSpPr/>
          <p:nvPr userDrawn="1"/>
        </p:nvSpPr>
        <p:spPr>
          <a:xfrm>
            <a:off x="971600" y="476672"/>
            <a:ext cx="7704856" cy="5976664"/>
          </a:xfrm>
          <a:prstGeom prst="frame">
            <a:avLst>
              <a:gd name="adj1" fmla="val 3770"/>
            </a:avLst>
          </a:prstGeom>
          <a:noFill/>
          <a:ln>
            <a:solidFill>
              <a:srgbClr val="D22604"/>
            </a:solidFill>
          </a:ln>
          <a:effectLst>
            <a:glow rad="139700">
              <a:srgbClr val="D22604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22b87_e8c870fe_XL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0" y="2376264"/>
            <a:ext cx="288032" cy="2304256"/>
          </a:xfrm>
          <a:prstGeom prst="rect">
            <a:avLst/>
          </a:prstGeom>
        </p:spPr>
      </p:pic>
      <p:pic>
        <p:nvPicPr>
          <p:cNvPr id="9" name="Рисунок 8" descr="0_22b87_e8c870fe_XL.jp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 flipV="1">
            <a:off x="0" y="4509120"/>
            <a:ext cx="288032" cy="2348880"/>
          </a:xfrm>
          <a:prstGeom prst="rect">
            <a:avLst/>
          </a:prstGeom>
        </p:spPr>
      </p:pic>
      <p:pic>
        <p:nvPicPr>
          <p:cNvPr id="11" name="Рисунок 10" descr="0_22b87_e8c870fe_XL.jp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>
          <a:xfrm flipV="1">
            <a:off x="0" y="0"/>
            <a:ext cx="288032" cy="24208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3050"/>
            <a:ext cx="2637929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1435100"/>
            <a:ext cx="26379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92280" y="6309320"/>
            <a:ext cx="1728192" cy="18864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2280" y="6309320"/>
            <a:ext cx="1728192" cy="188640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2280" y="6309320"/>
            <a:ext cx="1728192" cy="188640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2280" y="6309320"/>
            <a:ext cx="1728192" cy="188640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2280" y="6309320"/>
            <a:ext cx="1728192" cy="18864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92280" y="6309320"/>
            <a:ext cx="1728192" cy="18864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92280" y="6309320"/>
            <a:ext cx="1728192" cy="188640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677909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971600" y="260648"/>
            <a:ext cx="6912768" cy="0"/>
          </a:xfrm>
          <a:prstGeom prst="line">
            <a:avLst/>
          </a:prstGeom>
          <a:ln w="38100">
            <a:solidFill>
              <a:srgbClr val="FF4B4B"/>
            </a:solidFill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899592" y="6597352"/>
            <a:ext cx="6912768" cy="0"/>
          </a:xfrm>
          <a:prstGeom prst="line">
            <a:avLst/>
          </a:prstGeom>
          <a:ln w="38100">
            <a:solidFill>
              <a:srgbClr val="FF4B4B"/>
            </a:solidFill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779096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971600" y="260648"/>
            <a:ext cx="6912768" cy="0"/>
          </a:xfrm>
          <a:prstGeom prst="line">
            <a:avLst/>
          </a:prstGeom>
          <a:ln w="38100">
            <a:solidFill>
              <a:srgbClr val="FF4B4B"/>
            </a:solidFill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 userDrawn="1"/>
        </p:nvCxnSpPr>
        <p:spPr>
          <a:xfrm>
            <a:off x="899592" y="6597352"/>
            <a:ext cx="6912768" cy="0"/>
          </a:xfrm>
          <a:prstGeom prst="line">
            <a:avLst/>
          </a:prstGeom>
          <a:ln w="38100">
            <a:solidFill>
              <a:srgbClr val="FF4B4B"/>
            </a:solidFill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21" Type="http://schemas.openxmlformats.org/officeDocument/2006/relationships/hyperlink" Target="http://00149.ucoz.com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600201"/>
            <a:ext cx="7859216" cy="442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" y="0"/>
            <a:ext cx="648074" cy="6858001"/>
            <a:chOff x="1" y="0"/>
            <a:chExt cx="648074" cy="6858001"/>
          </a:xfrm>
        </p:grpSpPr>
        <p:pic>
          <p:nvPicPr>
            <p:cNvPr id="12" name="Рисунок 11" descr="1307381529_stock-vector-ethnic-ukraine-patterns-6allday.jpg"/>
            <p:cNvPicPr>
              <a:picLocks noChangeAspect="1"/>
            </p:cNvPicPr>
            <p:nvPr userDrawn="1"/>
          </p:nvPicPr>
          <p:blipFill>
            <a:blip r:embed="rId16" cstate="email"/>
            <a:srcRect/>
            <a:stretch>
              <a:fillRect/>
            </a:stretch>
          </p:blipFill>
          <p:spPr>
            <a:xfrm rot="16200000">
              <a:off x="-897330" y="897331"/>
              <a:ext cx="2442733" cy="648072"/>
            </a:xfrm>
            <a:prstGeom prst="rect">
              <a:avLst/>
            </a:prstGeom>
          </p:spPr>
        </p:pic>
        <p:pic>
          <p:nvPicPr>
            <p:cNvPr id="13" name="Рисунок 12" descr="1307381529_stock-vector-ethnic-ukraine-patterns-6allday.jpg"/>
            <p:cNvPicPr>
              <a:picLocks noChangeAspect="1"/>
            </p:cNvPicPr>
            <p:nvPr userDrawn="1"/>
          </p:nvPicPr>
          <p:blipFill>
            <a:blip r:embed="rId16" cstate="email"/>
            <a:srcRect/>
            <a:stretch>
              <a:fillRect/>
            </a:stretch>
          </p:blipFill>
          <p:spPr>
            <a:xfrm rot="16200000">
              <a:off x="-897329" y="2886171"/>
              <a:ext cx="2442733" cy="648072"/>
            </a:xfrm>
            <a:prstGeom prst="rect">
              <a:avLst/>
            </a:prstGeom>
          </p:spPr>
        </p:pic>
        <p:pic>
          <p:nvPicPr>
            <p:cNvPr id="14" name="Рисунок 13" descr="1307381529_stock-vector-ethnic-ukraine-patterns-6allday.jpg"/>
            <p:cNvPicPr>
              <a:picLocks noChangeAspect="1"/>
            </p:cNvPicPr>
            <p:nvPr userDrawn="1"/>
          </p:nvPicPr>
          <p:blipFill>
            <a:blip r:embed="rId16" cstate="email"/>
            <a:srcRect/>
            <a:stretch>
              <a:fillRect/>
            </a:stretch>
          </p:blipFill>
          <p:spPr>
            <a:xfrm rot="16200000">
              <a:off x="-897328" y="4875011"/>
              <a:ext cx="2442733" cy="648072"/>
            </a:xfrm>
            <a:prstGeom prst="rect">
              <a:avLst/>
            </a:prstGeom>
          </p:spPr>
        </p:pic>
        <p:pic>
          <p:nvPicPr>
            <p:cNvPr id="15" name="Рисунок 14" descr="1307381529_stock-vector-ethnic-ukraine-patterns-6allday.jpg"/>
            <p:cNvPicPr>
              <a:picLocks noChangeAspect="1"/>
            </p:cNvPicPr>
            <p:nvPr userDrawn="1"/>
          </p:nvPicPr>
          <p:blipFill>
            <a:blip r:embed="rId17" cstate="email"/>
            <a:srcRect/>
            <a:stretch>
              <a:fillRect/>
            </a:stretch>
          </p:blipFill>
          <p:spPr>
            <a:xfrm rot="16200000">
              <a:off x="-393273" y="5816653"/>
              <a:ext cx="1434622" cy="648073"/>
            </a:xfrm>
            <a:prstGeom prst="rect">
              <a:avLst/>
            </a:prstGeom>
          </p:spPr>
        </p:pic>
      </p:grpSp>
      <p:sp>
        <p:nvSpPr>
          <p:cNvPr id="11" name="Половина рамки 10"/>
          <p:cNvSpPr/>
          <p:nvPr/>
        </p:nvSpPr>
        <p:spPr>
          <a:xfrm rot="5400000">
            <a:off x="7951812" y="4564"/>
            <a:ext cx="1196752" cy="1187624"/>
          </a:xfrm>
          <a:prstGeom prst="halfFrame">
            <a:avLst>
              <a:gd name="adj1" fmla="val 26132"/>
              <a:gd name="adj2" fmla="val 25356"/>
            </a:avLst>
          </a:prstGeom>
          <a:blipFill>
            <a:blip r:embed="rId18" cstate="email"/>
            <a:stretch>
              <a:fillRect/>
            </a:stretch>
          </a:blip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blipFill>
                <a:blip r:embed="rId19"/>
                <a:stretch>
                  <a:fillRect/>
                </a:stretch>
              </a:blipFill>
            </a:endParaRPr>
          </a:p>
        </p:txBody>
      </p:sp>
      <p:sp>
        <p:nvSpPr>
          <p:cNvPr id="19" name="Половина рамки 18"/>
          <p:cNvSpPr/>
          <p:nvPr/>
        </p:nvSpPr>
        <p:spPr>
          <a:xfrm rot="10800000">
            <a:off x="7956376" y="5733256"/>
            <a:ext cx="1187624" cy="1124744"/>
          </a:xfrm>
          <a:prstGeom prst="halfFrame">
            <a:avLst>
              <a:gd name="adj1" fmla="val 26132"/>
              <a:gd name="adj2" fmla="val 25356"/>
            </a:avLst>
          </a:prstGeom>
          <a:blipFill>
            <a:blip r:embed="rId20" cstate="email"/>
            <a:stretch>
              <a:fillRect/>
            </a:stretch>
          </a:blip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blipFill>
                <a:blip r:embed="rId19"/>
                <a:stretch>
                  <a:fillRect/>
                </a:stretch>
              </a:blipFill>
            </a:endParaRPr>
          </a:p>
        </p:txBody>
      </p:sp>
      <p:sp>
        <p:nvSpPr>
          <p:cNvPr id="22" name="Номер слайда 5"/>
          <p:cNvSpPr txBox="1">
            <a:spLocks/>
          </p:cNvSpPr>
          <p:nvPr/>
        </p:nvSpPr>
        <p:spPr>
          <a:xfrm>
            <a:off x="6444208" y="6669360"/>
            <a:ext cx="1728192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Левитина Л.С.  </a:t>
            </a: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1"/>
              </a:rPr>
              <a:t>http://00149.ucoz.com/</a:t>
            </a:r>
            <a:r>
              <a:rPr kumimoji="0" lang="ru-RU" sz="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2" r:id="rId8"/>
    <p:sldLayoutId id="2147483661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ln w="19050">
            <a:solidFill>
              <a:srgbClr val="C00000"/>
            </a:solidFill>
          </a:ln>
          <a:blipFill>
            <a:blip r:embed="rId22"/>
            <a:stretch>
              <a:fillRect/>
            </a:stretch>
          </a:blip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jpeg"/><Relationship Id="rId5" Type="http://schemas.openxmlformats.org/officeDocument/2006/relationships/image" Target="../media/image47.gif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gif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mayli.ru/smile/multyashki-2282.htm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00149.ucoz.com/" TargetMode="External"/><Relationship Id="rId2" Type="http://schemas.openxmlformats.org/officeDocument/2006/relationships/hyperlink" Target="http://i.allday.ru/a1/0b/42/1307381529_stock-vector-ethnic-ukraine-patterns-6allday.jpg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steshka.ru/professii-v-kartinkax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file:///H:\&#1079;&#1074;&#1091;&#1082;%20&#1082;%20&#1087;&#1088;&#1077;&#1079;&#1077;&#1085;&#1090;&#1072;&#1094;&#1080;&#1080;\3.wma" TargetMode="External"/><Relationship Id="rId7" Type="http://schemas.openxmlformats.org/officeDocument/2006/relationships/image" Target="../media/image12.jpeg"/><Relationship Id="rId2" Type="http://schemas.openxmlformats.org/officeDocument/2006/relationships/audio" Target="file:///H:\&#1079;&#1074;&#1091;&#1082;%20&#1082;%20&#1087;&#1088;&#1077;&#1079;&#1077;&#1085;&#1090;&#1072;&#1094;&#1080;&#1080;\2.wma" TargetMode="External"/><Relationship Id="rId1" Type="http://schemas.openxmlformats.org/officeDocument/2006/relationships/audio" Target="file:///H:\&#1079;&#1074;&#1091;&#1082;%20&#1082;%20&#1087;&#1088;&#1077;&#1079;&#1077;&#1085;&#1090;&#1072;&#1094;&#1080;&#1080;\1.wma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file:///H:\&#1079;&#1074;&#1091;&#1082;%20&#1082;%20&#1087;&#1088;&#1077;&#1079;&#1077;&#1085;&#1090;&#1072;&#1094;&#1080;&#1080;\6.wma" TargetMode="External"/><Relationship Id="rId7" Type="http://schemas.openxmlformats.org/officeDocument/2006/relationships/image" Target="../media/image17.jpeg"/><Relationship Id="rId2" Type="http://schemas.openxmlformats.org/officeDocument/2006/relationships/audio" Target="file:///H:\&#1079;&#1074;&#1091;&#1082;%20&#1082;%20&#1087;&#1088;&#1077;&#1079;&#1077;&#1085;&#1090;&#1072;&#1094;&#1080;&#1080;\5.wma" TargetMode="External"/><Relationship Id="rId1" Type="http://schemas.openxmlformats.org/officeDocument/2006/relationships/audio" Target="file:///H:\&#1079;&#1074;&#1091;&#1082;%20&#1082;%20&#1087;&#1088;&#1077;&#1079;&#1077;&#1085;&#1090;&#1072;&#1094;&#1080;&#1080;\4.wma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124744"/>
            <a:ext cx="6912768" cy="2304256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Мультимедийное</a:t>
            </a:r>
            <a:r>
              <a:rPr lang="ru-RU" sz="2000" dirty="0" smtClean="0"/>
              <a:t> пособие для детей старшего дошкольного </a:t>
            </a:r>
            <a:r>
              <a:rPr lang="ru-RU" sz="2000" dirty="0" smtClean="0"/>
              <a:t>возраста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«</a:t>
            </a:r>
            <a:r>
              <a:rPr lang="ru-RU" dirty="0" smtClean="0"/>
              <a:t>Все профессии важны,</a:t>
            </a:r>
            <a:br>
              <a:rPr lang="ru-RU" dirty="0" smtClean="0"/>
            </a:br>
            <a:r>
              <a:rPr lang="ru-RU" dirty="0" smtClean="0"/>
              <a:t>все профессии нужны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3789040"/>
            <a:ext cx="5400600" cy="285467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</a:rPr>
              <a:t>Выполнил: воспитатель структурного подразделения дошкольного образования ГБОУ СОШ </a:t>
            </a:r>
            <a:r>
              <a:rPr lang="ru-RU" b="1" dirty="0" err="1" smtClean="0">
                <a:solidFill>
                  <a:srgbClr val="FF0000"/>
                </a:solidFill>
              </a:rPr>
              <a:t>п.г.т.Мирный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</a:rPr>
              <a:t> «Детский сад №19» муниципального района Красноярский</a:t>
            </a:r>
          </a:p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</a:rPr>
              <a:t> Петрова Екатерина Владимировна</a:t>
            </a:r>
          </a:p>
          <a:p>
            <a:pPr>
              <a:defRPr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</a:rPr>
              <a:t>2015 г</a:t>
            </a:r>
            <a:r>
              <a:rPr lang="ru-RU" b="1" dirty="0" smtClean="0">
                <a:solidFill>
                  <a:srgbClr val="000066"/>
                </a:solidFill>
              </a:rPr>
              <a:t/>
            </a:r>
            <a:br>
              <a:rPr lang="ru-RU" b="1" dirty="0" smtClean="0">
                <a:solidFill>
                  <a:srgbClr val="000066"/>
                </a:solidFill>
              </a:rPr>
            </a:br>
            <a:endParaRPr lang="ru-RU" b="1" dirty="0" smtClean="0">
              <a:solidFill>
                <a:srgbClr val="000066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«Найди ошибку на картинке»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 descr="583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857752" y="1571612"/>
            <a:ext cx="4114800" cy="4579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A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263645929_clipart-school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34" y="1571612"/>
            <a:ext cx="4191000" cy="4577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16995"/>
          <a:stretch>
            <a:fillRect/>
          </a:stretch>
        </p:blipFill>
        <p:spPr bwMode="auto">
          <a:xfrm flipH="1">
            <a:off x="1214414" y="4148582"/>
            <a:ext cx="1744521" cy="270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 descr="повар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3571876"/>
            <a:ext cx="1500198" cy="2500330"/>
          </a:xfrm>
          <a:prstGeom prst="rect">
            <a:avLst/>
          </a:prstGeom>
          <a:noFill/>
        </p:spPr>
      </p:pic>
      <p:pic>
        <p:nvPicPr>
          <p:cNvPr id="2050" name="Picture 2" descr="D:\Библиотека\Desktop\85214672_professii_uchite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4071942"/>
            <a:ext cx="1815533" cy="2143140"/>
          </a:xfrm>
          <a:prstGeom prst="rect">
            <a:avLst/>
          </a:prstGeom>
          <a:noFill/>
        </p:spPr>
      </p:pic>
      <p:pic>
        <p:nvPicPr>
          <p:cNvPr id="2052" name="Picture 4" descr="D:\Библиотека\Desktop\1442229773.jpg"/>
          <p:cNvPicPr>
            <a:picLocks noChangeAspect="1" noChangeArrowheads="1"/>
          </p:cNvPicPr>
          <p:nvPr/>
        </p:nvPicPr>
        <p:blipFill>
          <a:blip r:embed="rId7"/>
          <a:srcRect l="23750" t="5000" r="27500" b="2500"/>
          <a:stretch>
            <a:fillRect/>
          </a:stretch>
        </p:blipFill>
        <p:spPr bwMode="auto">
          <a:xfrm>
            <a:off x="6143636" y="3857628"/>
            <a:ext cx="1785950" cy="2541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964.jpg">
            <a:hlinkClick r:id="" action="ppaction://noaction">
              <a:snd r:embed="rId2" name="applause.wav" builtIn="1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88294" y="1600200"/>
            <a:ext cx="5537300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779096" cy="114300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Молодец!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6599656" cy="857232"/>
          </a:xfrm>
        </p:spPr>
        <p:txBody>
          <a:bodyPr>
            <a:normAutofit/>
          </a:bodyPr>
          <a:lstStyle/>
          <a:p>
            <a:r>
              <a:rPr lang="ru-RU" dirty="0" smtClean="0"/>
              <a:t>«Что сначала, что потом»</a:t>
            </a:r>
            <a:endParaRPr lang="ru-RU" dirty="0"/>
          </a:p>
        </p:txBody>
      </p:sp>
      <p:pic>
        <p:nvPicPr>
          <p:cNvPr id="3" name="Picture 3" descr="C:\Users\Игорь\Desktop\п.часть\81234848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57232"/>
            <a:ext cx="2831666" cy="2212028"/>
          </a:xfrm>
          <a:prstGeom prst="rect">
            <a:avLst/>
          </a:prstGeom>
          <a:noFill/>
        </p:spPr>
      </p:pic>
      <p:pic>
        <p:nvPicPr>
          <p:cNvPr id="1026" name="Picture 2" descr="D:\Библиотека\Desktop\Itfaiye-6095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857232"/>
            <a:ext cx="1785950" cy="2367737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1428736"/>
            <a:ext cx="2428877" cy="242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D:\Библиотека\Desktop\pozharnik_s_klyuchom_w222_h35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714356"/>
            <a:ext cx="1620206" cy="2554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-0.00642 0.433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6 L -0.52465 0.430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" y="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L -0.00521 0.4344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51077 0.2930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МОЛОДЦЫ! </a:t>
            </a:r>
            <a:br>
              <a:rPr lang="ru-RU" dirty="0" smtClean="0"/>
            </a:br>
            <a:r>
              <a:rPr lang="ru-RU" dirty="0" smtClean="0"/>
              <a:t>ВСЕ ЗАДАНИЯ ВЫПОЛНЕНЫ!</a:t>
            </a:r>
            <a:endParaRPr lang="ru-RU" dirty="0"/>
          </a:p>
        </p:txBody>
      </p:sp>
      <p:pic>
        <p:nvPicPr>
          <p:cNvPr id="4" name="Picture 5" descr="Анимашки Мультяшки">
            <a:hlinkClick r:id="rId3"/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786182" y="2118113"/>
            <a:ext cx="3090086" cy="355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9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26" tmFilter="0, 0; 0.125,0.2665; 0.25,0.4; 0.375,0.465; 0.5,0.5;  0.625,0.535; 0.75,0.6; 0.875,0.7335; 1,1">
                                          <p:stCondLst>
                                            <p:cond delay="32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6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65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/>
          <a:lstStyle/>
          <a:p>
            <a:r>
              <a:rPr lang="ru-RU" dirty="0" smtClean="0"/>
              <a:t>Интернет-ресурсы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2"/>
              </a:rPr>
              <a:t>http://i.allday.ru/a1/0b/42/1307381529_stock-vector-ethnic-ukraine-patterns-6allday.jpg</a:t>
            </a:r>
            <a:r>
              <a:rPr lang="ru-RU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вышитый орнамент</a:t>
            </a:r>
          </a:p>
          <a:p>
            <a:r>
              <a:rPr lang="ru-RU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Автор  шаблона  Левитина  Любовь  Семёновна  </a:t>
            </a:r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3"/>
              </a:rPr>
              <a:t>http://00149.ucoz.com/</a:t>
            </a:r>
            <a:r>
              <a:rPr lang="ru-RU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http://smayli.ru/smile/multyashki-2282.html</a:t>
            </a:r>
            <a:endParaRPr lang="ru-RU" sz="16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4"/>
              </a:rPr>
              <a:t>http</a:t>
            </a:r>
            <a:r>
              <a:rPr lang="en-US" sz="160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4"/>
              </a:rPr>
              <a:t>://steshka.ru/professii-v-kartinkax</a:t>
            </a:r>
            <a:endParaRPr lang="ru-RU" sz="16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779096" cy="5965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Отгадай загадки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214422"/>
            <a:ext cx="24288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У меня не мало дел,</a:t>
            </a:r>
          </a:p>
          <a:p>
            <a:pPr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Если кто-то заболел</a:t>
            </a:r>
          </a:p>
          <a:p>
            <a:pPr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Всех я вылечу друзья!</a:t>
            </a:r>
          </a:p>
          <a:p>
            <a:pPr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Отгадайте кто же я?</a:t>
            </a:r>
          </a:p>
        </p:txBody>
      </p:sp>
      <p:pic>
        <p:nvPicPr>
          <p:cNvPr id="4" name="Picture 7" descr="DSCN77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928934"/>
            <a:ext cx="2624857" cy="317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357554" y="1214422"/>
            <a:ext cx="24288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Ходит в белом колпаке,</a:t>
            </a:r>
          </a:p>
          <a:p>
            <a:pPr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С поварешкою в руке.</a:t>
            </a:r>
          </a:p>
          <a:p>
            <a:pPr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Он готовит нам обед:</a:t>
            </a:r>
          </a:p>
          <a:p>
            <a:pPr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Кашу, щи и винегрет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6" name="Picture 8" descr="DSCN774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2928934"/>
            <a:ext cx="2514199" cy="311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000760" y="1142984"/>
            <a:ext cx="2857504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Он приучает детишек к порядку,</a:t>
            </a:r>
          </a:p>
          <a:p>
            <a:pPr algn="ctr">
              <a:lnSpc>
                <a:spcPct val="80000"/>
              </a:lnSpc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Он проверяет ребячьи тетрадки,</a:t>
            </a:r>
          </a:p>
          <a:p>
            <a:pPr algn="ctr">
              <a:lnSpc>
                <a:spcPct val="80000"/>
              </a:lnSpc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Научит детей и читать, и писать,</a:t>
            </a:r>
          </a:p>
          <a:p>
            <a:pPr algn="ctr">
              <a:lnSpc>
                <a:spcPct val="80000"/>
              </a:lnSpc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И складывать цифры, и вычитать</a:t>
            </a:r>
            <a:r>
              <a:rPr lang="ru-RU" dirty="0" smtClean="0"/>
              <a:t>.</a:t>
            </a:r>
          </a:p>
        </p:txBody>
      </p:sp>
      <p:pic>
        <p:nvPicPr>
          <p:cNvPr id="8" name="Picture 8" descr="DSCN773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8" y="2928934"/>
            <a:ext cx="2575639" cy="316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1214414" y="6143620"/>
            <a:ext cx="714380" cy="714380"/>
          </a:xfrm>
          <a:prstGeom prst="rect">
            <a:avLst/>
          </a:prstGeom>
        </p:spPr>
      </p:pic>
      <p:pic>
        <p:nvPicPr>
          <p:cNvPr id="10" name="2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4071934" y="6196010"/>
            <a:ext cx="661990" cy="661990"/>
          </a:xfrm>
          <a:prstGeom prst="rect">
            <a:avLst/>
          </a:prstGeom>
        </p:spPr>
      </p:pic>
      <p:pic>
        <p:nvPicPr>
          <p:cNvPr id="11" name="3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7358082" y="6143644"/>
            <a:ext cx="785818" cy="714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267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9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393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9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4" dur="1696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0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714356"/>
            <a:ext cx="32146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Если вдруг пожар случиться,</a:t>
            </a:r>
          </a:p>
          <a:p>
            <a:pPr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Кто быстрее всех </a:t>
            </a:r>
            <a:r>
              <a:rPr lang="ru-RU" b="1" i="1" dirty="0" err="1" smtClean="0">
                <a:solidFill>
                  <a:srgbClr val="FF0000"/>
                </a:solidFill>
              </a:rPr>
              <a:t>примчиться</a:t>
            </a:r>
            <a:endParaRPr lang="ru-RU" b="1" i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На машине ярко-красной,</a:t>
            </a:r>
          </a:p>
          <a:p>
            <a:pPr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Чтоб залить огонь опасный?</a:t>
            </a:r>
          </a:p>
        </p:txBody>
      </p:sp>
      <p:pic>
        <p:nvPicPr>
          <p:cNvPr id="4" name="Picture 9" descr="DSCN77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8626" y="2489828"/>
            <a:ext cx="2857520" cy="338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43372" y="642918"/>
            <a:ext cx="2143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6357950" y="571481"/>
            <a:ext cx="2571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Ножницы, шампунь, расческа – </a:t>
            </a:r>
          </a:p>
          <a:p>
            <a:pPr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Всем я делаю прически,</a:t>
            </a:r>
          </a:p>
          <a:p>
            <a:pPr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Стригу и взрослых и детей.</a:t>
            </a:r>
          </a:p>
          <a:p>
            <a:pPr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Отгадай меня скорей!</a:t>
            </a:r>
          </a:p>
        </p:txBody>
      </p:sp>
      <p:pic>
        <p:nvPicPr>
          <p:cNvPr id="7" name="Picture 10" descr="DSCN774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2571744"/>
            <a:ext cx="2714644" cy="327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Библиотека\Desktop\професс\3346540_professii_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2571744"/>
            <a:ext cx="2571752" cy="320397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714744" y="642918"/>
            <a:ext cx="26432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Если вы в беду попали,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Телефон 02 набрали.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К вам полиция придёт,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Всем поможет, всех спасёт.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 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9" name="4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1714480" y="6000768"/>
            <a:ext cx="661990" cy="661990"/>
          </a:xfrm>
          <a:prstGeom prst="rect">
            <a:avLst/>
          </a:prstGeom>
        </p:spPr>
      </p:pic>
      <p:pic>
        <p:nvPicPr>
          <p:cNvPr id="10" name="5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4857752" y="6000768"/>
            <a:ext cx="661990" cy="661990"/>
          </a:xfrm>
          <a:prstGeom prst="rect">
            <a:avLst/>
          </a:prstGeom>
        </p:spPr>
      </p:pic>
      <p:pic>
        <p:nvPicPr>
          <p:cNvPr id="11" name="6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7500958" y="6000768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394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408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397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964.jpg">
            <a:hlinkClick r:id="" action="ppaction://noaction">
              <a:snd r:embed="rId2" name="applause.wav" builtIn="1"/>
            </a:hlinkClick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2349500"/>
            <a:ext cx="6335713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779096" cy="11430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Молодец!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779096" cy="73946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Игра «Кому, что нужно для работы»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714752"/>
            <a:ext cx="2286016" cy="284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361_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571480"/>
            <a:ext cx="1441450" cy="1349589"/>
          </a:xfrm>
          <a:prstGeom prst="rect">
            <a:avLst/>
          </a:prstGeom>
          <a:noFill/>
          <a:ln w="9525">
            <a:solidFill>
              <a:srgbClr val="1EAC4D"/>
            </a:solidFill>
            <a:miter lim="800000"/>
            <a:headEnd/>
            <a:tailEnd/>
          </a:ln>
        </p:spPr>
      </p:pic>
      <p:pic>
        <p:nvPicPr>
          <p:cNvPr id="8" name="Picture 2" descr="C:\Users\Гость\Desktop\катя презентация\158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642918"/>
            <a:ext cx="1731248" cy="1662118"/>
          </a:xfrm>
          <a:prstGeom prst="rect">
            <a:avLst/>
          </a:prstGeom>
          <a:noFill/>
          <a:effectLst/>
        </p:spPr>
      </p:pic>
      <p:pic>
        <p:nvPicPr>
          <p:cNvPr id="11" name="Рисунок 5" descr="imgpreview.jpg"/>
          <p:cNvPicPr>
            <a:picLocks noGrp="1" noChangeAspect="1"/>
          </p:cNvPicPr>
          <p:nvPr>
            <p:ph idx="1"/>
          </p:nvPr>
        </p:nvPicPr>
        <p:blipFill>
          <a:blip r:embed="rId6">
            <a:lum bright="6000"/>
          </a:blip>
          <a:srcRect/>
          <a:stretch>
            <a:fillRect/>
          </a:stretch>
        </p:blipFill>
        <p:spPr bwMode="auto">
          <a:xfrm>
            <a:off x="6500826" y="3571876"/>
            <a:ext cx="2000264" cy="3016892"/>
          </a:xfrm>
          <a:prstGeom prst="rect">
            <a:avLst/>
          </a:prstGeom>
          <a:noFill/>
          <a:ln w="9525">
            <a:solidFill>
              <a:srgbClr val="FF66CC"/>
            </a:solidFill>
            <a:miter lim="800000"/>
            <a:headEnd/>
            <a:tailEnd/>
          </a:ln>
        </p:spPr>
      </p:pic>
      <p:pic>
        <p:nvPicPr>
          <p:cNvPr id="12" name="Рисунок 11" descr="220px-FireExtinguisherABC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1604" y="1328698"/>
            <a:ext cx="1198586" cy="1678443"/>
          </a:xfrm>
          <a:prstGeom prst="rect">
            <a:avLst/>
          </a:prstGeom>
          <a:noFill/>
          <a:ln w="9525">
            <a:solidFill>
              <a:srgbClr val="1EAC4D"/>
            </a:solidFill>
            <a:miter lim="800000"/>
            <a:headEnd/>
            <a:tailEnd/>
          </a:ln>
        </p:spPr>
      </p:pic>
      <p:pic>
        <p:nvPicPr>
          <p:cNvPr id="13" name="Picture 6" descr="Рисунок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00892" y="1785926"/>
            <a:ext cx="1908531" cy="1434014"/>
          </a:xfrm>
          <a:prstGeom prst="rect">
            <a:avLst/>
          </a:prstGeom>
          <a:noFill/>
          <a:ln w="9525">
            <a:solidFill>
              <a:srgbClr val="1EAC4D"/>
            </a:solidFill>
            <a:miter lim="800000"/>
            <a:headEnd/>
            <a:tailEnd/>
          </a:ln>
        </p:spPr>
      </p:pic>
      <p:pic>
        <p:nvPicPr>
          <p:cNvPr id="14" name="Рисунок 13" descr="2222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86050" y="571480"/>
            <a:ext cx="1455739" cy="1708464"/>
          </a:xfrm>
          <a:prstGeom prst="rect">
            <a:avLst/>
          </a:prstGeom>
          <a:noFill/>
          <a:ln w="9525">
            <a:solidFill>
              <a:srgbClr val="1EAC4D"/>
            </a:solidFill>
            <a:miter lim="800000"/>
            <a:headEnd/>
            <a:tailEnd/>
          </a:ln>
        </p:spPr>
      </p:pic>
      <p:pic>
        <p:nvPicPr>
          <p:cNvPr id="15" name="Рисунок 14" descr="kesper-37000_498953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143372" y="1643050"/>
            <a:ext cx="1521288" cy="1521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1256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3.61111E-6 0.265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8 0.06852 L 0.41232 0.205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98 0.08218 L 0.28698 0.509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2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-0.18107 0.2648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3 0.0963 L -0.2717 0.6456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2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07 0.09329 L -0.23612 0.555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2" descr="Glbs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71802" y="0"/>
            <a:ext cx="1292352" cy="190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1" descr="Colorful%20notebooks%20and%20pe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357298"/>
            <a:ext cx="188276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ome_Blackboard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357950" y="785794"/>
            <a:ext cx="2313937" cy="15154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4" descr="I:\Дет сад\Новая папка (3)\3346538_professii_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500438"/>
            <a:ext cx="2695186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Библиотека\Desktop\професс\3346544_professii_1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72416" y="3643314"/>
            <a:ext cx="2371534" cy="2954537"/>
          </a:xfrm>
          <a:prstGeom prst="rect">
            <a:avLst/>
          </a:prstGeom>
          <a:noFill/>
        </p:spPr>
      </p:pic>
      <p:pic>
        <p:nvPicPr>
          <p:cNvPr id="3" name="Picture 2" descr="D:\Библиотека\Desktop\i (2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0"/>
            <a:ext cx="2052640" cy="1051217"/>
          </a:xfrm>
          <a:prstGeom prst="rect">
            <a:avLst/>
          </a:prstGeom>
          <a:noFill/>
        </p:spPr>
      </p:pic>
      <p:pic>
        <p:nvPicPr>
          <p:cNvPr id="1027" name="Picture 3" descr="D:\Библиотека\Desktop\8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0562" y="0"/>
            <a:ext cx="1997394" cy="1285860"/>
          </a:xfrm>
          <a:prstGeom prst="rect">
            <a:avLst/>
          </a:prstGeom>
          <a:noFill/>
        </p:spPr>
      </p:pic>
      <p:pic>
        <p:nvPicPr>
          <p:cNvPr id="1028" name="Picture 4" descr="D:\Библиотека\Desktop\1721f40d491e8a4c943b6528471db4ed_6617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00563" y="1357298"/>
            <a:ext cx="1571636" cy="1254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0.45122 0.42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2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L 0.16198 0.208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1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0.01458 0.581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" y="2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0.0912 L 0.01667 0.574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20539 0.1895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27 0.14907 L -0.60539 0.19097 " pathEditMode="relative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964.jpg">
            <a:hlinkClick r:id="" action="ppaction://noaction">
              <a:snd r:embed="rId2" name="applause.wav" builtIn="1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88294" y="1600200"/>
            <a:ext cx="5537300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779096" cy="114300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Молодец!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6779096" cy="6657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Игра «Собираемся на работу»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000" dirty="0"/>
          </a:p>
        </p:txBody>
      </p:sp>
      <p:pic>
        <p:nvPicPr>
          <p:cNvPr id="3074" name="Picture 2" descr="D:\Библиотека\Desktop\127703731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571744"/>
            <a:ext cx="1620294" cy="3743797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643042" y="2643182"/>
            <a:ext cx="428628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4214818"/>
            <a:ext cx="500066" cy="20002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D:\Библиотека\Desktop\12770373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714620"/>
            <a:ext cx="1643074" cy="3628455"/>
          </a:xfrm>
          <a:prstGeom prst="rect">
            <a:avLst/>
          </a:prstGeom>
          <a:noFill/>
        </p:spPr>
      </p:pic>
      <p:pic>
        <p:nvPicPr>
          <p:cNvPr id="3080" name="Picture 8" descr="D:\Библиотека\Desktop\424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285860"/>
            <a:ext cx="1166804" cy="1701201"/>
          </a:xfrm>
          <a:prstGeom prst="rect">
            <a:avLst/>
          </a:prstGeom>
          <a:noFill/>
        </p:spPr>
      </p:pic>
      <p:pic>
        <p:nvPicPr>
          <p:cNvPr id="3081" name="Picture 9" descr="D:\Библиотека\Desktop\45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1214422"/>
            <a:ext cx="1976431" cy="1976431"/>
          </a:xfrm>
          <a:prstGeom prst="rect">
            <a:avLst/>
          </a:prstGeom>
          <a:noFill/>
        </p:spPr>
      </p:pic>
      <p:pic>
        <p:nvPicPr>
          <p:cNvPr id="3082" name="Picture 10" descr="D:\Библиотека\Desktop\i (5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1142985"/>
            <a:ext cx="1857388" cy="1287970"/>
          </a:xfrm>
          <a:prstGeom prst="rect">
            <a:avLst/>
          </a:prstGeom>
          <a:noFill/>
        </p:spPr>
      </p:pic>
      <p:pic>
        <p:nvPicPr>
          <p:cNvPr id="3084" name="Picture 12" descr="D:\Библиотека\Desktop\mvd_of-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1214422"/>
            <a:ext cx="1663448" cy="1183949"/>
          </a:xfrm>
          <a:prstGeom prst="rect">
            <a:avLst/>
          </a:prstGeom>
          <a:noFill/>
        </p:spPr>
      </p:pic>
      <p:pic>
        <p:nvPicPr>
          <p:cNvPr id="3085" name="Picture 13" descr="D:\Библиотека\Desktop\SUl75Oh0EyI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0100" y="2571744"/>
            <a:ext cx="2428892" cy="3643318"/>
          </a:xfrm>
          <a:prstGeom prst="rect">
            <a:avLst/>
          </a:prstGeom>
          <a:noFill/>
        </p:spPr>
      </p:pic>
      <p:pic>
        <p:nvPicPr>
          <p:cNvPr id="1026" name="Picture 2" descr="D:\Библиотека\Desktop\vrach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2264" y="2714620"/>
            <a:ext cx="1857388" cy="3786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0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0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0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Молодец!</a:t>
            </a:r>
            <a:endParaRPr lang="ru-RU" sz="4800" dirty="0"/>
          </a:p>
        </p:txBody>
      </p:sp>
      <p:pic>
        <p:nvPicPr>
          <p:cNvPr id="4" name="Содержимое 3" descr="1964.jpg">
            <a:hlinkClick r:id="" action="ppaction://noaction">
              <a:snd r:embed="rId2" name="applause.wav" builtIn="1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88294" y="1600200"/>
            <a:ext cx="5537300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Шаблон орнамент Левитина Л.С.">
  <a:themeElements>
    <a:clrScheme name="Другая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99694"/>
      </a:hlink>
      <a:folHlink>
        <a:srgbClr val="D9969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орнамент Левитина Л.С.</Template>
  <TotalTime>332</TotalTime>
  <Words>204</Words>
  <Application>Microsoft Office PowerPoint</Application>
  <PresentationFormat>Экран (4:3)</PresentationFormat>
  <Paragraphs>44</Paragraphs>
  <Slides>14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Шаблон орнамент Левитина Л.С.</vt:lpstr>
      <vt:lpstr>Мультимедийное пособие для детей старшего дошкольного возраста  «Все профессии важны, все профессии нужны»</vt:lpstr>
      <vt:lpstr>Отгадай загадки</vt:lpstr>
      <vt:lpstr>Слайд 3</vt:lpstr>
      <vt:lpstr>Молодец!</vt:lpstr>
      <vt:lpstr>Игра «Кому, что нужно для работы» </vt:lpstr>
      <vt:lpstr>Слайд 6</vt:lpstr>
      <vt:lpstr>Молодец!</vt:lpstr>
      <vt:lpstr>Игра «Собираемся на работу»  </vt:lpstr>
      <vt:lpstr>Молодец!</vt:lpstr>
      <vt:lpstr>«Найди ошибку на картинке»</vt:lpstr>
      <vt:lpstr>Молодец!</vt:lpstr>
      <vt:lpstr>«Что сначала, что потом»</vt:lpstr>
      <vt:lpstr>МОЛОДЦЫ!  ВСЕ ЗАДАНИЯ ВЫПОЛНЕНЫ!</vt:lpstr>
      <vt:lpstr>Интернет-ресурсы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subject>М К</dc:subject>
  <dc:creator>Alex</dc:creator>
  <cp:lastModifiedBy>DNA7 X86</cp:lastModifiedBy>
  <cp:revision>18</cp:revision>
  <dcterms:created xsi:type="dcterms:W3CDTF">2014-01-23T17:14:33Z</dcterms:created>
  <dcterms:modified xsi:type="dcterms:W3CDTF">2015-10-16T09:32:45Z</dcterms:modified>
</cp:coreProperties>
</file>