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5" r:id="rId7"/>
    <p:sldId id="286" r:id="rId8"/>
    <p:sldId id="295" r:id="rId9"/>
    <p:sldId id="297" r:id="rId10"/>
    <p:sldId id="302" r:id="rId11"/>
    <p:sldId id="294" r:id="rId12"/>
    <p:sldId id="299" r:id="rId13"/>
    <p:sldId id="287" r:id="rId14"/>
    <p:sldId id="293" r:id="rId15"/>
    <p:sldId id="301" r:id="rId16"/>
    <p:sldId id="288" r:id="rId17"/>
    <p:sldId id="289" r:id="rId18"/>
    <p:sldId id="309" r:id="rId19"/>
    <p:sldId id="310" r:id="rId20"/>
    <p:sldId id="290" r:id="rId21"/>
    <p:sldId id="291" r:id="rId22"/>
    <p:sldId id="292" r:id="rId23"/>
    <p:sldId id="305" r:id="rId24"/>
    <p:sldId id="303" r:id="rId25"/>
    <p:sldId id="262" r:id="rId26"/>
    <p:sldId id="311" r:id="rId27"/>
    <p:sldId id="264" r:id="rId28"/>
    <p:sldId id="265" r:id="rId29"/>
    <p:sldId id="312" r:id="rId30"/>
    <p:sldId id="26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CFB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dunews.ru/professii/obzor/voennye/ingener.html" TargetMode="External"/><Relationship Id="rId2" Type="http://schemas.openxmlformats.org/officeDocument/2006/relationships/hyperlink" Target="http://edunews.ru/professii/obzor/voennye/vrach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dunews.ru/professii/obzor/voennye/svuazist.html" TargetMode="External"/><Relationship Id="rId4" Type="http://schemas.openxmlformats.org/officeDocument/2006/relationships/hyperlink" Target="http://edunews.ru/professii/obzor/voennye/voenniy-letchik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785786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Есть такая профессия – Родину защищать!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29698" name="Picture 2" descr="http://www.gov.ru/main/img/gerb(fkz)_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0240"/>
            <a:ext cx="2928958" cy="3514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0" name="Picture 4" descr="http://worldmilitary.org/img/3254463651-paradnye_golovnye_ubor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714488"/>
            <a:ext cx="3535265" cy="2714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868" y="4786322"/>
            <a:ext cx="5286412" cy="18573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ГБОУ СОШ № 22 г.о. Чапаевск.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по профориентации. Предназначена для учащихся 10-11 классов.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Преподаватель  ОБЖ   Политова О.В.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 год.</a:t>
            </a:r>
          </a:p>
          <a:p>
            <a:pPr algn="ctr"/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7" y="142852"/>
            <a:ext cx="5786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Долгов  Александр Петрович 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http://www.aviaspace.ru/upload/medialibrary/551/5511946548f2b6321a6bcc73ada5c75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428604"/>
            <a:ext cx="1214414" cy="2024024"/>
          </a:xfrm>
          <a:prstGeom prst="rect">
            <a:avLst/>
          </a:prstGeom>
          <a:noFill/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860" y="1357298"/>
            <a:ext cx="301531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10"/>
          <p:cNvSpPr>
            <a:spLocks noGrp="1"/>
          </p:cNvSpPr>
          <p:nvPr>
            <p:ph sz="quarter" idx="4294967295"/>
          </p:nvPr>
        </p:nvSpPr>
        <p:spPr>
          <a:xfrm>
            <a:off x="3714745" y="785794"/>
            <a:ext cx="4214842" cy="534036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Родился 22октября 1917 года  в селе Большое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Томылово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(ныне — город Чапаевск Самарской области ). Участвовал в боях на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Халкин-Голе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С апреля 1942— на фронтах Великой Отечественной войны. В 1943 Долгов окончил Горьковское танковое училище. К апрелю 1945 года гвардии старший лейтенант Александр Долгов командовал танковой ротой 8-го гвардейского отдельного мотоциклетного батальона 8-го гвардейского механизированного корпуса 1-й гвардейской танковой армии 1-го Белорусского фронта. Отличился во время штурма Берлина. 1 мая 1945 года  Долгов погиб в Берлине.</a:t>
            </a:r>
          </a:p>
          <a:p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Быть офицером – почётно!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1204" name="Picture 4" descr="http://ohrana.ru/upload/iblock/53b/53b273ba10da24af604bd2d412d025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254" y="1785926"/>
            <a:ext cx="7773960" cy="4365856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85728"/>
            <a:ext cx="85725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cs typeface="Aharoni" pitchFamily="2" charset="-79"/>
              </a:rPr>
              <a:t>Профессия военного является разновидностью государственной службы. Военный с целью защиты и удержания территории, материальных и людских ресурсов принимает решение или выполняет приказы о необходимых военных мероприятиях и операциях, участвует в различных акциях на местах и «горячих точках».</a:t>
            </a:r>
          </a:p>
          <a:p>
            <a:endParaRPr lang="ru-RU" sz="2800" dirty="0">
              <a:solidFill>
                <a:srgbClr val="FFFF00"/>
              </a:solidFill>
              <a:cs typeface="Aharoni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929066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cs typeface="Aharoni" pitchFamily="2" charset="-79"/>
              </a:rPr>
              <a:t>Военнослужащие – это люди, исполняющие обязанности, связанные с прохождением военной службы и обладающее в связи с этим специальным правовым статусом.</a:t>
            </a:r>
          </a:p>
          <a:p>
            <a:pPr algn="just"/>
            <a:r>
              <a:rPr lang="ru-RU" sz="2400" dirty="0" smtClean="0">
                <a:cs typeface="Aharoni" pitchFamily="2" charset="-79"/>
              </a:rPr>
              <a:t>Военнослужащие состоят на военной службе и им присваиваются  воинские  звания.</a:t>
            </a:r>
            <a:endParaRPr lang="ru-RU" sz="2400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3" y="2285992"/>
            <a:ext cx="3286147" cy="4143404"/>
          </a:xfrm>
        </p:spPr>
        <p:txBody>
          <a:bodyPr>
            <a:noAutofit/>
          </a:bodyPr>
          <a:lstStyle/>
          <a:p>
            <a:r>
              <a:rPr lang="ru-RU" sz="1400" b="0" u="sng" dirty="0" smtClean="0">
                <a:latin typeface="Times New Roman" pitchFamily="18" charset="0"/>
                <a:cs typeface="Aharoni" pitchFamily="2" charset="-79"/>
              </a:rPr>
              <a:t>Для тех, кто хочет служить в армии предъявляются особые требования :</a:t>
            </a:r>
            <a:br>
              <a:rPr lang="ru-RU" sz="1400" b="0" u="sng" dirty="0" smtClean="0">
                <a:latin typeface="Times New Roman" pitchFamily="18" charset="0"/>
                <a:cs typeface="Aharoni" pitchFamily="2" charset="-79"/>
              </a:rPr>
            </a:br>
            <a:r>
              <a:rPr lang="ru-RU" sz="1800" dirty="0" smtClean="0">
                <a:latin typeface="Times New Roman" pitchFamily="18" charset="0"/>
                <a:cs typeface="Aharoni" pitchFamily="2" charset="-79"/>
              </a:rPr>
              <a:t/>
            </a:r>
            <a:br>
              <a:rPr lang="ru-RU" sz="1800" dirty="0" smtClean="0">
                <a:latin typeface="Times New Roman" pitchFamily="18" charset="0"/>
                <a:cs typeface="Aharoni" pitchFamily="2" charset="-79"/>
              </a:rPr>
            </a:br>
            <a:r>
              <a:rPr lang="ru-RU" sz="1400" dirty="0" smtClean="0">
                <a:latin typeface="+mn-lt"/>
                <a:cs typeface="Aharoni" pitchFamily="2" charset="-79"/>
              </a:rPr>
              <a:t>- к состоянию здоровья;</a:t>
            </a:r>
            <a:br>
              <a:rPr lang="ru-RU" sz="1400" dirty="0" smtClean="0">
                <a:latin typeface="+mn-lt"/>
                <a:cs typeface="Aharoni" pitchFamily="2" charset="-79"/>
              </a:rPr>
            </a:br>
            <a:r>
              <a:rPr lang="ru-RU" sz="1400" dirty="0" smtClean="0">
                <a:latin typeface="+mn-lt"/>
                <a:cs typeface="Aharoni" pitchFamily="2" charset="-79"/>
              </a:rPr>
              <a:t/>
            </a:r>
            <a:br>
              <a:rPr lang="ru-RU" sz="1400" dirty="0" smtClean="0">
                <a:latin typeface="+mn-lt"/>
                <a:cs typeface="Aharoni" pitchFamily="2" charset="-79"/>
              </a:rPr>
            </a:br>
            <a:r>
              <a:rPr lang="ru-RU" sz="1400" dirty="0" smtClean="0">
                <a:latin typeface="+mn-lt"/>
                <a:cs typeface="Aharoni" pitchFamily="2" charset="-79"/>
              </a:rPr>
              <a:t>- образовательному уровню;</a:t>
            </a:r>
            <a:br>
              <a:rPr lang="ru-RU" sz="1400" dirty="0" smtClean="0">
                <a:latin typeface="+mn-lt"/>
                <a:cs typeface="Aharoni" pitchFamily="2" charset="-79"/>
              </a:rPr>
            </a:br>
            <a:r>
              <a:rPr lang="ru-RU" sz="1400" dirty="0" smtClean="0">
                <a:latin typeface="+mn-lt"/>
                <a:cs typeface="Aharoni" pitchFamily="2" charset="-79"/>
              </a:rPr>
              <a:t/>
            </a:r>
            <a:br>
              <a:rPr lang="ru-RU" sz="1400" dirty="0" smtClean="0">
                <a:latin typeface="+mn-lt"/>
                <a:cs typeface="Aharoni" pitchFamily="2" charset="-79"/>
              </a:rPr>
            </a:br>
            <a:r>
              <a:rPr lang="ru-RU" sz="1400" dirty="0" smtClean="0">
                <a:latin typeface="+mn-lt"/>
                <a:cs typeface="Aharoni" pitchFamily="2" charset="-79"/>
              </a:rPr>
              <a:t>-морально-психологическим качествам;</a:t>
            </a:r>
            <a:br>
              <a:rPr lang="ru-RU" sz="1400" dirty="0" smtClean="0">
                <a:latin typeface="+mn-lt"/>
                <a:cs typeface="Aharoni" pitchFamily="2" charset="-79"/>
              </a:rPr>
            </a:br>
            <a:r>
              <a:rPr lang="ru-RU" sz="1400" dirty="0" smtClean="0">
                <a:latin typeface="+mn-lt"/>
                <a:cs typeface="Aharoni" pitchFamily="2" charset="-79"/>
              </a:rPr>
              <a:t/>
            </a:r>
            <a:br>
              <a:rPr lang="ru-RU" sz="1400" dirty="0" smtClean="0">
                <a:latin typeface="+mn-lt"/>
                <a:cs typeface="Aharoni" pitchFamily="2" charset="-79"/>
              </a:rPr>
            </a:br>
            <a:r>
              <a:rPr lang="ru-RU" sz="1400" dirty="0" smtClean="0">
                <a:latin typeface="+mn-lt"/>
                <a:cs typeface="Aharoni" pitchFamily="2" charset="-79"/>
              </a:rPr>
              <a:t>-уровню физической подготовленности.</a:t>
            </a:r>
            <a:r>
              <a:rPr lang="ru-RU" sz="1400" b="0" dirty="0" smtClean="0">
                <a:latin typeface="+mn-lt"/>
                <a:cs typeface="Times New Roman" pitchFamily="18" charset="0"/>
              </a:rPr>
              <a:t/>
            </a:r>
            <a:br>
              <a:rPr lang="ru-RU" sz="1400" b="0" dirty="0" smtClean="0">
                <a:latin typeface="+mn-lt"/>
                <a:cs typeface="Times New Roman" pitchFamily="18" charset="0"/>
              </a:rPr>
            </a:br>
            <a:endParaRPr lang="ru-RU" sz="1400" b="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1357290" y="1000108"/>
            <a:ext cx="6986582" cy="150019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Однако служба не каждому по силам. Для этой профессии очень важны целеустремленность, стойкость духа, умение бороться со всеми трудностями, так как профессия не из легких.</a:t>
            </a:r>
          </a:p>
          <a:p>
            <a:pPr>
              <a:buNone/>
            </a:pPr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http://ru-an.info/Photo/QNews/n20438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8238" y="2214553"/>
            <a:ext cx="5354222" cy="3963415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85720" y="214291"/>
            <a:ext cx="5929354" cy="4572032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Aharoni" pitchFamily="2" charset="-79"/>
              </a:rPr>
              <a:t>Медицинские      ограничения:</a:t>
            </a:r>
            <a:r>
              <a:rPr lang="ru-RU" sz="3200" dirty="0" smtClean="0">
                <a:latin typeface="Times New Roman" pitchFamily="18" charset="0"/>
                <a:cs typeface="Aharoni" pitchFamily="2" charset="-79"/>
              </a:rPr>
              <a:t/>
            </a:r>
            <a:br>
              <a:rPr lang="ru-RU" sz="3200" dirty="0" smtClean="0">
                <a:latin typeface="Times New Roman" pitchFamily="18" charset="0"/>
                <a:cs typeface="Aharoni" pitchFamily="2" charset="-79"/>
              </a:rPr>
            </a:br>
            <a:r>
              <a:rPr lang="ru-RU" sz="2800" dirty="0" smtClean="0">
                <a:latin typeface="Times New Roman" pitchFamily="18" charset="0"/>
                <a:cs typeface="Aharoni" pitchFamily="2" charset="-79"/>
              </a:rPr>
              <a:t>нервно-психические расстройства;</a:t>
            </a:r>
            <a:br>
              <a:rPr lang="ru-RU" sz="2800" dirty="0" smtClean="0">
                <a:latin typeface="Times New Roman" pitchFamily="18" charset="0"/>
                <a:cs typeface="Aharoni" pitchFamily="2" charset="-79"/>
              </a:rPr>
            </a:br>
            <a:r>
              <a:rPr lang="ru-RU" sz="2800" dirty="0" smtClean="0">
                <a:latin typeface="Times New Roman" pitchFamily="18" charset="0"/>
                <a:cs typeface="Aharoni" pitchFamily="2" charset="-79"/>
              </a:rPr>
              <a:t>хронические болезни;</a:t>
            </a:r>
            <a:br>
              <a:rPr lang="ru-RU" sz="2800" dirty="0" smtClean="0">
                <a:latin typeface="Times New Roman" pitchFamily="18" charset="0"/>
                <a:cs typeface="Aharoni" pitchFamily="2" charset="-79"/>
              </a:rPr>
            </a:br>
            <a:r>
              <a:rPr lang="ru-RU" sz="2800" dirty="0" smtClean="0">
                <a:latin typeface="Times New Roman" pitchFamily="18" charset="0"/>
                <a:cs typeface="Aharoni" pitchFamily="2" charset="-79"/>
              </a:rPr>
              <a:t>нарушения в работе опорно-двигательного аппарата;</a:t>
            </a:r>
            <a:br>
              <a:rPr lang="ru-RU" sz="2800" dirty="0" smtClean="0">
                <a:latin typeface="Times New Roman" pitchFamily="18" charset="0"/>
                <a:cs typeface="Aharoni" pitchFamily="2" charset="-79"/>
              </a:rPr>
            </a:br>
            <a:r>
              <a:rPr lang="ru-RU" sz="2800" dirty="0" smtClean="0">
                <a:latin typeface="Times New Roman" pitchFamily="18" charset="0"/>
                <a:cs typeface="Aharoni" pitchFamily="2" charset="-79"/>
              </a:rPr>
              <a:t>физическая слабость;</a:t>
            </a:r>
            <a:br>
              <a:rPr lang="ru-RU" sz="2800" dirty="0" smtClean="0">
                <a:latin typeface="Times New Roman" pitchFamily="18" charset="0"/>
                <a:cs typeface="Aharoni" pitchFamily="2" charset="-79"/>
              </a:rPr>
            </a:br>
            <a:r>
              <a:rPr lang="ru-RU" sz="2800" dirty="0" smtClean="0">
                <a:latin typeface="Times New Roman" pitchFamily="18" charset="0"/>
                <a:cs typeface="Aharoni" pitchFamily="2" charset="-79"/>
              </a:rPr>
              <a:t>быстрая утомляемость.</a:t>
            </a:r>
            <a:r>
              <a:rPr lang="ru-RU" sz="3200" dirty="0" smtClean="0">
                <a:latin typeface="Times New Roman" pitchFamily="18" charset="0"/>
                <a:cs typeface="Aharoni" pitchFamily="2" charset="-79"/>
              </a:rPr>
              <a:t/>
            </a:r>
            <a:br>
              <a:rPr lang="ru-RU" sz="3200" dirty="0" smtClean="0">
                <a:latin typeface="Times New Roman" pitchFamily="18" charset="0"/>
                <a:cs typeface="Aharoni" pitchFamily="2" charset="-79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0724" name="Picture 4" descr="http://www.knews.kg/files/media/109/109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143248"/>
            <a:ext cx="4762500" cy="3171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topwar.ru/uploads/posts/2012-05/1337846855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14488"/>
            <a:ext cx="6537528" cy="463570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57158" y="274638"/>
            <a:ext cx="857256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Желающим поступить в военные учебные    заведения нужно знать…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266596"/>
            <a:ext cx="7572428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соответствии   с положениями Федерального    закона   «О воинской обязанности и военной службе» в военные образовательные   учреждения     профессионального образования   имеют   право    поступать:</a:t>
            </a:r>
          </a:p>
          <a:p>
            <a:pPr>
              <a:lnSpc>
                <a:spcPct val="90000"/>
              </a:lnSpc>
            </a:pPr>
            <a:endParaRPr lang="ru-RU" sz="2400" dirty="0" smtClean="0"/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 средним (полным) общим образованием или средним профессиональным образованием; 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проходившие военную службу, которым до конца года исполнилось 17 лет, но не старше 21 года включительно на год поступления;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проходившие или прошедшие военную службу - до 23 лет включительно на год поступления.</a:t>
            </a:r>
          </a:p>
          <a:p>
            <a:pPr>
              <a:lnSpc>
                <a:spcPct val="90000"/>
              </a:lnSpc>
            </a:pPr>
            <a:endParaRPr lang="ru-R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4643446"/>
            <a:ext cx="76438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-военнослужащих, проходящих военную службу по контракту (кроме офицеров), по истечении половины срока военной службы, указанного в первом контракте, до достижения ими возраста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27 лет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471490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Личностные качества, которые необходимы человеку, решившему посвятить себя военной службе: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патриотизм , нравственность;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организованность; 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решительность;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умение прогнозировать ситуацию; требовательность к себе и к людям; 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инициативность;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умение быстро  ориентироваться в обстановке;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хорошая физическая и психическая выносливость; 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эмоциональная устойчивость.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вое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571480"/>
            <a:ext cx="3513441" cy="322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28680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Профессию военного принято считать истинно мужской, но и женщины могут успешно построить военную карьеру. С получением воинских званий и продвижением по служебно-карьерной лестнице традиционно ассоциируется не только престиж, но и высокий уровень ответственности.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Военные профессии:</a:t>
            </a:r>
          </a:p>
          <a:p>
            <a:r>
              <a:rPr lang="ru-RU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Военный врач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Военные врачи в армии - фигуры весьма уважаемые. С почетом к ним относятся как рядовые, так и высший офицерский состав, считая врачей людьми умными, интеллигентными, "толковыми".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Военный инженер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Военный инженер - трудолюбивый "муравей" армии, постоянно отстраивающий и совершенствующий свой "муравейник". Нужен ремонт? Сделать из дома крепость? Все это под силу инженерным войскам.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Военный летчик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Военные летчики - элита армии во многих современных государствах. Тактическое значение военной авиации трудно переоценить. Отбор в военную авиацию очень строг. Слабым и глупым здесь не место.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Военный связист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Военный связист - профессия престижная, интересная. Заслуги войск связи во второй мировой войне не переоценить. И уже в те годы было определено, что с такой работой вполне справляются женщины.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42976" y="1214422"/>
            <a:ext cx="6629424" cy="2857519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Высшие военные учебные  заведения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Профессия военного имеет очень давнюю историю.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286388"/>
            <a:ext cx="8358246" cy="1285884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b="1" dirty="0" smtClean="0"/>
              <a:t>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Первые военнослужащие – защитники Руси.  Это  были отважные и смелые люди, которые не боялись защищать свой    народ от врагов. Любовь к своей родине, к своему Отечеству поднимала людей на подвиги. Много героев погибло, защищая свою Отчизну. Их имена стали для нас символами мужества и чести. </a:t>
            </a: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4034" name="Picture 2" descr="http://ozerygorod.ru/wyswyg/image/92/0008-008-Kulikovskaja-bitva-v-Mosk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071546"/>
            <a:ext cx="6418948" cy="4086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Военный учебно-научный центр ВВС 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«Военно-воздушная академия» (филиал, г. Сызрань Самарской области)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ens.mil.ru/images/military/military/photo/45637%20%283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643182"/>
            <a:ext cx="5238750" cy="371475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572132" y="3000373"/>
            <a:ext cx="33575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История филиала академии (до 2009 г.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Сызранского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высшего военного авиационного училища летчиков) начинается с Саратовской военной авиационной школы пилотов, сформированной в 1940 г.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1214422"/>
            <a:ext cx="44291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446007, Самарская обл., г. Сызрань -7,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ул. Маршала Г.К. Жукова, филиал ВУНЦ ВВС «ВВА» (г. Сызрань)</a:t>
            </a:r>
          </a:p>
          <a:p>
            <a:pPr fontAlgn="base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 (8464) 99-00-86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                      (8464) 37-38-10, добавочный 2-28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429264"/>
            <a:ext cx="8429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Шесть выпускников школы — участников Великой Отечественной войны, удостоены звания Героев Советского Союза, а один из них —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Т. Я.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Бегельдинов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удостоен этого звание дважды. 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xn--80ahclcogc6ci4h.xn--90anlfbebar6i.xn--p1ai/images/upload/2015/E80A7154_9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85728"/>
            <a:ext cx="7358114" cy="4905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214949"/>
            <a:ext cx="8429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протяжении всей истории филиала вуза  выпускники всегда показывали себя профессионалами высочайшего класса. Так было при выполнении специальных заданий по спасению людей и перевозке грузов во время весенних паводков, ликвидации последствий аварии на Чернобыльской АЭС, в огненном небе Афганистана. 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5604" name="Picture 4" descr="http://chuvash.er.ru/media/userdata/news/2014/09/03/b3aba74ddec78af20b2f4f08ae8efa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85728"/>
            <a:ext cx="6363907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8001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Сызранский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военный   авиационный    институт.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Готовит специалистов    армейской  авиации.</a:t>
            </a:r>
          </a:p>
          <a:p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http://cdn.static1.rtr-vesti.ru/p/xw_10975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643182"/>
            <a:ext cx="6732241" cy="382428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357166"/>
            <a:ext cx="814393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/>
              <a:t>Специальность: эксплуатация воздушного транспорта и управление воздушным движением. </a:t>
            </a:r>
            <a:br>
              <a:rPr lang="ru-RU" sz="2000" b="1" dirty="0" smtClean="0"/>
            </a:br>
            <a:r>
              <a:rPr lang="ru-RU" sz="2000" b="1" dirty="0" smtClean="0"/>
              <a:t>  Квалификация – инженер-пилот.         (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Срок обучения – 5 лет.)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окончании филиала присваивается воинское звание – лейтенант.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УСЛОВИЯ ПРИЕМА И ПОРЯДОК ПОСТУПЛЕНИЯ В ФИЛИАЛ ВУНЦ ВВС 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428736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357298"/>
            <a:ext cx="82868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Профессиональный отбор кандидатов для поступления на учебу в филиал ВУНЦ ВВС «ВВА» (г. Сызрань) проводится в период с 1 по 30 июля.</a:t>
            </a:r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 Он включает  в себя:</a:t>
            </a:r>
          </a:p>
          <a:p>
            <a:pPr fontAlgn="base"/>
            <a:endParaRPr lang="ru-RU" dirty="0" smtClean="0"/>
          </a:p>
          <a:p>
            <a:pPr marL="342900" indent="-342900" fontAlgn="base">
              <a:buAutoNum type="arabicPeriod"/>
            </a:pPr>
            <a:r>
              <a:rPr lang="ru-RU" dirty="0" smtClean="0"/>
              <a:t>Определение годности кандидатов по состоянию здоровья.</a:t>
            </a:r>
          </a:p>
          <a:p>
            <a:pPr marL="342900" indent="-342900" fontAlgn="base">
              <a:buAutoNum type="arabicPeriod"/>
            </a:pPr>
            <a:endParaRPr lang="ru-RU" dirty="0" smtClean="0"/>
          </a:p>
          <a:p>
            <a:pPr marL="342900" indent="-342900" fontAlgn="base"/>
            <a:r>
              <a:rPr lang="ru-RU" dirty="0" smtClean="0"/>
              <a:t>2. Определение категории профессиональной пригодности кандидатов на основе их социально-психологического изучения, психологического и психофизиологического обследования.</a:t>
            </a:r>
          </a:p>
          <a:p>
            <a:pPr marL="342900" indent="-342900" fontAlgn="base"/>
            <a:endParaRPr lang="ru-RU" dirty="0" smtClean="0"/>
          </a:p>
          <a:p>
            <a:pPr marL="342900" indent="-342900" fontAlgn="base"/>
            <a:endParaRPr lang="ru-RU" dirty="0" smtClean="0"/>
          </a:p>
          <a:p>
            <a:pPr marL="342900" indent="-342900" fontAlgn="base"/>
            <a:endParaRPr lang="ru-RU" dirty="0" smtClean="0"/>
          </a:p>
          <a:p>
            <a:pPr marL="342900" indent="-342900" fontAlgn="base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4500570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Оценки уровня общеобразовательной подготовленности кандидатов по результатам   единого государственного экзамена (далее ЕГЭ) по общеобразовательным предметам(математика (профильный уровень) , физика, русский язык).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5112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Саратовский военный институт готовит офицеров для службы во внутренних войсках МВД России 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1643050"/>
            <a:ext cx="45005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Адрес: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410023, г.Саратов, ул.Московская, 158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Контакты: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телефоны: (845-2) 50-44-61, (845-2) 50-45-20,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50-44-09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4143380"/>
            <a:ext cx="82153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Институт начал свою историю 19 мая 1932 года от 4 школы пограничной охраны и войск ОГПУ. Первый выпуск командиров, окончивших основное пехотное отделение школы, состоялся в 1934 году. Приказом НКВД СССР от 9 апреля 1941 года №0179 и Приказом МООП РСФСР от 18 февраля 1963 года №0143 определен День части - 2 мая. В 1937 году школа реорганизована в училище, с 1973 года училище стало высшим, в 1997 году – преобразовано в военный институт. За период существования было подготовлено свыше 36 тысяч офицеров.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commondatastorage.googleapis.com/education24/styles/colorbox/gcs.education24/edu/7ofz-yhndti_0.jpg?itok=EKyGHLq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1195"/>
            <a:ext cx="3857652" cy="2538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3071810"/>
            <a:ext cx="49292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суровые годы Великой Отечественной войны воспитанники института гордо пронесли честь и славу через все фронты, проявляя мужество и героизм в борьбе за свободу и независимость нашей Родины.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4286256"/>
            <a:ext cx="4857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Первые удары немецко-фашистских захватчиков приняли на себя советские пограничники-выпускники в то время Саратовского военного училища НКВД.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5500703"/>
            <a:ext cx="5000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Уже 26 августа 1941 года за успешное выполнение боевых заданий на фронте были награждены орденами и медалями 55 выпускников.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https://encrypted-tbn3.gstatic.com/images?q=tbn:ANd9GcRYfgqKeeLhZ_QoB6xfows5b7GyY_gG_W7ncfAvM5Wv44a56I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14290"/>
            <a:ext cx="3692896" cy="2457456"/>
          </a:xfrm>
          <a:prstGeom prst="rect">
            <a:avLst/>
          </a:prstGeom>
          <a:noFill/>
        </p:spPr>
      </p:pic>
      <p:pic>
        <p:nvPicPr>
          <p:cNvPr id="44036" name="Picture 4" descr="http://i.bogschool.ru/u/72/0f42f0c6a011e2a35ee312826c674f/-/%D0%BB%D0%B5%D0%BD%D1%82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4252320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3929066"/>
            <a:ext cx="81439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Преимущества обучения в Саратовском военном институте внутренних войск  МВД России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полное государственное обеспечение;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диплом государственного образца;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достойное денежное содержание;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гарантированное трудоустройство выпускников;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обучение вождению автомобилей 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14291"/>
            <a:ext cx="814393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Приём в военный институт осуществляется </a:t>
            </a:r>
          </a:p>
          <a:p>
            <a:endParaRPr lang="ru-R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специальности 40.05.01 «Правовое обеспечение национальной безопасности»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квалификация «Специалист» со сроком обучения 5 лет.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2014 года в Саратовском военном институте внутренних войск МВД России осуществляется прием военнослужащих внутренних войск МВД России проходящих военную службу по контракту по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специальности 40.03.11 "Юриспруденция"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заочной форме обучении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Срок обучения 5 лет.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Документы для поступления в электронной форме не принимаются.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357166"/>
            <a:ext cx="835824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Профессиональный отбор включает: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Определение годности кандидата к поступлению в вуз по состоянию здоровья, в том числе проведение обследования на наличие признаков употребления наркотических средств;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определение категории профессиональной пригодности кандидата на основе его социально-психологического изучения, тестирования;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оценку уровня общеобразовательной подготовленности кандидата по общеобразовательным предметам: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обществознание (учитываются результаты ЕГЭ),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русский язык (учитываются результаты ЕГЭ),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история (учитываются результаты ЕГЭ),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дополнительное вступительное испытание  по обществознанию.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Результаты всех вступительных испытаний, в том числе дополнительного вступительного испытания, оцениваются по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стобалльной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шкале.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Минимальное количество баллов ЕГЭ составляет: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русскому языку 36 баллов;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истории 32 балла;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обществознанию 42 балла.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612845"/>
            <a:ext cx="75724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 касается плюсов профессии: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Довольно достойный заработок (только с 2012 года зарплаты   военнослужащих увеличились в три раза)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Сравнительно большие пенсии (бюджет на выплаты пенсий людей в погонах в 2014 году составил 557,79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рублей)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Различные  льготы и выплаты ( надбавка за классную квалификацию, которая   выплачивается каждый месяц, надбавка за особые условия службы и т.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.)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Военные- это те люди, которые никогда не останутся без внимания власти, так как они стоят на постах охраны безопасности и порядка в государстве.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5400675" cy="601186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    Полководец – Александр Невский  в тяжелое для Руси время смог объединить вокруг себя народ и не пустить европейских рыцарей  на Русь.  Эта битва получила название Ледовое побоище. Это было в 13 веке.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Он говорил: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200" b="1" i="1" dirty="0" smtClean="0"/>
              <a:t>«Идите и скажите всем в чужих краях, что Русь жива. Пусть без страха жалуют к нам в гости. Но кто к нам с мечем придет - тот от меча и погибнет.</a:t>
            </a:r>
            <a:br>
              <a:rPr lang="ru-RU" sz="2200" b="1" i="1" dirty="0" smtClean="0"/>
            </a:br>
            <a:r>
              <a:rPr lang="ru-RU" sz="2200" b="1" i="1" dirty="0" smtClean="0"/>
              <a:t> На том стояли и стоять будет Русская земля.»</a:t>
            </a:r>
            <a:br>
              <a:rPr lang="ru-RU" sz="2200" b="1" i="1" dirty="0" smtClean="0"/>
            </a:br>
            <a:endParaRPr lang="ru-RU" sz="2200" b="1" dirty="0"/>
          </a:p>
        </p:txBody>
      </p:sp>
      <p:pic>
        <p:nvPicPr>
          <p:cNvPr id="43010" name="Picture 2" descr="http://www.pereprava.org/uploads/posts/2014-04/1397200400_korin-p.-d.-aleksandr-nevskiy-1942.gosudarstvennaya-tretyakovskayagalereya-moskva.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57166"/>
            <a:ext cx="3094004" cy="6143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pp.vk.me/c605222/v605222959/7f17/aGqfJEitw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s://pp.vk.me/c605222/v605222959/7f17/aGqfJEitw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8040223" cy="3786214"/>
          </a:xfrm>
          <a:prstGeom prst="rect">
            <a:avLst/>
          </a:prstGeom>
          <a:noFill/>
        </p:spPr>
      </p:pic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785786" y="4643446"/>
            <a:ext cx="7715304" cy="121444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Профессия   военного  востребована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во  все  времена!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6215082"/>
            <a:ext cx="6786610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За дополнительной информацией обращайтесь в военкомат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00042"/>
            <a:ext cx="5214942" cy="5626121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                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Великий полководец Дмитрий Донской в 1380 году со своими войсками разгромил ордынское иго на Куликовом поле, за рекой Дон.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Его правнук государь Иван 3 объединил под властью Москвы большинство русских земель и избавил их от ордынской зависимости. Так происходило формирование государства и появление её защитников.</a:t>
            </a:r>
          </a:p>
          <a:p>
            <a:endParaRPr lang="ru-RU" dirty="0"/>
          </a:p>
        </p:txBody>
      </p:sp>
      <p:pic>
        <p:nvPicPr>
          <p:cNvPr id="26626" name="Picture 2" descr="http://www.btula.ru/data/mods/shop_tovar_prewievphoto/user_photo_22822936d19a1271f91aba1c46f18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340" y="714356"/>
            <a:ext cx="3786660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5572140"/>
            <a:ext cx="8429684" cy="10715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Просторна и прекрасна наша родная Земля. Народ на ней трудится, растит детей, а наша армия охраняет границы государства, бережёт покой и счастье россиян.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25604" name="Picture 4" descr="http://www.anaga.ru/travel/sk.htm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3" y="285728"/>
            <a:ext cx="7509918" cy="5024818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5214950"/>
            <a:ext cx="8501121" cy="13573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b="1" dirty="0" smtClean="0"/>
              <a:t>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«Есть такая профессия - Родину защищать»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 это цитата из фильма «Офицеры» говорит сама за себя. Настоящие мужские качества - любовь к Родине, готовность защищать свое Отечество, стоять на страже безопасности страны и ее граждан вызывает большое уважение.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60" name="Picture 4" descr="http://bezformata.ru/content/Images/000/037/137/image371374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85728"/>
            <a:ext cx="7269614" cy="485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286388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“Военная выправка”, “офицерская честь”, “солдатская доблесть”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– это далеко не полный список того, что привлекает молодых людей при выборе данной профессии.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8" name="Picture 6" descr="http://xn--80aabfqjj3bddt.xn--90anlfbebar6i.xn--p1ai/images/military/military/photo/ZAR_8671_BW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14290"/>
            <a:ext cx="6746308" cy="4783747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10" y="274638"/>
            <a:ext cx="758669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Офицер – это профессия героическая!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3250" name="Picture 2" descr="http://ens.mil.ru/images/military/military/photo/of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7" y="1785926"/>
            <a:ext cx="6271853" cy="444731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71538" y="214313"/>
            <a:ext cx="6700862" cy="1000109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Герои Великой Отечественной Войны.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34818" name="Picture 2" descr="http://www.alabin.ru/images/photo/geroi/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3571868" cy="494978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42976" y="1000108"/>
            <a:ext cx="6572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Georgia"/>
                <a:cs typeface="Aharoni" pitchFamily="2" charset="-79"/>
              </a:rPr>
              <a:t>Колычев</a:t>
            </a:r>
            <a:r>
              <a:rPr lang="ru-RU" sz="2800" b="1" dirty="0" smtClean="0">
                <a:solidFill>
                  <a:srgbClr val="FF0000"/>
                </a:solidFill>
                <a:latin typeface="Georgia"/>
                <a:cs typeface="Aharoni" pitchFamily="2" charset="-79"/>
              </a:rPr>
              <a:t> Олег Федосеевич</a:t>
            </a:r>
            <a:endParaRPr lang="ru-RU" sz="2800" b="1" dirty="0">
              <a:solidFill>
                <a:srgbClr val="FF0000"/>
              </a:solidFill>
              <a:latin typeface="Georgia"/>
              <a:cs typeface="Aharoni" pitchFamily="2" charset="-79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1428736"/>
            <a:ext cx="407196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Родился 5 июня 1923 г. в деревне Матвеево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Тотемского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района Вологодской области в семье крестьянина. Работал электриком на заводе в г. Чапаевске Куйбышевской области. Звание Героя Советского Союза командиру взвода лейтенанту О.Ф.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Колычеву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присвоено 24 марта 1945 г. за форсирование реки Дунай в 3-х километрах севернее г.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Эрчи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(Венгрия). В 1945 г. старший лейтенант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Колычев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уволился в запас. До 1957 г. продолжал служить в органах МВД. Жил в Куйбышеве.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1" name="Picture 5" descr="http://www.aviaspace.ru/upload/medialibrary/551/5511946548f2b6321a6bcc73ada5c75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428604"/>
            <a:ext cx="1214414" cy="2024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1302</Words>
  <Application>Microsoft Office PowerPoint</Application>
  <PresentationFormat>Экран (4:3)</PresentationFormat>
  <Paragraphs>137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Есть такая профессия – Родину защищать!</vt:lpstr>
      <vt:lpstr>Профессия военного имеет очень давнюю историю.</vt:lpstr>
      <vt:lpstr>    Полководец – Александр Невский  в тяжелое для Руси время смог объединить вокруг себя народ и не пустить европейских рыцарей  на Русь.  Эта битва получила название Ледовое побоище. Это было в 13 веке.  Он говорил: «Идите и скажите всем в чужих краях, что Русь жива. Пусть без страха жалуют к нам в гости. Но кто к нам с мечем придет - тот от меча и погибнет.  На том стояли и стоять будет Русская земля.» </vt:lpstr>
      <vt:lpstr>Слайд 4</vt:lpstr>
      <vt:lpstr>Слайд 5</vt:lpstr>
      <vt:lpstr>Слайд 6</vt:lpstr>
      <vt:lpstr>Слайд 7</vt:lpstr>
      <vt:lpstr>Офицер – это профессия героическая!</vt:lpstr>
      <vt:lpstr>Герои Великой Отечественной Войны.</vt:lpstr>
      <vt:lpstr>Слайд 10</vt:lpstr>
      <vt:lpstr>Быть офицером – почётно!</vt:lpstr>
      <vt:lpstr>Слайд 12</vt:lpstr>
      <vt:lpstr>Для тех, кто хочет служить в армии предъявляются особые требования :  - к состоянию здоровья;  - образовательному уровню;  -морально-психологическим качествам;  -уровню физической подготовленности. </vt:lpstr>
      <vt:lpstr>Медицинские      ограничения: нервно-психические расстройства; хронические болезни; нарушения в работе опорно-двигательного аппарата; физическая слабость; быстрая утомляемость.   </vt:lpstr>
      <vt:lpstr>Желающим поступить в военные учебные    заведения нужно знать…</vt:lpstr>
      <vt:lpstr>Слайд 16</vt:lpstr>
      <vt:lpstr>Слайд 17</vt:lpstr>
      <vt:lpstr>Слайд 18</vt:lpstr>
      <vt:lpstr>Высшие военные учебные  заведения</vt:lpstr>
      <vt:lpstr>Слайд 20</vt:lpstr>
      <vt:lpstr>Слайд 21</vt:lpstr>
      <vt:lpstr>Слайд 22</vt:lpstr>
      <vt:lpstr>Слайд 23</vt:lpstr>
      <vt:lpstr>УСЛОВИЯ ПРИЕМА И ПОРЯДОК ПОСТУПЛЕНИЯ В ФИЛИАЛ ВУНЦ ВВС </vt:lpstr>
      <vt:lpstr>Саратовский военный институт готовит офицеров для службы во внутренних войсках МВД России  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85</cp:revision>
  <dcterms:created xsi:type="dcterms:W3CDTF">2015-10-02T13:11:41Z</dcterms:created>
  <dcterms:modified xsi:type="dcterms:W3CDTF">2015-10-07T13:32:42Z</dcterms:modified>
</cp:coreProperties>
</file>