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95" r:id="rId3"/>
    <p:sldId id="302" r:id="rId4"/>
    <p:sldId id="303" r:id="rId5"/>
    <p:sldId id="304" r:id="rId6"/>
    <p:sldId id="308" r:id="rId7"/>
    <p:sldId id="257" r:id="rId8"/>
    <p:sldId id="293" r:id="rId9"/>
    <p:sldId id="29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hyperlink" Target="http://stat.ficto.ru/" TargetMode="External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hyperlink" Target="http://stat.ficto.ru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293BA0-74E5-4BE5-91D7-59D99DE7DFE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B02D85A-2F80-450D-A7BA-FD3018C3DA05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contourClr>
            <a:srgbClr val="FFFFFF"/>
          </a:contourClr>
        </a:sp3d>
      </dgm:spPr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ru-RU" sz="2000" b="1" dirty="0" smtClean="0"/>
            <a:t>РАЗЪЯСНЕНИЯ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2000" b="1" dirty="0" smtClean="0"/>
            <a:t>ПО ЗАПОЛНЕНИЮ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2000" b="1" dirty="0" smtClean="0"/>
            <a:t>ФОРМЫ СПО-2. ТИПОВЫЕ ОШИБКИ.</a:t>
          </a:r>
          <a:endParaRPr lang="ru-RU" sz="2000" dirty="0"/>
        </a:p>
      </dgm:t>
    </dgm:pt>
    <dgm:pt modelId="{7DA949D5-41E2-4077-82C4-60483A246589}" type="parTrans" cxnId="{2B245742-EA59-43E3-A5B1-DA69CC1A129F}">
      <dgm:prSet/>
      <dgm:spPr/>
      <dgm:t>
        <a:bodyPr/>
        <a:lstStyle/>
        <a:p>
          <a:endParaRPr lang="ru-RU"/>
        </a:p>
      </dgm:t>
    </dgm:pt>
    <dgm:pt modelId="{19E94AA3-1A62-437D-9540-10DB56AE0BC6}" type="sibTrans" cxnId="{2B245742-EA59-43E3-A5B1-DA69CC1A129F}">
      <dgm:prSet/>
      <dgm:spPr/>
      <dgm:t>
        <a:bodyPr/>
        <a:lstStyle/>
        <a:p>
          <a:endParaRPr lang="ru-RU"/>
        </a:p>
      </dgm:t>
    </dgm:pt>
    <dgm:pt modelId="{AF9EB2B7-CA79-4CBA-AE4B-829104864734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contourClr>
            <a:srgbClr val="FFFFFF"/>
          </a:contourClr>
        </a:sp3d>
      </dgm:spPr>
      <dgm:t>
        <a:bodyPr lIns="0" rIns="0"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ru-RU" sz="2000" b="1" dirty="0" smtClean="0"/>
            <a:t>ВЗАИМОСВЯЗЬ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2000" b="1" dirty="0" smtClean="0"/>
            <a:t>С ПОКАЗАТЕЛЯМИ </a:t>
          </a:r>
          <a:br>
            <a:rPr lang="ru-RU" sz="2000" b="1" dirty="0" smtClean="0"/>
          </a:br>
          <a:r>
            <a:rPr lang="ru-RU" sz="2000" b="1" dirty="0" smtClean="0"/>
            <a:t>ИЗ ФОРМЫ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2000" b="1" dirty="0" smtClean="0"/>
            <a:t>СПО-МОНИТОРИНГ.</a:t>
          </a:r>
          <a:endParaRPr lang="ru-RU" sz="2000" dirty="0"/>
        </a:p>
      </dgm:t>
    </dgm:pt>
    <dgm:pt modelId="{6F259F47-04CB-4FD3-914D-2510F2A0ABD6}" type="parTrans" cxnId="{FFFD5C86-0E9E-4696-8C5E-8660CF055D4C}">
      <dgm:prSet/>
      <dgm:spPr/>
      <dgm:t>
        <a:bodyPr/>
        <a:lstStyle/>
        <a:p>
          <a:endParaRPr lang="ru-RU"/>
        </a:p>
      </dgm:t>
    </dgm:pt>
    <dgm:pt modelId="{54A3984E-A8C8-407E-BCB6-5050E444C777}" type="sibTrans" cxnId="{FFFD5C86-0E9E-4696-8C5E-8660CF055D4C}">
      <dgm:prSet/>
      <dgm:spPr/>
      <dgm:t>
        <a:bodyPr/>
        <a:lstStyle/>
        <a:p>
          <a:endParaRPr lang="ru-RU"/>
        </a:p>
      </dgm:t>
    </dgm:pt>
    <dgm:pt modelId="{D921BE28-2EAF-4AC4-BA8C-9AE3A3177563}">
      <dgm:prSet custT="1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contourClr>
            <a:srgbClr val="FFFFFF"/>
          </a:contourClr>
        </a:sp3d>
      </dgm:spPr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ru-RU" sz="2000" b="1" dirty="0" smtClean="0"/>
            <a:t>ЭТАПЫ РАБОТЫ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2000" b="1" dirty="0" smtClean="0"/>
            <a:t>ПО ПОДГОТОВКЕ ФОРМЫ СПО-2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2000" b="1" dirty="0" smtClean="0"/>
            <a:t>в 2026 году.</a:t>
          </a:r>
          <a:endParaRPr lang="ru-RU" sz="2000" dirty="0"/>
        </a:p>
      </dgm:t>
    </dgm:pt>
    <dgm:pt modelId="{2896CF04-D702-44DA-A2A8-07F8E58F2256}" type="parTrans" cxnId="{21F3A05A-6AB2-4D63-A3AB-9874D8425770}">
      <dgm:prSet/>
      <dgm:spPr/>
      <dgm:t>
        <a:bodyPr/>
        <a:lstStyle/>
        <a:p>
          <a:endParaRPr lang="ru-RU"/>
        </a:p>
      </dgm:t>
    </dgm:pt>
    <dgm:pt modelId="{B3A16BB8-AECC-49C2-BF46-EA5F0C36E766}" type="sibTrans" cxnId="{21F3A05A-6AB2-4D63-A3AB-9874D8425770}">
      <dgm:prSet/>
      <dgm:spPr/>
      <dgm:t>
        <a:bodyPr/>
        <a:lstStyle/>
        <a:p>
          <a:endParaRPr lang="ru-RU"/>
        </a:p>
      </dgm:t>
    </dgm:pt>
    <dgm:pt modelId="{B1BE5262-1BC7-4D04-8AA8-CC4EDD2A89E4}" type="pres">
      <dgm:prSet presAssocID="{73293BA0-74E5-4BE5-91D7-59D99DE7DFE9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F5FB970-88E0-4CB8-87D3-3B36BC3A7D17}" type="pres">
      <dgm:prSet presAssocID="{73293BA0-74E5-4BE5-91D7-59D99DE7DFE9}" presName="arrow" presStyleLbl="bgShp" presStyleIdx="0" presStyleCnt="1" custScaleX="117647"/>
      <dgm:spPr/>
      <dgm:t>
        <a:bodyPr/>
        <a:lstStyle/>
        <a:p>
          <a:endParaRPr lang="ru-RU"/>
        </a:p>
      </dgm:t>
    </dgm:pt>
    <dgm:pt modelId="{9DC594BB-C0B2-4744-A2DA-160EBA5AB3FE}" type="pres">
      <dgm:prSet presAssocID="{73293BA0-74E5-4BE5-91D7-59D99DE7DFE9}" presName="linearProcess" presStyleCnt="0"/>
      <dgm:spPr/>
    </dgm:pt>
    <dgm:pt modelId="{C2C4F3B6-B153-4F8D-8A1C-A9420E120B83}" type="pres">
      <dgm:prSet presAssocID="{D921BE28-2EAF-4AC4-BA8C-9AE3A3177563}" presName="textNode" presStyleLbl="node1" presStyleIdx="0" presStyleCnt="3" custScaleX="61195" custScaleY="181577" custLinFactNeighborX="49818" custLinFactNeighborY="-777">
        <dgm:presLayoutVars>
          <dgm:bulletEnabled val="1"/>
        </dgm:presLayoutVars>
      </dgm:prSet>
      <dgm:spPr>
        <a:prstGeom prst="foldedCorner">
          <a:avLst/>
        </a:prstGeom>
      </dgm:spPr>
      <dgm:t>
        <a:bodyPr/>
        <a:lstStyle/>
        <a:p>
          <a:endParaRPr lang="ru-RU"/>
        </a:p>
      </dgm:t>
    </dgm:pt>
    <dgm:pt modelId="{A73536BD-983B-448A-B7A2-0A5C25137CA9}" type="pres">
      <dgm:prSet presAssocID="{B3A16BB8-AECC-49C2-BF46-EA5F0C36E766}" presName="sibTrans" presStyleCnt="0"/>
      <dgm:spPr/>
    </dgm:pt>
    <dgm:pt modelId="{7ADC16AE-4B2D-4627-8296-AA32A0D39040}" type="pres">
      <dgm:prSet presAssocID="{CB02D85A-2F80-450D-A7BA-FD3018C3DA05}" presName="textNode" presStyleLbl="node1" presStyleIdx="1" presStyleCnt="3" custScaleX="66980" custScaleY="181577" custLinFactNeighborX="1660" custLinFactNeighborY="-1635">
        <dgm:presLayoutVars>
          <dgm:bulletEnabled val="1"/>
        </dgm:presLayoutVars>
      </dgm:prSet>
      <dgm:spPr>
        <a:prstGeom prst="foldedCorner">
          <a:avLst/>
        </a:prstGeom>
      </dgm:spPr>
      <dgm:t>
        <a:bodyPr/>
        <a:lstStyle/>
        <a:p>
          <a:endParaRPr lang="ru-RU"/>
        </a:p>
      </dgm:t>
    </dgm:pt>
    <dgm:pt modelId="{8B9D8A9E-3199-4EA2-9EC2-454F3DE29814}" type="pres">
      <dgm:prSet presAssocID="{19E94AA3-1A62-437D-9540-10DB56AE0BC6}" presName="sibTrans" presStyleCnt="0"/>
      <dgm:spPr/>
    </dgm:pt>
    <dgm:pt modelId="{BC5448D4-173D-4C73-804F-185CBB728644}" type="pres">
      <dgm:prSet presAssocID="{AF9EB2B7-CA79-4CBA-AE4B-829104864734}" presName="textNode" presStyleLbl="node1" presStyleIdx="2" presStyleCnt="3" custScaleX="63855" custScaleY="181577" custLinFactNeighborX="-51640" custLinFactNeighborY="-1333">
        <dgm:presLayoutVars>
          <dgm:bulletEnabled val="1"/>
        </dgm:presLayoutVars>
      </dgm:prSet>
      <dgm:spPr>
        <a:prstGeom prst="foldedCorner">
          <a:avLst/>
        </a:prstGeom>
      </dgm:spPr>
      <dgm:t>
        <a:bodyPr/>
        <a:lstStyle/>
        <a:p>
          <a:endParaRPr lang="ru-RU"/>
        </a:p>
      </dgm:t>
    </dgm:pt>
  </dgm:ptLst>
  <dgm:cxnLst>
    <dgm:cxn modelId="{C64D04C9-11EE-45B7-B2ED-A4727AD67A06}" type="presOf" srcId="{D921BE28-2EAF-4AC4-BA8C-9AE3A3177563}" destId="{C2C4F3B6-B153-4F8D-8A1C-A9420E120B83}" srcOrd="0" destOrd="0" presId="urn:microsoft.com/office/officeart/2005/8/layout/hProcess9"/>
    <dgm:cxn modelId="{DB44EDD8-0F3C-4629-86DB-67F8BC5FA35E}" type="presOf" srcId="{73293BA0-74E5-4BE5-91D7-59D99DE7DFE9}" destId="{B1BE5262-1BC7-4D04-8AA8-CC4EDD2A89E4}" srcOrd="0" destOrd="0" presId="urn:microsoft.com/office/officeart/2005/8/layout/hProcess9"/>
    <dgm:cxn modelId="{1D0FE402-9EDD-402F-80F0-674D427ADC76}" type="presOf" srcId="{CB02D85A-2F80-450D-A7BA-FD3018C3DA05}" destId="{7ADC16AE-4B2D-4627-8296-AA32A0D39040}" srcOrd="0" destOrd="0" presId="urn:microsoft.com/office/officeart/2005/8/layout/hProcess9"/>
    <dgm:cxn modelId="{A7086040-A1C0-4DD3-A05B-2CD0EE2A4F8B}" type="presOf" srcId="{AF9EB2B7-CA79-4CBA-AE4B-829104864734}" destId="{BC5448D4-173D-4C73-804F-185CBB728644}" srcOrd="0" destOrd="0" presId="urn:microsoft.com/office/officeart/2005/8/layout/hProcess9"/>
    <dgm:cxn modelId="{FFFD5C86-0E9E-4696-8C5E-8660CF055D4C}" srcId="{73293BA0-74E5-4BE5-91D7-59D99DE7DFE9}" destId="{AF9EB2B7-CA79-4CBA-AE4B-829104864734}" srcOrd="2" destOrd="0" parTransId="{6F259F47-04CB-4FD3-914D-2510F2A0ABD6}" sibTransId="{54A3984E-A8C8-407E-BCB6-5050E444C777}"/>
    <dgm:cxn modelId="{21F3A05A-6AB2-4D63-A3AB-9874D8425770}" srcId="{73293BA0-74E5-4BE5-91D7-59D99DE7DFE9}" destId="{D921BE28-2EAF-4AC4-BA8C-9AE3A3177563}" srcOrd="0" destOrd="0" parTransId="{2896CF04-D702-44DA-A2A8-07F8E58F2256}" sibTransId="{B3A16BB8-AECC-49C2-BF46-EA5F0C36E766}"/>
    <dgm:cxn modelId="{2B245742-EA59-43E3-A5B1-DA69CC1A129F}" srcId="{73293BA0-74E5-4BE5-91D7-59D99DE7DFE9}" destId="{CB02D85A-2F80-450D-A7BA-FD3018C3DA05}" srcOrd="1" destOrd="0" parTransId="{7DA949D5-41E2-4077-82C4-60483A246589}" sibTransId="{19E94AA3-1A62-437D-9540-10DB56AE0BC6}"/>
    <dgm:cxn modelId="{AD9011A6-6BC1-4A8C-A04C-68DB61FB09E9}" type="presParOf" srcId="{B1BE5262-1BC7-4D04-8AA8-CC4EDD2A89E4}" destId="{BF5FB970-88E0-4CB8-87D3-3B36BC3A7D17}" srcOrd="0" destOrd="0" presId="urn:microsoft.com/office/officeart/2005/8/layout/hProcess9"/>
    <dgm:cxn modelId="{6194D418-26AF-473E-9669-C796FA852AEF}" type="presParOf" srcId="{B1BE5262-1BC7-4D04-8AA8-CC4EDD2A89E4}" destId="{9DC594BB-C0B2-4744-A2DA-160EBA5AB3FE}" srcOrd="1" destOrd="0" presId="urn:microsoft.com/office/officeart/2005/8/layout/hProcess9"/>
    <dgm:cxn modelId="{99A39109-8AD7-4657-8943-2EC32B117374}" type="presParOf" srcId="{9DC594BB-C0B2-4744-A2DA-160EBA5AB3FE}" destId="{C2C4F3B6-B153-4F8D-8A1C-A9420E120B83}" srcOrd="0" destOrd="0" presId="urn:microsoft.com/office/officeart/2005/8/layout/hProcess9"/>
    <dgm:cxn modelId="{12D498C5-57CE-4D65-9EFC-AEF1BC27E3C2}" type="presParOf" srcId="{9DC594BB-C0B2-4744-A2DA-160EBA5AB3FE}" destId="{A73536BD-983B-448A-B7A2-0A5C25137CA9}" srcOrd="1" destOrd="0" presId="urn:microsoft.com/office/officeart/2005/8/layout/hProcess9"/>
    <dgm:cxn modelId="{E922C68C-2C22-4CAF-9B58-98DF26C37A01}" type="presParOf" srcId="{9DC594BB-C0B2-4744-A2DA-160EBA5AB3FE}" destId="{7ADC16AE-4B2D-4627-8296-AA32A0D39040}" srcOrd="2" destOrd="0" presId="urn:microsoft.com/office/officeart/2005/8/layout/hProcess9"/>
    <dgm:cxn modelId="{2E1549E9-3469-4B59-AE6E-DEE4F20E0EAB}" type="presParOf" srcId="{9DC594BB-C0B2-4744-A2DA-160EBA5AB3FE}" destId="{8B9D8A9E-3199-4EA2-9EC2-454F3DE29814}" srcOrd="3" destOrd="0" presId="urn:microsoft.com/office/officeart/2005/8/layout/hProcess9"/>
    <dgm:cxn modelId="{9D63103B-7A02-48F4-A504-00308665D0D7}" type="presParOf" srcId="{9DC594BB-C0B2-4744-A2DA-160EBA5AB3FE}" destId="{BC5448D4-173D-4C73-804F-185CBB728644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F4E290-1D76-4641-952B-8EB0409CCEB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5FEB755-524A-41E7-B51A-F5CD1B1873B2}">
      <dgm:prSet custT="1"/>
      <dgm:spPr/>
      <dgm:t>
        <a:bodyPr/>
        <a:lstStyle/>
        <a:p>
          <a:pPr rtl="0"/>
          <a:r>
            <a:rPr lang="ru-RU" sz="1600" b="1" dirty="0" smtClean="0"/>
            <a:t>ФОРМА ФЕДЕРАЛЬНОГО СТАТИСТИЧЕСКОГО НАБЛЮДЕНИЯ № СПО-2</a:t>
          </a:r>
          <a:endParaRPr lang="ru-RU" sz="1600" dirty="0"/>
        </a:p>
      </dgm:t>
    </dgm:pt>
    <dgm:pt modelId="{5556EDD6-1F3F-4D34-AA8C-9C109BD9F978}" type="parTrans" cxnId="{D2A164F2-E489-427A-A309-F2EE81DA8F9E}">
      <dgm:prSet/>
      <dgm:spPr/>
      <dgm:t>
        <a:bodyPr/>
        <a:lstStyle/>
        <a:p>
          <a:endParaRPr lang="ru-RU"/>
        </a:p>
      </dgm:t>
    </dgm:pt>
    <dgm:pt modelId="{BC33F025-5C53-43B1-B937-C0A6C25ABADE}" type="sibTrans" cxnId="{D2A164F2-E489-427A-A309-F2EE81DA8F9E}">
      <dgm:prSet/>
      <dgm:spPr/>
      <dgm:t>
        <a:bodyPr/>
        <a:lstStyle/>
        <a:p>
          <a:endParaRPr lang="ru-RU"/>
        </a:p>
      </dgm:t>
    </dgm:pt>
    <dgm:pt modelId="{E8763C41-083B-432C-AC69-20AF947A2222}" type="pres">
      <dgm:prSet presAssocID="{DBF4E290-1D76-4641-952B-8EB0409CCEB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B0D8D4D-059B-42DD-A75A-5C4DB9D7172A}" type="pres">
      <dgm:prSet presAssocID="{75FEB755-524A-41E7-B51A-F5CD1B1873B2}" presName="node" presStyleLbl="node1" presStyleIdx="0" presStyleCnt="1" custLinFactNeighborX="-79" custLinFactNeighborY="-249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ED70AB5-2CE8-461E-B443-16D414CED48F}" type="presOf" srcId="{DBF4E290-1D76-4641-952B-8EB0409CCEB1}" destId="{E8763C41-083B-432C-AC69-20AF947A2222}" srcOrd="0" destOrd="0" presId="urn:microsoft.com/office/officeart/2005/8/layout/process1"/>
    <dgm:cxn modelId="{BB00830E-934D-4D15-83E6-6993A9454891}" type="presOf" srcId="{75FEB755-524A-41E7-B51A-F5CD1B1873B2}" destId="{7B0D8D4D-059B-42DD-A75A-5C4DB9D7172A}" srcOrd="0" destOrd="0" presId="urn:microsoft.com/office/officeart/2005/8/layout/process1"/>
    <dgm:cxn modelId="{D2A164F2-E489-427A-A309-F2EE81DA8F9E}" srcId="{DBF4E290-1D76-4641-952B-8EB0409CCEB1}" destId="{75FEB755-524A-41E7-B51A-F5CD1B1873B2}" srcOrd="0" destOrd="0" parTransId="{5556EDD6-1F3F-4D34-AA8C-9C109BD9F978}" sibTransId="{BC33F025-5C53-43B1-B937-C0A6C25ABADE}"/>
    <dgm:cxn modelId="{7AAEAD26-F2EC-425F-BD81-174AC9FB6AF7}" type="presParOf" srcId="{E8763C41-083B-432C-AC69-20AF947A2222}" destId="{7B0D8D4D-059B-42DD-A75A-5C4DB9D7172A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4F9FED-7ECD-4820-ACEE-2530743F1590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D637EAE-A843-4C9C-A544-DA8B68138651}">
      <dgm:prSet custT="1"/>
      <dgm:spPr/>
      <dgm:t>
        <a:bodyPr/>
        <a:lstStyle/>
        <a:p>
          <a:pPr algn="l" rtl="0"/>
          <a:r>
            <a:rPr lang="ru-RU" sz="1600" b="1" dirty="0" smtClean="0"/>
            <a:t>Варианты заполнения формы ФСН № СПО-2:</a:t>
          </a:r>
          <a:endParaRPr lang="ru-RU" sz="1600" dirty="0"/>
        </a:p>
      </dgm:t>
    </dgm:pt>
    <dgm:pt modelId="{F4C79192-79BF-4013-AFF9-C8DEED4BC18B}" type="parTrans" cxnId="{368010E9-4568-4EA7-9B42-605240C973C7}">
      <dgm:prSet/>
      <dgm:spPr/>
      <dgm:t>
        <a:bodyPr/>
        <a:lstStyle/>
        <a:p>
          <a:endParaRPr lang="ru-RU"/>
        </a:p>
      </dgm:t>
    </dgm:pt>
    <dgm:pt modelId="{4DD4C7DE-190C-4B8D-81D5-1DF54E007372}" type="sibTrans" cxnId="{368010E9-4568-4EA7-9B42-605240C973C7}">
      <dgm:prSet/>
      <dgm:spPr/>
      <dgm:t>
        <a:bodyPr/>
        <a:lstStyle/>
        <a:p>
          <a:endParaRPr lang="ru-RU"/>
        </a:p>
      </dgm:t>
    </dgm:pt>
    <dgm:pt modelId="{8EF66248-B2B8-4E80-844E-960AEA470BF9}">
      <dgm:prSet custT="1"/>
      <dgm:spPr/>
      <dgm:t>
        <a:bodyPr/>
        <a:lstStyle/>
        <a:p>
          <a:pPr algn="just" rtl="0"/>
          <a:r>
            <a:rPr lang="ru-RU" sz="1300" b="1" dirty="0" smtClean="0">
              <a:latin typeface="+mn-lt"/>
            </a:rPr>
            <a:t>Заполнение формы непосредственно в личном кабинете </a:t>
          </a:r>
          <a:r>
            <a:rPr lang="ru-RU" sz="1300" b="1" u="sng" dirty="0" smtClean="0">
              <a:solidFill>
                <a:srgbClr val="000000"/>
              </a:solidFill>
              <a:latin typeface="+mn-lt"/>
              <a:ea typeface="Calibri" panose="020F0502020204030204" pitchFamily="34" charset="0"/>
              <a:cs typeface="Arial" panose="020B0604020202020204" pitchFamily="34" charset="0"/>
              <a:hlinkClick xmlns:r="http://schemas.openxmlformats.org/officeDocument/2006/relationships" r:id="rId1"/>
            </a:rPr>
            <a:t>http://stat.ficto.ru</a:t>
          </a:r>
          <a:r>
            <a:rPr lang="ru-RU" sz="1300" b="1" dirty="0" smtClean="0">
              <a:latin typeface="+mn-lt"/>
            </a:rPr>
            <a:t> </a:t>
          </a:r>
          <a:r>
            <a:rPr lang="ru-RU" sz="1300" dirty="0" smtClean="0">
              <a:latin typeface="+mn-lt"/>
            </a:rPr>
            <a:t>(заполнять форму в личном кабинете могут одновременно несколько исполнителей, для этого каждому исполнителю необходимо пройти процедуру верификации, указав разные адреса электронной почты, чтобы избежать проблем с одновременной работой).</a:t>
          </a:r>
          <a:endParaRPr lang="ru-RU" sz="1300" dirty="0">
            <a:latin typeface="+mn-lt"/>
          </a:endParaRPr>
        </a:p>
      </dgm:t>
    </dgm:pt>
    <dgm:pt modelId="{85E9A133-5811-4F57-BFDB-AA9A5427A2A0}" type="parTrans" cxnId="{441EE38C-08B8-42D6-AB66-244C8DE3B6C9}">
      <dgm:prSet/>
      <dgm:spPr/>
      <dgm:t>
        <a:bodyPr/>
        <a:lstStyle/>
        <a:p>
          <a:endParaRPr lang="ru-RU"/>
        </a:p>
      </dgm:t>
    </dgm:pt>
    <dgm:pt modelId="{A9EF7668-3F9F-4CF4-855B-6600FE28754E}" type="sibTrans" cxnId="{441EE38C-08B8-42D6-AB66-244C8DE3B6C9}">
      <dgm:prSet/>
      <dgm:spPr/>
      <dgm:t>
        <a:bodyPr/>
        <a:lstStyle/>
        <a:p>
          <a:endParaRPr lang="ru-RU"/>
        </a:p>
      </dgm:t>
    </dgm:pt>
    <dgm:pt modelId="{40DB1C98-A113-400D-A457-34158B18CE4A}">
      <dgm:prSet custT="1"/>
      <dgm:spPr/>
      <dgm:t>
        <a:bodyPr/>
        <a:lstStyle/>
        <a:p>
          <a:pPr algn="just" rtl="0"/>
          <a:r>
            <a:rPr lang="ru-RU" sz="1300" b="1" dirty="0" smtClean="0">
              <a:latin typeface="+mn-lt"/>
            </a:rPr>
            <a:t>Посредством выгрузки (экспорта) формы из личного кабинета </a:t>
          </a:r>
          <a:r>
            <a:rPr lang="ru-RU" sz="1300" b="1" u="sng" dirty="0" smtClean="0">
              <a:solidFill>
                <a:srgbClr val="000000"/>
              </a:solidFill>
              <a:latin typeface="+mn-lt"/>
              <a:ea typeface="Calibri" panose="020F0502020204030204" pitchFamily="34" charset="0"/>
              <a:cs typeface="Arial" panose="020B0604020202020204" pitchFamily="34" charset="0"/>
              <a:hlinkClick xmlns:r="http://schemas.openxmlformats.org/officeDocument/2006/relationships" r:id="rId1"/>
            </a:rPr>
            <a:t>http://stat.ficto.ru</a:t>
          </a:r>
          <a:r>
            <a:rPr lang="ru-RU" sz="1300" b="1" u="none" dirty="0" smtClean="0">
              <a:solidFill>
                <a:srgbClr val="000000"/>
              </a:solidFill>
              <a:latin typeface="+mn-lt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300" b="1" dirty="0" smtClean="0">
              <a:latin typeface="+mn-lt"/>
            </a:rPr>
            <a:t>в формате </a:t>
          </a:r>
          <a:r>
            <a:rPr lang="ru-RU" sz="1300" b="1" dirty="0" err="1" smtClean="0">
              <a:latin typeface="+mn-lt"/>
            </a:rPr>
            <a:t>Excel</a:t>
          </a:r>
          <a:r>
            <a:rPr lang="ru-RU" sz="1300" b="1" dirty="0" smtClean="0">
              <a:latin typeface="+mn-lt"/>
            </a:rPr>
            <a:t> (отдельно каждый подраздел отчёта)</a:t>
          </a:r>
          <a:r>
            <a:rPr lang="ru-RU" sz="1300" dirty="0" smtClean="0">
              <a:latin typeface="+mn-lt"/>
            </a:rPr>
            <a:t>, заполнения формы на рабочем ПК и загрузки формы с внесёнными данными в личный кабинет (импорт данных). Процесс осуществляется с использованием кнопки "Экспорт/Импорт данных" (со значком листа </a:t>
          </a:r>
          <a:r>
            <a:rPr lang="ru-RU" sz="1300" dirty="0" err="1" smtClean="0">
              <a:latin typeface="+mn-lt"/>
            </a:rPr>
            <a:t>Excel</a:t>
          </a:r>
          <a:r>
            <a:rPr lang="ru-RU" sz="1300" dirty="0" smtClean="0">
              <a:latin typeface="+mn-lt"/>
            </a:rPr>
            <a:t>).</a:t>
          </a:r>
          <a:endParaRPr lang="ru-RU" sz="1300" dirty="0">
            <a:latin typeface="+mn-lt"/>
          </a:endParaRPr>
        </a:p>
      </dgm:t>
    </dgm:pt>
    <dgm:pt modelId="{A779AC26-94E7-4C3B-BA50-D33F9BC5A4E1}" type="parTrans" cxnId="{0E7E250B-A3FE-4A2D-B748-BB7FBC8E619A}">
      <dgm:prSet/>
      <dgm:spPr/>
      <dgm:t>
        <a:bodyPr/>
        <a:lstStyle/>
        <a:p>
          <a:endParaRPr lang="ru-RU"/>
        </a:p>
      </dgm:t>
    </dgm:pt>
    <dgm:pt modelId="{2C7233A7-182E-4AA4-9089-7C8CBD6B2F08}" type="sibTrans" cxnId="{0E7E250B-A3FE-4A2D-B748-BB7FBC8E619A}">
      <dgm:prSet/>
      <dgm:spPr/>
      <dgm:t>
        <a:bodyPr/>
        <a:lstStyle/>
        <a:p>
          <a:endParaRPr lang="ru-RU"/>
        </a:p>
      </dgm:t>
    </dgm:pt>
    <dgm:pt modelId="{B8F4DBBC-0444-4EB2-9459-451F06EF39FE}" type="pres">
      <dgm:prSet presAssocID="{324F9FED-7ECD-4820-ACEE-2530743F159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F4ADC7A-F663-439B-B9C5-AE3E90812002}" type="pres">
      <dgm:prSet presAssocID="{AD637EAE-A843-4C9C-A544-DA8B68138651}" presName="root" presStyleCnt="0"/>
      <dgm:spPr/>
    </dgm:pt>
    <dgm:pt modelId="{128A8640-E86F-4509-A1B2-1DE3DD2A58AF}" type="pres">
      <dgm:prSet presAssocID="{AD637EAE-A843-4C9C-A544-DA8B68138651}" presName="rootComposite" presStyleCnt="0"/>
      <dgm:spPr/>
    </dgm:pt>
    <dgm:pt modelId="{0B778C4F-5C0A-49AB-9F8F-6D1133E12410}" type="pres">
      <dgm:prSet presAssocID="{AD637EAE-A843-4C9C-A544-DA8B68138651}" presName="rootText" presStyleLbl="node1" presStyleIdx="0" presStyleCnt="1" custScaleX="369909" custScaleY="39776" custLinFactNeighborX="-167" custLinFactNeighborY="-37377"/>
      <dgm:spPr/>
      <dgm:t>
        <a:bodyPr/>
        <a:lstStyle/>
        <a:p>
          <a:endParaRPr lang="ru-RU"/>
        </a:p>
      </dgm:t>
    </dgm:pt>
    <dgm:pt modelId="{7A3D8251-6259-45B7-8128-66C51555E38E}" type="pres">
      <dgm:prSet presAssocID="{AD637EAE-A843-4C9C-A544-DA8B68138651}" presName="rootConnector" presStyleLbl="node1" presStyleIdx="0" presStyleCnt="1"/>
      <dgm:spPr/>
      <dgm:t>
        <a:bodyPr/>
        <a:lstStyle/>
        <a:p>
          <a:endParaRPr lang="ru-RU"/>
        </a:p>
      </dgm:t>
    </dgm:pt>
    <dgm:pt modelId="{D52ABE0B-AE79-45A0-9098-78778E840155}" type="pres">
      <dgm:prSet presAssocID="{AD637EAE-A843-4C9C-A544-DA8B68138651}" presName="childShape" presStyleCnt="0"/>
      <dgm:spPr/>
    </dgm:pt>
    <dgm:pt modelId="{19A6E39E-5CEA-4B42-897C-6B80BA457CEB}" type="pres">
      <dgm:prSet presAssocID="{85E9A133-5811-4F57-BFDB-AA9A5427A2A0}" presName="Name13" presStyleLbl="parChTrans1D2" presStyleIdx="0" presStyleCnt="2"/>
      <dgm:spPr/>
      <dgm:t>
        <a:bodyPr/>
        <a:lstStyle/>
        <a:p>
          <a:endParaRPr lang="ru-RU"/>
        </a:p>
      </dgm:t>
    </dgm:pt>
    <dgm:pt modelId="{BA05C232-405E-4D40-AE47-40068E9CCA4B}" type="pres">
      <dgm:prSet presAssocID="{8EF66248-B2B8-4E80-844E-960AEA470BF9}" presName="childText" presStyleLbl="bgAcc1" presStyleIdx="0" presStyleCnt="2" custScaleX="371102" custScaleY="173764" custLinFactNeighborX="-1693" custLinFactNeighborY="-138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423ECE-43C8-49D8-B4DF-8D129FB13C63}" type="pres">
      <dgm:prSet presAssocID="{A779AC26-94E7-4C3B-BA50-D33F9BC5A4E1}" presName="Name13" presStyleLbl="parChTrans1D2" presStyleIdx="1" presStyleCnt="2"/>
      <dgm:spPr/>
      <dgm:t>
        <a:bodyPr/>
        <a:lstStyle/>
        <a:p>
          <a:endParaRPr lang="ru-RU"/>
        </a:p>
      </dgm:t>
    </dgm:pt>
    <dgm:pt modelId="{F408BA69-D8D1-4441-B813-614709DFBE5B}" type="pres">
      <dgm:prSet presAssocID="{40DB1C98-A113-400D-A457-34158B18CE4A}" presName="childText" presStyleLbl="bgAcc1" presStyleIdx="1" presStyleCnt="2" custScaleX="366325" custScaleY="196508" custLinFactNeighborX="-5153" custLinFactNeighborY="-215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B333B9-C241-4D30-A8B2-D197A967EC0E}" type="presOf" srcId="{85E9A133-5811-4F57-BFDB-AA9A5427A2A0}" destId="{19A6E39E-5CEA-4B42-897C-6B80BA457CEB}" srcOrd="0" destOrd="0" presId="urn:microsoft.com/office/officeart/2005/8/layout/hierarchy3"/>
    <dgm:cxn modelId="{098C007E-FC26-471C-A4EE-FF84F5E1C2D2}" type="presOf" srcId="{AD637EAE-A843-4C9C-A544-DA8B68138651}" destId="{0B778C4F-5C0A-49AB-9F8F-6D1133E12410}" srcOrd="0" destOrd="0" presId="urn:microsoft.com/office/officeart/2005/8/layout/hierarchy3"/>
    <dgm:cxn modelId="{0E7E250B-A3FE-4A2D-B748-BB7FBC8E619A}" srcId="{AD637EAE-A843-4C9C-A544-DA8B68138651}" destId="{40DB1C98-A113-400D-A457-34158B18CE4A}" srcOrd="1" destOrd="0" parTransId="{A779AC26-94E7-4C3B-BA50-D33F9BC5A4E1}" sibTransId="{2C7233A7-182E-4AA4-9089-7C8CBD6B2F08}"/>
    <dgm:cxn modelId="{042EE26F-EB45-47B7-A3F7-BD61F55238F4}" type="presOf" srcId="{AD637EAE-A843-4C9C-A544-DA8B68138651}" destId="{7A3D8251-6259-45B7-8128-66C51555E38E}" srcOrd="1" destOrd="0" presId="urn:microsoft.com/office/officeart/2005/8/layout/hierarchy3"/>
    <dgm:cxn modelId="{5856CCFD-2454-4AAA-BD30-A4D6F537AE89}" type="presOf" srcId="{40DB1C98-A113-400D-A457-34158B18CE4A}" destId="{F408BA69-D8D1-4441-B813-614709DFBE5B}" srcOrd="0" destOrd="0" presId="urn:microsoft.com/office/officeart/2005/8/layout/hierarchy3"/>
    <dgm:cxn modelId="{441EE38C-08B8-42D6-AB66-244C8DE3B6C9}" srcId="{AD637EAE-A843-4C9C-A544-DA8B68138651}" destId="{8EF66248-B2B8-4E80-844E-960AEA470BF9}" srcOrd="0" destOrd="0" parTransId="{85E9A133-5811-4F57-BFDB-AA9A5427A2A0}" sibTransId="{A9EF7668-3F9F-4CF4-855B-6600FE28754E}"/>
    <dgm:cxn modelId="{06F2BE0E-05A5-4025-99E4-4270F16C1B13}" type="presOf" srcId="{8EF66248-B2B8-4E80-844E-960AEA470BF9}" destId="{BA05C232-405E-4D40-AE47-40068E9CCA4B}" srcOrd="0" destOrd="0" presId="urn:microsoft.com/office/officeart/2005/8/layout/hierarchy3"/>
    <dgm:cxn modelId="{946DE110-C619-405C-90D3-AE5DD3CA2B7F}" type="presOf" srcId="{324F9FED-7ECD-4820-ACEE-2530743F1590}" destId="{B8F4DBBC-0444-4EB2-9459-451F06EF39FE}" srcOrd="0" destOrd="0" presId="urn:microsoft.com/office/officeart/2005/8/layout/hierarchy3"/>
    <dgm:cxn modelId="{8B1DFB99-32A8-4CEB-AA48-59A55EE2A73A}" type="presOf" srcId="{A779AC26-94E7-4C3B-BA50-D33F9BC5A4E1}" destId="{0C423ECE-43C8-49D8-B4DF-8D129FB13C63}" srcOrd="0" destOrd="0" presId="urn:microsoft.com/office/officeart/2005/8/layout/hierarchy3"/>
    <dgm:cxn modelId="{368010E9-4568-4EA7-9B42-605240C973C7}" srcId="{324F9FED-7ECD-4820-ACEE-2530743F1590}" destId="{AD637EAE-A843-4C9C-A544-DA8B68138651}" srcOrd="0" destOrd="0" parTransId="{F4C79192-79BF-4013-AFF9-C8DEED4BC18B}" sibTransId="{4DD4C7DE-190C-4B8D-81D5-1DF54E007372}"/>
    <dgm:cxn modelId="{75C7E575-A3B4-43AD-BA5E-A9A53CB5F11E}" type="presParOf" srcId="{B8F4DBBC-0444-4EB2-9459-451F06EF39FE}" destId="{AF4ADC7A-F663-439B-B9C5-AE3E90812002}" srcOrd="0" destOrd="0" presId="urn:microsoft.com/office/officeart/2005/8/layout/hierarchy3"/>
    <dgm:cxn modelId="{FC0B70B0-6A69-4239-A156-2340D4FD0089}" type="presParOf" srcId="{AF4ADC7A-F663-439B-B9C5-AE3E90812002}" destId="{128A8640-E86F-4509-A1B2-1DE3DD2A58AF}" srcOrd="0" destOrd="0" presId="urn:microsoft.com/office/officeart/2005/8/layout/hierarchy3"/>
    <dgm:cxn modelId="{E612F589-8D43-4A08-8893-F0A887013C4A}" type="presParOf" srcId="{128A8640-E86F-4509-A1B2-1DE3DD2A58AF}" destId="{0B778C4F-5C0A-49AB-9F8F-6D1133E12410}" srcOrd="0" destOrd="0" presId="urn:microsoft.com/office/officeart/2005/8/layout/hierarchy3"/>
    <dgm:cxn modelId="{E63DC4C6-988B-4606-8460-736E62B894FE}" type="presParOf" srcId="{128A8640-E86F-4509-A1B2-1DE3DD2A58AF}" destId="{7A3D8251-6259-45B7-8128-66C51555E38E}" srcOrd="1" destOrd="0" presId="urn:microsoft.com/office/officeart/2005/8/layout/hierarchy3"/>
    <dgm:cxn modelId="{821AD391-2529-4873-88EE-69336314E7C7}" type="presParOf" srcId="{AF4ADC7A-F663-439B-B9C5-AE3E90812002}" destId="{D52ABE0B-AE79-45A0-9098-78778E840155}" srcOrd="1" destOrd="0" presId="urn:microsoft.com/office/officeart/2005/8/layout/hierarchy3"/>
    <dgm:cxn modelId="{AC0E940D-B9A4-4666-B6BC-3D210E142E26}" type="presParOf" srcId="{D52ABE0B-AE79-45A0-9098-78778E840155}" destId="{19A6E39E-5CEA-4B42-897C-6B80BA457CEB}" srcOrd="0" destOrd="0" presId="urn:microsoft.com/office/officeart/2005/8/layout/hierarchy3"/>
    <dgm:cxn modelId="{5D3FBDBD-2F89-4A6D-B2B7-7F7DA4011512}" type="presParOf" srcId="{D52ABE0B-AE79-45A0-9098-78778E840155}" destId="{BA05C232-405E-4D40-AE47-40068E9CCA4B}" srcOrd="1" destOrd="0" presId="urn:microsoft.com/office/officeart/2005/8/layout/hierarchy3"/>
    <dgm:cxn modelId="{14FB3009-0F0F-45B3-BA36-96C3F13F0870}" type="presParOf" srcId="{D52ABE0B-AE79-45A0-9098-78778E840155}" destId="{0C423ECE-43C8-49D8-B4DF-8D129FB13C63}" srcOrd="2" destOrd="0" presId="urn:microsoft.com/office/officeart/2005/8/layout/hierarchy3"/>
    <dgm:cxn modelId="{8B42E0BA-3E08-493F-BA30-D3F029245F51}" type="presParOf" srcId="{D52ABE0B-AE79-45A0-9098-78778E840155}" destId="{F408BA69-D8D1-4441-B813-614709DFBE5B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5FB970-88E0-4CB8-87D3-3B36BC3A7D17}">
      <dsp:nvSpPr>
        <dsp:cNvPr id="0" name=""/>
        <dsp:cNvSpPr/>
      </dsp:nvSpPr>
      <dsp:spPr>
        <a:xfrm>
          <a:off x="2" y="0"/>
          <a:ext cx="11148284" cy="2913799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C4F3B6-B153-4F8D-8A1C-A9420E120B83}">
      <dsp:nvSpPr>
        <dsp:cNvPr id="0" name=""/>
        <dsp:cNvSpPr/>
      </dsp:nvSpPr>
      <dsp:spPr>
        <a:xfrm>
          <a:off x="1402485" y="389685"/>
          <a:ext cx="2480520" cy="2116316"/>
        </a:xfrm>
        <a:prstGeom prst="foldedCorner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/>
            <a:t>ЭТАПЫ РАБОТЫ</a:t>
          </a:r>
        </a:p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/>
            <a:t>ПО ПОДГОТОВКЕ ФОРМЫ СПО-2 </a:t>
          </a:r>
        </a:p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/>
            <a:t>в 2026 году.</a:t>
          </a:r>
          <a:endParaRPr lang="ru-RU" sz="2000" kern="1200" dirty="0"/>
        </a:p>
      </dsp:txBody>
      <dsp:txXfrm>
        <a:off x="1402485" y="389685"/>
        <a:ext cx="2480520" cy="1763590"/>
      </dsp:txXfrm>
    </dsp:sp>
    <dsp:sp modelId="{7ADC16AE-4B2D-4627-8296-AA32A0D39040}">
      <dsp:nvSpPr>
        <dsp:cNvPr id="0" name=""/>
        <dsp:cNvSpPr/>
      </dsp:nvSpPr>
      <dsp:spPr>
        <a:xfrm>
          <a:off x="4171980" y="379685"/>
          <a:ext cx="2715013" cy="2116316"/>
        </a:xfrm>
        <a:prstGeom prst="foldedCorner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/>
            <a:t>РАЗЪЯСНЕНИЯ</a:t>
          </a:r>
        </a:p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/>
            <a:t>ПО ЗАПОЛНЕНИЮ</a:t>
          </a:r>
        </a:p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/>
            <a:t>ФОРМЫ СПО-2. ТИПОВЫЕ ОШИБКИ.</a:t>
          </a:r>
          <a:endParaRPr lang="ru-RU" sz="2000" kern="1200" dirty="0"/>
        </a:p>
      </dsp:txBody>
      <dsp:txXfrm>
        <a:off x="4171980" y="379685"/>
        <a:ext cx="2715013" cy="1763590"/>
      </dsp:txXfrm>
    </dsp:sp>
    <dsp:sp modelId="{BC5448D4-173D-4C73-804F-185CBB728644}">
      <dsp:nvSpPr>
        <dsp:cNvPr id="0" name=""/>
        <dsp:cNvSpPr/>
      </dsp:nvSpPr>
      <dsp:spPr>
        <a:xfrm>
          <a:off x="7147306" y="383205"/>
          <a:ext cx="2588342" cy="2116316"/>
        </a:xfrm>
        <a:prstGeom prst="foldedCorner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6200" rIns="0" bIns="76200" numCol="1" spcCol="1270" anchor="ctr" anchorCtr="0">
          <a:noAutofit/>
        </a:bodyPr>
        <a:lstStyle/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/>
            <a:t>ВЗАИМОСВЯЗЬ</a:t>
          </a:r>
        </a:p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/>
            <a:t>С ПОКАЗАТЕЛЯМИ </a:t>
          </a:r>
          <a:br>
            <a:rPr lang="ru-RU" sz="2000" b="1" kern="1200" dirty="0" smtClean="0"/>
          </a:br>
          <a:r>
            <a:rPr lang="ru-RU" sz="2000" b="1" kern="1200" dirty="0" smtClean="0"/>
            <a:t>ИЗ ФОРМЫ </a:t>
          </a:r>
        </a:p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/>
            <a:t>СПО-МОНИТОРИНГ.</a:t>
          </a:r>
          <a:endParaRPr lang="ru-RU" sz="2000" kern="1200" dirty="0"/>
        </a:p>
      </dsp:txBody>
      <dsp:txXfrm>
        <a:off x="7147306" y="383205"/>
        <a:ext cx="2588342" cy="17635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0D8D4D-059B-42DD-A75A-5C4DB9D7172A}">
      <dsp:nvSpPr>
        <dsp:cNvPr id="0" name=""/>
        <dsp:cNvSpPr/>
      </dsp:nvSpPr>
      <dsp:spPr>
        <a:xfrm>
          <a:off x="2170" y="0"/>
          <a:ext cx="11544578" cy="3022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ФОРМА ФЕДЕРАЛЬНОГО СТАТИСТИЧЕСКОГО НАБЛЮДЕНИЯ № СПО-2</a:t>
          </a:r>
          <a:endParaRPr lang="ru-RU" sz="1600" kern="1200" dirty="0"/>
        </a:p>
      </dsp:txBody>
      <dsp:txXfrm>
        <a:off x="11024" y="8854"/>
        <a:ext cx="11526870" cy="2845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778C4F-5C0A-49AB-9F8F-6D1133E12410}">
      <dsp:nvSpPr>
        <dsp:cNvPr id="0" name=""/>
        <dsp:cNvSpPr/>
      </dsp:nvSpPr>
      <dsp:spPr>
        <a:xfrm>
          <a:off x="0" y="0"/>
          <a:ext cx="5546431" cy="2982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Варианты заполнения формы ФСН № СПО-2:</a:t>
          </a:r>
          <a:endParaRPr lang="ru-RU" sz="1600" kern="1200" dirty="0"/>
        </a:p>
      </dsp:txBody>
      <dsp:txXfrm>
        <a:off x="8734" y="8734"/>
        <a:ext cx="5528963" cy="280733"/>
      </dsp:txXfrm>
    </dsp:sp>
    <dsp:sp modelId="{19A6E39E-5CEA-4B42-897C-6B80BA457CEB}">
      <dsp:nvSpPr>
        <dsp:cNvPr id="0" name=""/>
        <dsp:cNvSpPr/>
      </dsp:nvSpPr>
      <dsp:spPr>
        <a:xfrm>
          <a:off x="554643" y="298201"/>
          <a:ext cx="535467" cy="7449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4919"/>
              </a:lnTo>
              <a:lnTo>
                <a:pt x="535467" y="7449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05C232-405E-4D40-AE47-40068E9CCA4B}">
      <dsp:nvSpPr>
        <dsp:cNvPr id="0" name=""/>
        <dsp:cNvSpPr/>
      </dsp:nvSpPr>
      <dsp:spPr>
        <a:xfrm>
          <a:off x="1090111" y="391764"/>
          <a:ext cx="4451455" cy="13027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just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latin typeface="+mn-lt"/>
            </a:rPr>
            <a:t>Заполнение формы непосредственно в личном кабинете </a:t>
          </a:r>
          <a:r>
            <a:rPr lang="ru-RU" sz="1300" b="1" u="sng" kern="1200" dirty="0" smtClean="0">
              <a:solidFill>
                <a:srgbClr val="000000"/>
              </a:solidFill>
              <a:latin typeface="+mn-lt"/>
              <a:ea typeface="Calibri" panose="020F0502020204030204" pitchFamily="34" charset="0"/>
              <a:cs typeface="Arial" panose="020B0604020202020204" pitchFamily="34" charset="0"/>
              <a:hlinkClick xmlns:r="http://schemas.openxmlformats.org/officeDocument/2006/relationships" r:id="rId1"/>
            </a:rPr>
            <a:t>http://stat.ficto.ru</a:t>
          </a:r>
          <a:r>
            <a:rPr lang="ru-RU" sz="1300" b="1" kern="1200" dirty="0" smtClean="0">
              <a:latin typeface="+mn-lt"/>
            </a:rPr>
            <a:t> </a:t>
          </a:r>
          <a:r>
            <a:rPr lang="ru-RU" sz="1300" kern="1200" dirty="0" smtClean="0">
              <a:latin typeface="+mn-lt"/>
            </a:rPr>
            <a:t>(заполнять форму в личном кабинете могут одновременно несколько исполнителей, для этого каждому исполнителю необходимо пройти процедуру верификации, указав разные адреса электронной почты, чтобы избежать проблем с одновременной работой).</a:t>
          </a:r>
          <a:endParaRPr lang="ru-RU" sz="1300" kern="1200" dirty="0">
            <a:latin typeface="+mn-lt"/>
          </a:endParaRPr>
        </a:p>
      </dsp:txBody>
      <dsp:txXfrm>
        <a:off x="1128266" y="429919"/>
        <a:ext cx="4375145" cy="1226402"/>
      </dsp:txXfrm>
    </dsp:sp>
    <dsp:sp modelId="{0C423ECE-43C8-49D8-B4DF-8D129FB13C63}">
      <dsp:nvSpPr>
        <dsp:cNvPr id="0" name=""/>
        <dsp:cNvSpPr/>
      </dsp:nvSpPr>
      <dsp:spPr>
        <a:xfrm>
          <a:off x="554643" y="298201"/>
          <a:ext cx="493964" cy="22625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2549"/>
              </a:lnTo>
              <a:lnTo>
                <a:pt x="493964" y="22625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08BA69-D8D1-4441-B813-614709DFBE5B}">
      <dsp:nvSpPr>
        <dsp:cNvPr id="0" name=""/>
        <dsp:cNvSpPr/>
      </dsp:nvSpPr>
      <dsp:spPr>
        <a:xfrm>
          <a:off x="1048607" y="1824138"/>
          <a:ext cx="4394154" cy="14732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just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latin typeface="+mn-lt"/>
            </a:rPr>
            <a:t>Посредством выгрузки (экспорта) формы из личного кабинета </a:t>
          </a:r>
          <a:r>
            <a:rPr lang="ru-RU" sz="1300" b="1" u="sng" kern="1200" dirty="0" smtClean="0">
              <a:solidFill>
                <a:srgbClr val="000000"/>
              </a:solidFill>
              <a:latin typeface="+mn-lt"/>
              <a:ea typeface="Calibri" panose="020F0502020204030204" pitchFamily="34" charset="0"/>
              <a:cs typeface="Arial" panose="020B0604020202020204" pitchFamily="34" charset="0"/>
              <a:hlinkClick xmlns:r="http://schemas.openxmlformats.org/officeDocument/2006/relationships" r:id="rId1"/>
            </a:rPr>
            <a:t>http://stat.ficto.ru</a:t>
          </a:r>
          <a:r>
            <a:rPr lang="ru-RU" sz="1300" b="1" u="none" kern="1200" dirty="0" smtClean="0">
              <a:solidFill>
                <a:srgbClr val="000000"/>
              </a:solidFill>
              <a:latin typeface="+mn-lt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ru-RU" sz="1300" b="1" kern="1200" dirty="0" smtClean="0">
              <a:latin typeface="+mn-lt"/>
            </a:rPr>
            <a:t>в формате </a:t>
          </a:r>
          <a:r>
            <a:rPr lang="ru-RU" sz="1300" b="1" kern="1200" dirty="0" err="1" smtClean="0">
              <a:latin typeface="+mn-lt"/>
            </a:rPr>
            <a:t>Excel</a:t>
          </a:r>
          <a:r>
            <a:rPr lang="ru-RU" sz="1300" b="1" kern="1200" dirty="0" smtClean="0">
              <a:latin typeface="+mn-lt"/>
            </a:rPr>
            <a:t> (отдельно каждый подраздел отчёта)</a:t>
          </a:r>
          <a:r>
            <a:rPr lang="ru-RU" sz="1300" kern="1200" dirty="0" smtClean="0">
              <a:latin typeface="+mn-lt"/>
            </a:rPr>
            <a:t>, заполнения формы на рабочем ПК и загрузки формы с внесёнными данными в личный кабинет (импорт данных). Процесс осуществляется с использованием кнопки "Экспорт/Импорт данных" (со значком листа </a:t>
          </a:r>
          <a:r>
            <a:rPr lang="ru-RU" sz="1300" kern="1200" dirty="0" err="1" smtClean="0">
              <a:latin typeface="+mn-lt"/>
            </a:rPr>
            <a:t>Excel</a:t>
          </a:r>
          <a:r>
            <a:rPr lang="ru-RU" sz="1300" kern="1200" dirty="0" smtClean="0">
              <a:latin typeface="+mn-lt"/>
            </a:rPr>
            <a:t>).</a:t>
          </a:r>
          <a:endParaRPr lang="ru-RU" sz="1300" kern="1200" dirty="0">
            <a:latin typeface="+mn-lt"/>
          </a:endParaRPr>
        </a:p>
      </dsp:txBody>
      <dsp:txXfrm>
        <a:off x="1091756" y="1867287"/>
        <a:ext cx="4307856" cy="13869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3A32D-6B6A-4195-BC2E-CCECC43D7CFB}" type="datetimeFigureOut">
              <a:rPr lang="ru-RU" smtClean="0"/>
              <a:t>10.04.2026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D7FAE-3874-4DFD-A687-61E23363E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967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5F8E-9D20-4148-9DD5-6BA36E14C942}" type="datetime1">
              <a:rPr lang="ru-RU" smtClean="0"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C603-2A8E-4354-8ADF-CDBFC2BD3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494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A76DD-3F99-4567-9CD8-4AF6783EE7EF}" type="datetime1">
              <a:rPr lang="ru-RU" smtClean="0"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C603-2A8E-4354-8ADF-CDBFC2BD3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264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93097-51A9-4D03-B984-0AC666AA7DFC}" type="datetime1">
              <a:rPr lang="ru-RU" smtClean="0"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C603-2A8E-4354-8ADF-CDBFC2BD3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274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00" y="6377944"/>
            <a:ext cx="2804160" cy="251159"/>
          </a:xfrm>
        </p:spPr>
        <p:txBody>
          <a:bodyPr/>
          <a:lstStyle/>
          <a:p>
            <a:pPr defTabSz="829178"/>
            <a:fld id="{AB4735C7-84D6-4FBF-AFE6-535B8D80B3D6}" type="datetime1">
              <a:rPr lang="ru-RU" sz="1632" smtClean="0">
                <a:solidFill>
                  <a:prstClr val="black">
                    <a:tint val="75000"/>
                  </a:prstClr>
                </a:solidFill>
              </a:rPr>
              <a:pPr defTabSz="829178"/>
              <a:t>10.04.2026</a:t>
            </a:fld>
            <a:endParaRPr lang="ru-RU" sz="1632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0" y="6377944"/>
            <a:ext cx="3901440" cy="251159"/>
          </a:xfrm>
        </p:spPr>
        <p:txBody>
          <a:bodyPr/>
          <a:lstStyle/>
          <a:p>
            <a:pPr defTabSz="829178"/>
            <a:endParaRPr lang="ru-RU" sz="1632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78240" y="6377944"/>
            <a:ext cx="2804160" cy="251159"/>
          </a:xfrm>
        </p:spPr>
        <p:txBody>
          <a:bodyPr/>
          <a:lstStyle/>
          <a:p>
            <a:pPr defTabSz="829178"/>
            <a:fld id="{4FD4C603-2A8E-4354-8ADF-CDBFC2BD38D2}" type="slidenum">
              <a:rPr lang="ru-RU" sz="1632" smtClean="0">
                <a:solidFill>
                  <a:prstClr val="black">
                    <a:tint val="75000"/>
                  </a:prstClr>
                </a:solidFill>
              </a:rPr>
              <a:pPr defTabSz="829178"/>
              <a:t>‹#›</a:t>
            </a:fld>
            <a:endParaRPr lang="ru-RU" sz="1632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7237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726210" y="5783526"/>
            <a:ext cx="4448198" cy="25115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29178"/>
            <a:endParaRPr lang="ru-RU" sz="1632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95031" y="5783526"/>
            <a:ext cx="3197142" cy="25115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29178"/>
            <a:fld id="{1D8BD707-D9CF-40AE-B4C6-C98DA3205C09}" type="datetimeFigureOut">
              <a:rPr lang="en-US" sz="1632" smtClean="0">
                <a:solidFill>
                  <a:prstClr val="black">
                    <a:tint val="75000"/>
                  </a:prstClr>
                </a:solidFill>
              </a:rPr>
              <a:pPr defTabSz="829178"/>
              <a:t>4/10/2026</a:t>
            </a:fld>
            <a:endParaRPr lang="en-US" sz="1632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10008445" y="5783526"/>
            <a:ext cx="3197142" cy="25115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29178"/>
            <a:fld id="{B6F15528-21DE-4FAA-801E-634DDDAF4B2B}" type="slidenum">
              <a:rPr lang="ru-RU" sz="1632" smtClean="0">
                <a:solidFill>
                  <a:prstClr val="black">
                    <a:tint val="75000"/>
                  </a:prstClr>
                </a:solidFill>
              </a:rPr>
              <a:pPr defTabSz="829178"/>
              <a:t>‹#›</a:t>
            </a:fld>
            <a:endParaRPr lang="ru-RU" sz="1632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832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E9877-3DB8-4BC9-8470-7A6165FF87D8}" type="datetime1">
              <a:rPr lang="ru-RU" smtClean="0"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C603-2A8E-4354-8ADF-CDBFC2BD3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163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F131D-88F9-470D-81C1-82233CA5CAB6}" type="datetime1">
              <a:rPr lang="ru-RU" smtClean="0"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C603-2A8E-4354-8ADF-CDBFC2BD3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262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5084E-8DC5-43D7-9B53-C31AA49363A2}" type="datetime1">
              <a:rPr lang="ru-RU" smtClean="0"/>
              <a:t>10.04.2026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C603-2A8E-4354-8ADF-CDBFC2BD3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525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21EB-931B-4B34-B0A0-B502BAA833B4}" type="datetime1">
              <a:rPr lang="ru-RU" smtClean="0"/>
              <a:t>10.04.2026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C603-2A8E-4354-8ADF-CDBFC2BD3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201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0CEC-AE1B-4A69-ACAE-C49F9FA62E93}" type="datetime1">
              <a:rPr lang="ru-RU" smtClean="0"/>
              <a:t>10.04.2026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C603-2A8E-4354-8ADF-CDBFC2BD3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970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735C7-84D6-4FBF-AFE6-535B8D80B3D6}" type="datetime1">
              <a:rPr lang="ru-RU" smtClean="0"/>
              <a:t>10.04.2026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C603-2A8E-4354-8ADF-CDBFC2BD3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948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E92A2-2EC9-4835-80EB-EF4E53D2214F}" type="datetime1">
              <a:rPr lang="ru-RU" smtClean="0"/>
              <a:t>10.04.2026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C603-2A8E-4354-8ADF-CDBFC2BD3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8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B8280-83D6-4AE2-9855-B43AD423276A}" type="datetime1">
              <a:rPr lang="ru-RU" smtClean="0"/>
              <a:t>10.04.2026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4C603-2A8E-4354-8ADF-CDBFC2BD3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281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73382-003B-4142-89DA-21E0870D156D}" type="datetime1">
              <a:rPr lang="ru-RU" smtClean="0"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4C603-2A8E-4354-8ADF-CDBFC2BD3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387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3"/>
            <a:ext cx="10972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4"/>
            <a:ext cx="10972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6476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14603">
        <a:defRPr>
          <a:latin typeface="+mn-lt"/>
          <a:ea typeface="+mn-ea"/>
          <a:cs typeface="+mn-cs"/>
        </a:defRPr>
      </a:lvl2pPr>
      <a:lvl3pPr marL="829203">
        <a:defRPr>
          <a:latin typeface="+mn-lt"/>
          <a:ea typeface="+mn-ea"/>
          <a:cs typeface="+mn-cs"/>
        </a:defRPr>
      </a:lvl3pPr>
      <a:lvl4pPr marL="1243806">
        <a:defRPr>
          <a:latin typeface="+mn-lt"/>
          <a:ea typeface="+mn-ea"/>
          <a:cs typeface="+mn-cs"/>
        </a:defRPr>
      </a:lvl4pPr>
      <a:lvl5pPr marL="1658408">
        <a:defRPr>
          <a:latin typeface="+mn-lt"/>
          <a:ea typeface="+mn-ea"/>
          <a:cs typeface="+mn-cs"/>
        </a:defRPr>
      </a:lvl5pPr>
      <a:lvl6pPr marL="2073010">
        <a:defRPr>
          <a:latin typeface="+mn-lt"/>
          <a:ea typeface="+mn-ea"/>
          <a:cs typeface="+mn-cs"/>
        </a:defRPr>
      </a:lvl6pPr>
      <a:lvl7pPr marL="2487612">
        <a:defRPr>
          <a:latin typeface="+mn-lt"/>
          <a:ea typeface="+mn-ea"/>
          <a:cs typeface="+mn-cs"/>
        </a:defRPr>
      </a:lvl7pPr>
      <a:lvl8pPr marL="2902213">
        <a:defRPr>
          <a:latin typeface="+mn-lt"/>
          <a:ea typeface="+mn-ea"/>
          <a:cs typeface="+mn-cs"/>
        </a:defRPr>
      </a:lvl8pPr>
      <a:lvl9pPr marL="331681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4603">
        <a:defRPr>
          <a:latin typeface="+mn-lt"/>
          <a:ea typeface="+mn-ea"/>
          <a:cs typeface="+mn-cs"/>
        </a:defRPr>
      </a:lvl2pPr>
      <a:lvl3pPr marL="829203">
        <a:defRPr>
          <a:latin typeface="+mn-lt"/>
          <a:ea typeface="+mn-ea"/>
          <a:cs typeface="+mn-cs"/>
        </a:defRPr>
      </a:lvl3pPr>
      <a:lvl4pPr marL="1243806">
        <a:defRPr>
          <a:latin typeface="+mn-lt"/>
          <a:ea typeface="+mn-ea"/>
          <a:cs typeface="+mn-cs"/>
        </a:defRPr>
      </a:lvl4pPr>
      <a:lvl5pPr marL="1658408">
        <a:defRPr>
          <a:latin typeface="+mn-lt"/>
          <a:ea typeface="+mn-ea"/>
          <a:cs typeface="+mn-cs"/>
        </a:defRPr>
      </a:lvl5pPr>
      <a:lvl6pPr marL="2073010">
        <a:defRPr>
          <a:latin typeface="+mn-lt"/>
          <a:ea typeface="+mn-ea"/>
          <a:cs typeface="+mn-cs"/>
        </a:defRPr>
      </a:lvl6pPr>
      <a:lvl7pPr marL="2487612">
        <a:defRPr>
          <a:latin typeface="+mn-lt"/>
          <a:ea typeface="+mn-ea"/>
          <a:cs typeface="+mn-cs"/>
        </a:defRPr>
      </a:lvl7pPr>
      <a:lvl8pPr marL="2902213">
        <a:defRPr>
          <a:latin typeface="+mn-lt"/>
          <a:ea typeface="+mn-ea"/>
          <a:cs typeface="+mn-cs"/>
        </a:defRPr>
      </a:lvl8pPr>
      <a:lvl9pPr marL="331681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13" Type="http://schemas.openxmlformats.org/officeDocument/2006/relationships/hyperlink" Target="mailto:stat_spo@ficto.ru" TargetMode="External"/><Relationship Id="rId3" Type="http://schemas.openxmlformats.org/officeDocument/2006/relationships/diagramLayout" Target="../diagrams/layout2.xml"/><Relationship Id="rId7" Type="http://schemas.openxmlformats.org/officeDocument/2006/relationships/hyperlink" Target="http://stat.ficto.ru/" TargetMode="External"/><Relationship Id="rId12" Type="http://schemas.microsoft.com/office/2007/relationships/diagramDrawing" Target="../diagrams/drawing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11" Type="http://schemas.openxmlformats.org/officeDocument/2006/relationships/diagramColors" Target="../diagrams/colors3.xml"/><Relationship Id="rId5" Type="http://schemas.openxmlformats.org/officeDocument/2006/relationships/diagramColors" Target="../diagrams/colors2.xml"/><Relationship Id="rId15" Type="http://schemas.openxmlformats.org/officeDocument/2006/relationships/hyperlink" Target="https://cposo.ru/" TargetMode="External"/><Relationship Id="rId10" Type="http://schemas.openxmlformats.org/officeDocument/2006/relationships/diagramQuickStyle" Target="../diagrams/quickStyle3.xml"/><Relationship Id="rId4" Type="http://schemas.openxmlformats.org/officeDocument/2006/relationships/diagramQuickStyle" Target="../diagrams/quickStyle2.xml"/><Relationship Id="rId9" Type="http://schemas.openxmlformats.org/officeDocument/2006/relationships/diagramLayout" Target="../diagrams/layout3.xml"/><Relationship Id="rId14" Type="http://schemas.openxmlformats.org/officeDocument/2006/relationships/hyperlink" Target="mailto:serokurovalv@cposo.ru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stat.ficto.ru/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stat.ficto.ru/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2000" y="99000"/>
            <a:ext cx="11988000" cy="6660000"/>
          </a:xfrm>
          <a:prstGeom prst="rect">
            <a:avLst/>
          </a:prstGeom>
          <a:noFill/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1862231" y="339502"/>
            <a:ext cx="84675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cs typeface="Arial" panose="020B0604020202020204" pitchFamily="34" charset="0"/>
              </a:rPr>
              <a:t>Совещание с представителями профессиональных образовательных организаций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cs typeface="Arial" panose="020B0604020202020204" pitchFamily="34" charset="0"/>
              </a:rPr>
              <a:t> и территориальных управлений  </a:t>
            </a:r>
            <a:r>
              <a:rPr lang="ru-RU" b="1" dirty="0">
                <a:solidFill>
                  <a:srgbClr val="002060"/>
                </a:solidFill>
                <a:cs typeface="Arial" panose="020B0604020202020204" pitchFamily="34" charset="0"/>
              </a:rPr>
              <a:t>министерства образования </a:t>
            </a:r>
            <a:r>
              <a:rPr lang="ru-RU" b="1" dirty="0" smtClean="0">
                <a:solidFill>
                  <a:srgbClr val="002060"/>
                </a:solidFill>
                <a:cs typeface="Arial" panose="020B0604020202020204" pitchFamily="34" charset="0"/>
              </a:rPr>
              <a:t>Самарской </a:t>
            </a:r>
            <a:r>
              <a:rPr lang="ru-RU" b="1" dirty="0">
                <a:solidFill>
                  <a:srgbClr val="002060"/>
                </a:solidFill>
                <a:cs typeface="Arial" panose="020B0604020202020204" pitchFamily="34" charset="0"/>
              </a:rPr>
              <a:t>области</a:t>
            </a:r>
          </a:p>
        </p:txBody>
      </p:sp>
      <p:sp>
        <p:nvSpPr>
          <p:cNvPr id="32" name="Багетная рамка 31"/>
          <p:cNvSpPr/>
          <p:nvPr/>
        </p:nvSpPr>
        <p:spPr>
          <a:xfrm>
            <a:off x="544946" y="1545073"/>
            <a:ext cx="11148290" cy="459573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  <a:ln w="158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cs typeface="Arial" panose="020B0604020202020204" pitchFamily="34" charset="0"/>
              </a:rPr>
              <a:t>ФОРМА ФЕДЕРАЛЬНОГО СТАТИСТИЧЕСКОГО НАБЛЮДЕНИЯ </a:t>
            </a:r>
            <a:r>
              <a:rPr lang="ru-RU" sz="24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№ СПО-2 за 2025 год</a:t>
            </a:r>
            <a:endParaRPr lang="ru-RU" sz="24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750365" y="5111940"/>
            <a:ext cx="4691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cs typeface="Arial" panose="020B0604020202020204" pitchFamily="34" charset="0"/>
              </a:rPr>
              <a:t>10 апреля 2026</a:t>
            </a:r>
            <a:endParaRPr lang="ru-RU" sz="20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101584" y="6011722"/>
            <a:ext cx="3672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cs typeface="Arial" panose="020B0604020202020204" pitchFamily="34" charset="0"/>
              </a:rPr>
              <a:t>Серокурова Лариса Владимировна, </a:t>
            </a:r>
          </a:p>
          <a:p>
            <a:r>
              <a:rPr lang="ru-RU" dirty="0" smtClean="0">
                <a:cs typeface="Arial" panose="020B0604020202020204" pitchFamily="34" charset="0"/>
              </a:rPr>
              <a:t>методист </a:t>
            </a:r>
            <a:r>
              <a:rPr lang="ru-RU" dirty="0">
                <a:cs typeface="Arial" panose="020B0604020202020204" pitchFamily="34" charset="0"/>
              </a:rPr>
              <a:t>ЦПО Самарской области</a:t>
            </a:r>
          </a:p>
        </p:txBody>
      </p:sp>
      <p:sp>
        <p:nvSpPr>
          <p:cNvPr id="9" name="Минус 8"/>
          <p:cNvSpPr/>
          <p:nvPr/>
        </p:nvSpPr>
        <p:spPr>
          <a:xfrm>
            <a:off x="7230358" y="5920033"/>
            <a:ext cx="5305767" cy="91689"/>
          </a:xfrm>
          <a:prstGeom prst="mathMinus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Минус 14"/>
          <p:cNvSpPr/>
          <p:nvPr/>
        </p:nvSpPr>
        <p:spPr>
          <a:xfrm>
            <a:off x="235728" y="935865"/>
            <a:ext cx="11766726" cy="88960"/>
          </a:xfrm>
          <a:prstGeom prst="mathMinus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505394969"/>
              </p:ext>
            </p:extLst>
          </p:nvPr>
        </p:nvGraphicFramePr>
        <p:xfrm>
          <a:off x="544946" y="2101393"/>
          <a:ext cx="11148290" cy="291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708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5448" y="112286"/>
            <a:ext cx="11859768" cy="6626842"/>
          </a:xfrm>
          <a:prstGeom prst="rect">
            <a:avLst/>
          </a:prstGeom>
          <a:noFill/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29178"/>
            <a:endParaRPr lang="ru-RU" sz="1432">
              <a:solidFill>
                <a:prstClr val="white"/>
              </a:solidFill>
              <a:latin typeface="Calibri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124768106"/>
              </p:ext>
            </p:extLst>
          </p:nvPr>
        </p:nvGraphicFramePr>
        <p:xfrm>
          <a:off x="301752" y="187452"/>
          <a:ext cx="11567160" cy="302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108191" y="601686"/>
            <a:ext cx="5760719" cy="1177887"/>
          </a:xfrm>
          <a:prstGeom prst="rect">
            <a:avLst/>
          </a:prstGeom>
          <a:ln w="12700"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 defTabSz="829178">
              <a:spcAft>
                <a:spcPts val="318"/>
              </a:spcAft>
            </a:pPr>
            <a:r>
              <a:rPr lang="ru-RU" sz="1350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Arial" panose="020B0604020202020204" pitchFamily="34" charset="0"/>
              </a:rPr>
              <a:t>Статистические данные по форме ФСН № </a:t>
            </a:r>
            <a:r>
              <a:rPr lang="ru-RU" sz="1350" dirty="0" smtClean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Arial" panose="020B0604020202020204" pitchFamily="34" charset="0"/>
              </a:rPr>
              <a:t>СПО-2 </a:t>
            </a:r>
            <a:r>
              <a:rPr lang="ru-RU" sz="1350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Arial" panose="020B0604020202020204" pitchFamily="34" charset="0"/>
              </a:rPr>
              <a:t>предоставляются </a:t>
            </a:r>
            <a:r>
              <a:rPr lang="ru-RU" sz="1350" dirty="0">
                <a:solidFill>
                  <a:prstClr val="black"/>
                </a:solidFill>
                <a:latin typeface="Calibri"/>
              </a:rPr>
              <a:t>в </a:t>
            </a:r>
            <a:r>
              <a:rPr lang="ru-RU" sz="1350" dirty="0" err="1" smtClean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Минпросвещения</a:t>
            </a:r>
            <a:r>
              <a:rPr lang="ru-RU" sz="1350" dirty="0" smtClean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 </a:t>
            </a:r>
            <a:r>
              <a:rPr lang="ru-RU" sz="135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России </a:t>
            </a:r>
            <a:r>
              <a:rPr lang="ru-RU" sz="1350" b="1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исключительно</a:t>
            </a:r>
            <a:r>
              <a:rPr lang="ru-RU" sz="135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 </a:t>
            </a:r>
            <a:r>
              <a:rPr lang="ru-RU" sz="1350" b="1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Arial" panose="020B0604020202020204" pitchFamily="34" charset="0"/>
              </a:rPr>
              <a:t>в электронном виде в личном кабинете организации по адресу </a:t>
            </a:r>
            <a:r>
              <a:rPr lang="ru-RU" sz="1350" b="1" u="sng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Arial" panose="020B0604020202020204" pitchFamily="34" charset="0"/>
                <a:hlinkClick r:id="rId7"/>
              </a:rPr>
              <a:t>http://stat.ficto.ru</a:t>
            </a:r>
            <a:r>
              <a:rPr lang="ru-RU" sz="135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.</a:t>
            </a:r>
            <a:endParaRPr lang="ru-RU" sz="1350" b="1" dirty="0">
              <a:solidFill>
                <a:srgbClr val="000000"/>
              </a:solidFill>
              <a:latin typeface="Calibri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829178"/>
            <a:r>
              <a:rPr lang="ru-RU" sz="1350" b="1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Arial" panose="020B0604020202020204" pitchFamily="34" charset="0"/>
              </a:rPr>
              <a:t>Срок </a:t>
            </a:r>
            <a:r>
              <a:rPr lang="ru-RU" sz="1350" b="1" dirty="0" smtClean="0">
                <a:solidFill>
                  <a:srgbClr val="7030A0"/>
                </a:solidFill>
                <a:latin typeface="Calibri"/>
                <a:ea typeface="Calibri" panose="020F0502020204030204" pitchFamily="34" charset="0"/>
                <a:cs typeface="Arial" panose="020B0604020202020204" pitchFamily="34" charset="0"/>
              </a:rPr>
              <a:t>первичного</a:t>
            </a:r>
            <a:r>
              <a:rPr lang="ru-RU" sz="1350" b="1" dirty="0" smtClean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350" b="1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Arial" panose="020B0604020202020204" pitchFamily="34" charset="0"/>
              </a:rPr>
              <a:t>размещения отчёта в личном кабинете </a:t>
            </a:r>
            <a:r>
              <a:rPr lang="ru-RU" sz="1350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Arial" panose="020B0604020202020204" pitchFamily="34" charset="0"/>
              </a:rPr>
              <a:t>– </a:t>
            </a:r>
            <a:r>
              <a:rPr lang="ru-RU" sz="1350" dirty="0">
                <a:solidFill>
                  <a:srgbClr val="FF0000"/>
                </a:solidFill>
                <a:latin typeface="Calibri"/>
                <a:ea typeface="Calibri" panose="020F0502020204030204" pitchFamily="34" charset="0"/>
                <a:cs typeface="Arial" panose="020B0604020202020204" pitchFamily="34" charset="0"/>
              </a:rPr>
              <a:t>не позднее </a:t>
            </a:r>
            <a:r>
              <a:rPr lang="ru-RU" sz="1350" dirty="0" smtClean="0">
                <a:solidFill>
                  <a:srgbClr val="FF0000"/>
                </a:solidFill>
                <a:latin typeface="Calibri"/>
                <a:ea typeface="Calibri" panose="020F0502020204030204" pitchFamily="34" charset="0"/>
                <a:cs typeface="Arial" panose="020B0604020202020204" pitchFamily="34" charset="0"/>
              </a:rPr>
              <a:t>20.04.2026</a:t>
            </a:r>
            <a:r>
              <a:rPr lang="ru-RU" sz="1350" dirty="0" smtClean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. </a:t>
            </a:r>
            <a:endParaRPr lang="ru-RU" sz="1350" dirty="0">
              <a:solidFill>
                <a:prstClr val="black"/>
              </a:solidFill>
              <a:latin typeface="Calibri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val="2057934919"/>
              </p:ext>
            </p:extLst>
          </p:nvPr>
        </p:nvGraphicFramePr>
        <p:xfrm>
          <a:off x="323188" y="3237131"/>
          <a:ext cx="5563007" cy="34686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6108191" y="1912718"/>
            <a:ext cx="5760720" cy="1866921"/>
          </a:xfrm>
          <a:prstGeom prst="rect">
            <a:avLst/>
          </a:prstGeom>
          <a:ln w="28575" cap="rnd">
            <a:solidFill>
              <a:schemeClr val="accent1">
                <a:lumMod val="75000"/>
              </a:schemeClr>
            </a:solidFill>
            <a:round/>
          </a:ln>
        </p:spPr>
        <p:txBody>
          <a:bodyPr wrap="square">
            <a:spAutoFit/>
          </a:bodyPr>
          <a:lstStyle/>
          <a:p>
            <a:pPr algn="just" defTabSz="829178">
              <a:lnSpc>
                <a:spcPct val="95000"/>
              </a:lnSpc>
            </a:pPr>
            <a:r>
              <a:rPr lang="ru-RU" sz="13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После заполнения всех разделов формы необходимо </a:t>
            </a:r>
            <a:r>
              <a:rPr lang="ru-RU" sz="1300" b="1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провести проверку внесённых данных на наличие </a:t>
            </a:r>
            <a:r>
              <a:rPr lang="ru-RU" sz="1300" b="1" dirty="0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ошибок:</a:t>
            </a:r>
          </a:p>
          <a:p>
            <a:pPr marL="285750" indent="-285750" algn="just" defTabSz="829178">
              <a:lnSpc>
                <a:spcPct val="95000"/>
              </a:lnSpc>
              <a:buFont typeface="Wingdings" panose="05000000000000000000" pitchFamily="2" charset="2"/>
              <a:buChar char="ü"/>
            </a:pPr>
            <a:r>
              <a:rPr lang="ru-RU" sz="1300" i="1" dirty="0" smtClean="0">
                <a:solidFill>
                  <a:srgbClr val="7030A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автоматизированная</a:t>
            </a:r>
            <a:r>
              <a:rPr lang="ru-RU" sz="13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3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(в протоколах </a:t>
            </a:r>
            <a:r>
              <a:rPr lang="ru-RU" sz="13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жёсткого и нежёсткого контроля), </a:t>
            </a:r>
          </a:p>
          <a:p>
            <a:pPr marL="285750" indent="-285750" algn="just" defTabSz="829178">
              <a:lnSpc>
                <a:spcPct val="95000"/>
              </a:lnSpc>
              <a:buFont typeface="Wingdings" panose="05000000000000000000" pitchFamily="2" charset="2"/>
              <a:buChar char="ü"/>
            </a:pPr>
            <a:r>
              <a:rPr lang="ru-RU" sz="1300" i="1" dirty="0" smtClean="0">
                <a:solidFill>
                  <a:srgbClr val="7030A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ручная</a:t>
            </a:r>
            <a:r>
              <a:rPr lang="ru-RU" sz="13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3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(распечатать отчёт </a:t>
            </a:r>
            <a:r>
              <a:rPr lang="ru-RU" sz="13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и </a:t>
            </a:r>
            <a:r>
              <a:rPr lang="ru-RU" sz="13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проверить на наличие </a:t>
            </a:r>
            <a:r>
              <a:rPr lang="ru-RU" sz="13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ошибок, </a:t>
            </a:r>
            <a:r>
              <a:rPr lang="ru-RU" sz="130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т.к. </a:t>
            </a:r>
            <a:r>
              <a:rPr lang="ru-RU" sz="13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не все ошибки выявляются программными средствами контроля</a:t>
            </a:r>
            <a:r>
              <a:rPr lang="ru-RU" sz="130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ru-RU" sz="13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u-RU" sz="1300" dirty="0" smtClean="0">
              <a:solidFill>
                <a:srgbClr val="0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829178">
              <a:lnSpc>
                <a:spcPct val="95000"/>
              </a:lnSpc>
              <a:spcBef>
                <a:spcPts val="477"/>
              </a:spcBef>
            </a:pPr>
            <a:r>
              <a:rPr lang="ru-RU" sz="13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При </a:t>
            </a:r>
            <a:r>
              <a:rPr lang="ru-RU" sz="13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отсутствии ошибок необходимо </a:t>
            </a:r>
            <a:r>
              <a:rPr lang="ru-RU" sz="13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сформировать электронный документ с отчётом и подписать его квалифицированной электронной подписью юр. лица</a:t>
            </a:r>
            <a:r>
              <a:rPr lang="ru-RU" sz="13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либо</a:t>
            </a:r>
            <a:r>
              <a:rPr lang="ru-RU" sz="13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err="1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физ.лица</a:t>
            </a:r>
            <a:r>
              <a:rPr lang="ru-RU" sz="13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с приложением машиночитаемой доверенности </a:t>
            </a:r>
            <a:r>
              <a:rPr lang="ru-RU" sz="13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(подписание осуществляется в личном кабинете в режиме онлайн).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126483" y="5359029"/>
            <a:ext cx="5760719" cy="5945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 defTabSz="829178"/>
            <a:r>
              <a:rPr lang="ru-RU" sz="1088" b="1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По вопросам предоставления доступа и работы в личном кабинете (вкл. </a:t>
            </a:r>
            <a:r>
              <a:rPr lang="ru-RU" sz="1088" b="1" dirty="0" smtClean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технические проблемы при заполнении </a:t>
            </a:r>
            <a:r>
              <a:rPr lang="ru-RU" sz="1088" b="1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формы </a:t>
            </a:r>
            <a:r>
              <a:rPr lang="ru-RU" sz="1088" b="1" dirty="0" smtClean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отчёта) </a:t>
            </a:r>
            <a:r>
              <a:rPr lang="ru-RU" sz="1088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обращаться по телефону +7(495)009-65-65 с 10:00 до 18:00 (по московскому времени) или по </a:t>
            </a:r>
            <a:r>
              <a:rPr lang="ru-RU" sz="1088" dirty="0" err="1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эл.почте</a:t>
            </a:r>
            <a:r>
              <a:rPr lang="ru-RU" sz="1088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88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  <a:hlinkClick r:id="rId13"/>
              </a:rPr>
              <a:t>stat</a:t>
            </a:r>
            <a:r>
              <a:rPr lang="ru-RU" sz="1088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  <a:hlinkClick r:id="rId13"/>
              </a:rPr>
              <a:t>_</a:t>
            </a:r>
            <a:r>
              <a:rPr lang="en-US" sz="1088" dirty="0" err="1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  <a:hlinkClick r:id="rId13"/>
              </a:rPr>
              <a:t>spo</a:t>
            </a:r>
            <a:r>
              <a:rPr lang="ru-RU" sz="1088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  <a:hlinkClick r:id="rId13"/>
              </a:rPr>
              <a:t>@</a:t>
            </a:r>
            <a:r>
              <a:rPr lang="en-US" sz="1088" dirty="0" err="1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  <a:hlinkClick r:id="rId13"/>
              </a:rPr>
              <a:t>ficto</a:t>
            </a:r>
            <a:r>
              <a:rPr lang="ru-RU" sz="1088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  <a:hlinkClick r:id="rId13"/>
              </a:rPr>
              <a:t>.</a:t>
            </a:r>
            <a:r>
              <a:rPr lang="en-US" sz="1088" dirty="0" err="1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  <a:hlinkClick r:id="rId13"/>
              </a:rPr>
              <a:t>ru</a:t>
            </a:r>
            <a:r>
              <a:rPr lang="ru-RU" sz="1088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088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135625" y="6062803"/>
            <a:ext cx="5751577" cy="42716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 defTabSz="829178"/>
            <a:r>
              <a:rPr lang="ru-RU" sz="1088" b="1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</a:rPr>
              <a:t>По методическим вопросам заполнения формы </a:t>
            </a:r>
            <a:r>
              <a:rPr lang="ru-RU" sz="1088" b="1" dirty="0" smtClean="0">
                <a:solidFill>
                  <a:srgbClr val="000000"/>
                </a:solidFill>
                <a:latin typeface="Calibri"/>
                <a:ea typeface="Calibri" panose="020F0502020204030204" pitchFamily="34" charset="0"/>
              </a:rPr>
              <a:t>СПО-2 </a:t>
            </a:r>
            <a:r>
              <a:rPr lang="ru-RU" sz="1088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</a:rPr>
              <a:t>обращаться к методисту ЦПО Самарской области </a:t>
            </a:r>
            <a:r>
              <a:rPr lang="ru-RU" sz="1088" dirty="0" err="1">
                <a:solidFill>
                  <a:srgbClr val="000000"/>
                </a:solidFill>
                <a:latin typeface="Calibri"/>
                <a:ea typeface="Calibri" panose="020F0502020204030204" pitchFamily="34" charset="0"/>
              </a:rPr>
              <a:t>Серокуровой</a:t>
            </a:r>
            <a:r>
              <a:rPr lang="ru-RU" sz="1088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</a:rPr>
              <a:t> Л.В</a:t>
            </a:r>
            <a:r>
              <a:rPr lang="ru-RU" sz="1088" dirty="0" smtClean="0">
                <a:solidFill>
                  <a:srgbClr val="000000"/>
                </a:solidFill>
                <a:latin typeface="Calibri"/>
                <a:ea typeface="Calibri" panose="020F0502020204030204" pitchFamily="34" charset="0"/>
              </a:rPr>
              <a:t>.: тел</a:t>
            </a:r>
            <a:r>
              <a:rPr lang="ru-RU" sz="1088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</a:rPr>
              <a:t>. </a:t>
            </a:r>
            <a:r>
              <a:rPr lang="ru-RU" sz="1088" dirty="0">
                <a:solidFill>
                  <a:prstClr val="black"/>
                </a:solidFill>
                <a:latin typeface="Calibri"/>
                <a:ea typeface="Calibri" panose="020F0502020204030204" pitchFamily="34" charset="0"/>
              </a:rPr>
              <a:t>(846)200-15-19 (доб. 902#), </a:t>
            </a:r>
            <a:r>
              <a:rPr lang="en-US" sz="1088" dirty="0">
                <a:solidFill>
                  <a:prstClr val="black"/>
                </a:solidFill>
                <a:latin typeface="Calibri"/>
                <a:ea typeface="Calibri" panose="020F0502020204030204" pitchFamily="34" charset="0"/>
              </a:rPr>
              <a:t>e</a:t>
            </a:r>
            <a:r>
              <a:rPr lang="ru-RU" sz="1088" dirty="0">
                <a:solidFill>
                  <a:prstClr val="black"/>
                </a:solidFill>
                <a:latin typeface="Calibri"/>
                <a:ea typeface="Calibri" panose="020F0502020204030204" pitchFamily="34" charset="0"/>
              </a:rPr>
              <a:t>-</a:t>
            </a:r>
            <a:r>
              <a:rPr lang="en-US" sz="1088" dirty="0">
                <a:solidFill>
                  <a:prstClr val="black"/>
                </a:solidFill>
                <a:latin typeface="Calibri"/>
                <a:ea typeface="Calibri" panose="020F0502020204030204" pitchFamily="34" charset="0"/>
              </a:rPr>
              <a:t>mail</a:t>
            </a:r>
            <a:r>
              <a:rPr lang="ru-RU" sz="1088" dirty="0">
                <a:solidFill>
                  <a:prstClr val="black"/>
                </a:solidFill>
                <a:latin typeface="Calibri"/>
                <a:ea typeface="Calibri" panose="020F0502020204030204" pitchFamily="34" charset="0"/>
              </a:rPr>
              <a:t>: </a:t>
            </a:r>
            <a:r>
              <a:rPr lang="ru-RU" sz="1088" u="sng" dirty="0">
                <a:solidFill>
                  <a:srgbClr val="0000FF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902</a:t>
            </a:r>
            <a:r>
              <a:rPr lang="ru-RU" sz="1088" u="sng" dirty="0">
                <a:solidFill>
                  <a:srgbClr val="0000FF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  <a:hlinkClick r:id="rId14"/>
              </a:rPr>
              <a:t>@</a:t>
            </a:r>
            <a:r>
              <a:rPr lang="en-US" sz="1088" u="sng" dirty="0" err="1">
                <a:solidFill>
                  <a:srgbClr val="0000FF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  <a:hlinkClick r:id="rId14"/>
              </a:rPr>
              <a:t>cposo</a:t>
            </a:r>
            <a:r>
              <a:rPr lang="ru-RU" sz="1088" u="sng" dirty="0">
                <a:solidFill>
                  <a:srgbClr val="0000FF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  <a:hlinkClick r:id="rId14"/>
              </a:rPr>
              <a:t>.</a:t>
            </a:r>
            <a:r>
              <a:rPr lang="en-US" sz="1088" u="sng" dirty="0" err="1">
                <a:solidFill>
                  <a:srgbClr val="0000FF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  <a:hlinkClick r:id="rId14"/>
              </a:rPr>
              <a:t>ru</a:t>
            </a:r>
            <a:r>
              <a:rPr lang="ru-RU" sz="1088" dirty="0">
                <a:solidFill>
                  <a:prstClr val="black"/>
                </a:solidFill>
                <a:latin typeface="Calibri"/>
                <a:ea typeface="Calibri" panose="020F0502020204030204" pitchFamily="34" charset="0"/>
              </a:rPr>
              <a:t>.</a:t>
            </a:r>
            <a:endParaRPr lang="ru-RU" sz="1088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4625" y="605401"/>
            <a:ext cx="5520134" cy="25160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 defTabSz="829178"/>
            <a:r>
              <a:rPr lang="ru-RU" sz="1350" b="1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Организационно-методические материалы по подготовке формы ФСН </a:t>
            </a:r>
            <a:r>
              <a:rPr lang="ru-RU" sz="1350" b="1" dirty="0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№СПО-2 </a:t>
            </a:r>
            <a:r>
              <a:rPr lang="ru-RU" sz="1350" b="1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в </a:t>
            </a:r>
            <a:r>
              <a:rPr lang="ru-RU" sz="1350" b="1" dirty="0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2026 </a:t>
            </a:r>
            <a:r>
              <a:rPr lang="ru-RU" sz="1350" b="1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году </a:t>
            </a:r>
            <a:r>
              <a:rPr lang="ru-RU" sz="135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размещены на сайте ЦПО Самарской области </a:t>
            </a:r>
            <a:r>
              <a:rPr lang="en-US" sz="135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  <a:hlinkClick r:id="rId15"/>
              </a:rPr>
              <a:t>https://cposo.ru</a:t>
            </a:r>
            <a:r>
              <a:rPr lang="ru-RU" sz="135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350" dirty="0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ru-RU" sz="1350" dirty="0" smtClean="0">
                <a:ea typeface="Calibri" panose="020F0502020204030204" pitchFamily="34" charset="0"/>
                <a:cs typeface="Arial" panose="020B0604020202020204" pitchFamily="34" charset="0"/>
              </a:rPr>
              <a:t>раздел </a:t>
            </a:r>
            <a:r>
              <a:rPr lang="ru-RU" sz="1350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«</a:t>
            </a:r>
            <a:r>
              <a:rPr lang="ru-RU" sz="1350" dirty="0" smtClean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Статистика образования»</a:t>
            </a:r>
            <a:r>
              <a:rPr lang="ru-RU" sz="1350" dirty="0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), включая:</a:t>
            </a:r>
          </a:p>
          <a:p>
            <a:pPr marL="285750" indent="-285750" algn="just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ru-RU" sz="1300" dirty="0" smtClean="0">
                <a:cs typeface="Arial" panose="020B0604020202020204" pitchFamily="34" charset="0"/>
              </a:rPr>
              <a:t>Порядок </a:t>
            </a:r>
            <a:r>
              <a:rPr lang="ru-RU" sz="1300" dirty="0">
                <a:cs typeface="Arial" panose="020B0604020202020204" pitchFamily="34" charset="0"/>
              </a:rPr>
              <a:t>предоставления статистических данных по форме ФСН </a:t>
            </a:r>
            <a:r>
              <a:rPr lang="ru-RU" sz="1300" dirty="0" smtClean="0">
                <a:cs typeface="Arial" panose="020B0604020202020204" pitchFamily="34" charset="0"/>
              </a:rPr>
              <a:t>№СПО-2 </a:t>
            </a:r>
            <a:r>
              <a:rPr lang="ru-RU" sz="1300" dirty="0">
                <a:cs typeface="Arial" panose="020B0604020202020204" pitchFamily="34" charset="0"/>
              </a:rPr>
              <a:t>за </a:t>
            </a:r>
            <a:r>
              <a:rPr lang="ru-RU" sz="1300" dirty="0" smtClean="0">
                <a:cs typeface="Arial" panose="020B0604020202020204" pitchFamily="34" charset="0"/>
              </a:rPr>
              <a:t>2025 год, утверждённый </a:t>
            </a:r>
            <a:r>
              <a:rPr lang="ru-RU" sz="1300" dirty="0" err="1" smtClean="0">
                <a:solidFill>
                  <a:prstClr val="black"/>
                </a:solidFill>
                <a:cs typeface="Arial" panose="020B0604020202020204" pitchFamily="34" charset="0"/>
              </a:rPr>
              <a:t>Минпросвещения</a:t>
            </a:r>
            <a:r>
              <a:rPr lang="ru-RU" sz="1300" dirty="0" smtClean="0">
                <a:solidFill>
                  <a:prstClr val="black"/>
                </a:solidFill>
                <a:cs typeface="Arial" panose="020B0604020202020204" pitchFamily="34" charset="0"/>
              </a:rPr>
              <a:t> России</a:t>
            </a:r>
            <a:r>
              <a:rPr lang="ru-RU" sz="1300" dirty="0" smtClean="0">
                <a:cs typeface="Arial" panose="020B0604020202020204" pitchFamily="34" charset="0"/>
              </a:rPr>
              <a:t>;</a:t>
            </a:r>
            <a:endParaRPr lang="ru-RU" sz="1300" dirty="0">
              <a:cs typeface="Arial" panose="020B0604020202020204" pitchFamily="34" charset="0"/>
            </a:endParaRPr>
          </a:p>
          <a:p>
            <a:pPr marL="285750" indent="-285750" algn="just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ru-RU" sz="1300" dirty="0" smtClean="0">
                <a:cs typeface="Arial" panose="020B0604020202020204" pitchFamily="34" charset="0"/>
              </a:rPr>
              <a:t>Указания </a:t>
            </a:r>
            <a:r>
              <a:rPr lang="ru-RU" sz="1300" dirty="0">
                <a:cs typeface="Arial" panose="020B0604020202020204" pitchFamily="34" charset="0"/>
              </a:rPr>
              <a:t>по заполнению формы ФСН № </a:t>
            </a:r>
            <a:r>
              <a:rPr lang="ru-RU" sz="1300" dirty="0" smtClean="0">
                <a:cs typeface="Arial" panose="020B0604020202020204" pitchFamily="34" charset="0"/>
              </a:rPr>
              <a:t>СПО-2, утверждённые приказом </a:t>
            </a:r>
            <a:r>
              <a:rPr lang="ru-RU" sz="1300" dirty="0">
                <a:cs typeface="Arial" panose="020B0604020202020204" pitchFamily="34" charset="0"/>
              </a:rPr>
              <a:t>Росстата от 21.02.2023 № </a:t>
            </a:r>
            <a:r>
              <a:rPr lang="ru-RU" sz="1300" dirty="0" smtClean="0">
                <a:cs typeface="Arial" panose="020B0604020202020204" pitchFamily="34" charset="0"/>
              </a:rPr>
              <a:t>62; </a:t>
            </a:r>
            <a:endParaRPr lang="ru-RU" sz="1300" dirty="0">
              <a:cs typeface="Arial" panose="020B0604020202020204" pitchFamily="34" charset="0"/>
            </a:endParaRPr>
          </a:p>
          <a:p>
            <a:pPr marL="285750" indent="-285750" algn="just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ru-RU" sz="1300" dirty="0" smtClean="0">
                <a:cs typeface="Arial" panose="020B0604020202020204" pitchFamily="34" charset="0"/>
              </a:rPr>
              <a:t>Методические </a:t>
            </a:r>
            <a:r>
              <a:rPr lang="ru-RU" sz="1300" dirty="0">
                <a:cs typeface="Arial" panose="020B0604020202020204" pitchFamily="34" charset="0"/>
              </a:rPr>
              <a:t>рекомендации по заполнению отдельных показателей формы ФСН № </a:t>
            </a:r>
            <a:r>
              <a:rPr lang="ru-RU" sz="1300" dirty="0" smtClean="0">
                <a:cs typeface="Arial" panose="020B0604020202020204" pitchFamily="34" charset="0"/>
              </a:rPr>
              <a:t>СПО-2, разработанные ЦПО Самарской области дополнительно </a:t>
            </a:r>
            <a:r>
              <a:rPr lang="ru-RU" sz="1300" dirty="0">
                <a:cs typeface="Arial" panose="020B0604020202020204" pitchFamily="34" charset="0"/>
              </a:rPr>
              <a:t>к </a:t>
            </a:r>
            <a:r>
              <a:rPr lang="ru-RU" sz="1300" dirty="0" smtClean="0">
                <a:cs typeface="Arial" panose="020B0604020202020204" pitchFamily="34" charset="0"/>
              </a:rPr>
              <a:t>Указаниям;</a:t>
            </a:r>
          </a:p>
          <a:p>
            <a:pPr marL="285750" indent="-285750" algn="just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ru-RU" sz="1300" dirty="0" smtClean="0">
                <a:cs typeface="Arial" panose="020B0604020202020204" pitchFamily="34" charset="0"/>
              </a:rPr>
              <a:t>График </a:t>
            </a:r>
            <a:r>
              <a:rPr lang="ru-RU" sz="1300" dirty="0">
                <a:cs typeface="Arial" panose="020B0604020202020204" pitchFamily="34" charset="0"/>
              </a:rPr>
              <a:t>представления отчетов в ЦПО </a:t>
            </a:r>
            <a:r>
              <a:rPr lang="ru-RU" sz="1300" dirty="0" smtClean="0">
                <a:cs typeface="Arial" panose="020B0604020202020204" pitchFamily="34" charset="0"/>
              </a:rPr>
              <a:t>СО (для согласования);</a:t>
            </a:r>
          </a:p>
          <a:p>
            <a:pPr marL="285750" indent="-285750" algn="just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ü"/>
            </a:pPr>
            <a:r>
              <a:rPr lang="ru-RU" sz="1300" dirty="0" smtClean="0">
                <a:cs typeface="Arial" panose="020B0604020202020204" pitchFamily="34" charset="0"/>
              </a:rPr>
              <a:t>Материалы семинара.</a:t>
            </a:r>
            <a:endParaRPr lang="ru-RU" sz="1300" dirty="0"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108191" y="3919095"/>
            <a:ext cx="5760720" cy="1234953"/>
          </a:xfrm>
          <a:prstGeom prst="rect">
            <a:avLst/>
          </a:prstGeom>
          <a:ln w="28575" cap="rnd">
            <a:solidFill>
              <a:schemeClr val="accent1">
                <a:lumMod val="75000"/>
              </a:schemeClr>
            </a:solidFill>
            <a:round/>
          </a:ln>
        </p:spPr>
        <p:txBody>
          <a:bodyPr wrap="square">
            <a:spAutoFit/>
          </a:bodyPr>
          <a:lstStyle/>
          <a:p>
            <a:pPr algn="just" defTabSz="829178">
              <a:lnSpc>
                <a:spcPct val="95000"/>
              </a:lnSpc>
              <a:spcBef>
                <a:spcPts val="477"/>
              </a:spcBef>
            </a:pPr>
            <a:r>
              <a:rPr lang="ru-RU" sz="13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Выверенный отчёт </a:t>
            </a:r>
            <a:r>
              <a:rPr lang="ru-RU" sz="13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CПО-2 необходимо предоставить на проверку:</a:t>
            </a:r>
          </a:p>
          <a:p>
            <a:pPr algn="just" defTabSz="829178">
              <a:lnSpc>
                <a:spcPct val="95000"/>
              </a:lnSpc>
              <a:spcBef>
                <a:spcPts val="477"/>
              </a:spcBef>
            </a:pPr>
            <a:r>
              <a:rPr lang="ru-RU" sz="13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Гос. ПОО СО </a:t>
            </a:r>
            <a:r>
              <a:rPr lang="ru-RU" sz="13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- в территориальное управление МО СО и в ЦПО Самарской области. </a:t>
            </a:r>
          </a:p>
          <a:p>
            <a:pPr algn="just" defTabSz="829178">
              <a:lnSpc>
                <a:spcPct val="95000"/>
              </a:lnSpc>
              <a:spcBef>
                <a:spcPts val="477"/>
              </a:spcBef>
            </a:pPr>
            <a:r>
              <a:rPr lang="ru-RU" sz="1300" b="1" dirty="0" err="1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Фед</a:t>
            </a:r>
            <a:r>
              <a:rPr lang="ru-RU" sz="13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гос. ОО </a:t>
            </a:r>
            <a:r>
              <a:rPr lang="ru-RU" sz="13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- в </a:t>
            </a:r>
            <a:r>
              <a:rPr lang="ru-RU" sz="13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ЦПО Самарской области в электронном виде (</a:t>
            </a:r>
            <a:r>
              <a:rPr lang="en-US" sz="13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PDF</a:t>
            </a:r>
            <a:r>
              <a:rPr lang="ru-RU" sz="13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). </a:t>
            </a:r>
          </a:p>
          <a:p>
            <a:pPr algn="just" defTabSz="829178">
              <a:lnSpc>
                <a:spcPct val="95000"/>
              </a:lnSpc>
              <a:spcBef>
                <a:spcPts val="477"/>
              </a:spcBef>
            </a:pPr>
            <a:r>
              <a:rPr lang="ru-RU" sz="13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Частные </a:t>
            </a:r>
            <a:r>
              <a:rPr lang="ru-RU" sz="13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ОО </a:t>
            </a:r>
            <a:r>
              <a:rPr lang="ru-RU" sz="13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- в ЦПО Самарской области в электронном виде (</a:t>
            </a:r>
            <a:r>
              <a:rPr lang="en-US" sz="13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PDF</a:t>
            </a:r>
            <a:r>
              <a:rPr lang="ru-RU" sz="13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  <a:endParaRPr lang="ru-RU" sz="1300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17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50902" y="153954"/>
            <a:ext cx="9262456" cy="371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29178"/>
            <a:r>
              <a:rPr lang="ru-RU" sz="1814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ЭТАПЫ РАБОТЫ </a:t>
            </a:r>
            <a:r>
              <a:rPr lang="ru-RU" sz="1632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(для государственных ПОО Самарской области):</a:t>
            </a:r>
            <a:endParaRPr lang="ru-RU" sz="1632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320969" y="563485"/>
            <a:ext cx="11455219" cy="1200329"/>
            <a:chOff x="578800" y="1003141"/>
            <a:chExt cx="11122776" cy="969460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578800" y="1114267"/>
              <a:ext cx="481263" cy="34896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21902"/>
              <a:r>
                <a:rPr lang="en-US" sz="2448" b="1" dirty="0">
                  <a:solidFill>
                    <a:prstClr val="white"/>
                  </a:solidFill>
                  <a:latin typeface="Bahnschrift Light" panose="020B0502040204020203" pitchFamily="34" charset="0"/>
                </a:rPr>
                <a:t>1</a:t>
              </a:r>
              <a:endParaRPr lang="ru-RU" sz="2448" b="1" dirty="0">
                <a:solidFill>
                  <a:prstClr val="white"/>
                </a:solidFill>
                <a:latin typeface="Bahnschrift Light" panose="020B0502040204020203" pitchFamily="34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265640" y="1003141"/>
              <a:ext cx="7669747" cy="969460"/>
            </a:xfrm>
            <a:prstGeom prst="rect">
              <a:avLst/>
            </a:prstGeom>
            <a:ln w="12700">
              <a:noFill/>
            </a:ln>
          </p:spPr>
          <p:txBody>
            <a:bodyPr wrap="square">
              <a:spAutoFit/>
            </a:bodyPr>
            <a:lstStyle/>
            <a:p>
              <a:pPr marL="259118" indent="-259118" algn="just" defTabSz="621902">
                <a:buFontTx/>
                <a:buChar char="-"/>
              </a:pP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Заполнение ПОО формы отчёта в личном кабинете организации на </a:t>
              </a:r>
              <a:r>
                <a:rPr lang="ru-RU" sz="1200" u="sng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2"/>
                </a:rPr>
                <a:t>http://stat.ficto.ru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.</a:t>
              </a:r>
            </a:p>
            <a:p>
              <a:pPr marL="259118" indent="-259118" algn="just" defTabSz="621902">
                <a:buFontTx/>
                <a:buChar char="-"/>
              </a:pP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Проверка отчёта на наличие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ошибок:  </a:t>
              </a:r>
              <a:r>
                <a:rPr lang="ru-RU" sz="1200" i="1" dirty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автоматизированная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(в протоколах жёсткого и нежёсткого контроля), </a:t>
              </a:r>
              <a:r>
                <a:rPr lang="ru-RU" sz="1200" i="1" dirty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ручная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(распечатать отчёт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и 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проверить на наличие ошибок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).   </a:t>
              </a:r>
            </a:p>
            <a:p>
              <a:pPr marL="265113" algn="just" defTabSz="621902">
                <a:tabLst>
                  <a:tab pos="265113" algn="l"/>
                </a:tabLst>
              </a:pP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Устранение 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выявленных ошибок. </a:t>
              </a:r>
            </a:p>
            <a:p>
              <a:pPr marL="259118" indent="-259118" algn="just" defTabSz="621902">
                <a:buFontTx/>
                <a:buChar char="-"/>
              </a:pP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Подписание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в 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личном кабинете </a:t>
              </a:r>
              <a:r>
                <a:rPr lang="ru-RU" sz="1200" u="sng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2"/>
                </a:rPr>
                <a:t>http://stat.ficto.ru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электронной версии отчёта квалифицированной электронной подписью (ЭП).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9631724" y="1016600"/>
              <a:ext cx="2069852" cy="69321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21902"/>
              <a:r>
                <a:rPr lang="ru-RU" sz="125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 учётом </a:t>
              </a:r>
              <a:r>
                <a:rPr lang="ru-RU" sz="125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Графиков </a:t>
              </a:r>
              <a:r>
                <a:rPr lang="ru-RU" sz="125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проверки отчётов, но </a:t>
              </a:r>
              <a:endParaRPr lang="ru-RU" sz="12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 defTabSz="621902"/>
              <a:r>
                <a:rPr lang="ru-RU" sz="125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не </a:t>
              </a:r>
              <a:r>
                <a:rPr lang="ru-RU" sz="125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позднее </a:t>
              </a:r>
              <a:r>
                <a:rPr lang="ru-RU" sz="125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20.04.2026</a:t>
              </a:r>
              <a:endParaRPr lang="ru-RU" sz="125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" name="Соединительная линия уступом 6"/>
            <p:cNvCxnSpPr/>
            <p:nvPr/>
          </p:nvCxnSpPr>
          <p:spPr>
            <a:xfrm rot="5400000" flipH="1" flipV="1">
              <a:off x="5192364" y="-2955450"/>
              <a:ext cx="86930" cy="8805225"/>
            </a:xfrm>
            <a:prstGeom prst="bentConnector4">
              <a:avLst>
                <a:gd name="adj1" fmla="val -558090"/>
                <a:gd name="adj2" fmla="val 93404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Группа 7"/>
          <p:cNvGrpSpPr/>
          <p:nvPr/>
        </p:nvGrpSpPr>
        <p:grpSpPr>
          <a:xfrm>
            <a:off x="345262" y="1915702"/>
            <a:ext cx="11412085" cy="1608133"/>
            <a:chOff x="546686" y="2106038"/>
            <a:chExt cx="11154166" cy="2150655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546686" y="2243064"/>
              <a:ext cx="481263" cy="61959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21902"/>
              <a:r>
                <a:rPr lang="ru-RU" sz="2448" b="1" dirty="0">
                  <a:solidFill>
                    <a:prstClr val="white"/>
                  </a:solidFill>
                  <a:latin typeface="Bahnschrift Light" panose="020B0502040204020203" pitchFamily="34" charset="0"/>
                </a:rPr>
                <a:t>2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212129" y="2106038"/>
              <a:ext cx="7663733" cy="2150655"/>
            </a:xfrm>
            <a:prstGeom prst="rect">
              <a:avLst/>
            </a:prstGeom>
            <a:ln w="12700">
              <a:noFill/>
            </a:ln>
          </p:spPr>
          <p:txBody>
            <a:bodyPr wrap="square">
              <a:spAutoFit/>
            </a:bodyPr>
            <a:lstStyle/>
            <a:p>
              <a:pPr algn="just" defTabSz="621902"/>
              <a:r>
                <a:rPr lang="ru-RU" sz="1200" b="1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ПЕРВИЧНАЯ ПРОВЕРКА заполненного отчёта:</a:t>
              </a:r>
            </a:p>
            <a:p>
              <a:pPr marL="259126" indent="-259126" algn="just" defTabSz="621902">
                <a:buFontTx/>
                <a:buChar char="-"/>
              </a:pPr>
              <a:r>
                <a:rPr lang="ru-RU" sz="1200" b="1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Территориальным управлением </a:t>
              </a:r>
              <a:r>
                <a:rPr lang="ru-RU" sz="1200" b="1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МО </a:t>
              </a:r>
              <a:r>
                <a:rPr lang="ru-RU" sz="1200" b="1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СО </a:t>
              </a:r>
              <a:r>
                <a:rPr lang="ru-RU" sz="1200" dirty="0">
                  <a:solidFill>
                    <a:srgbClr val="F79646">
                      <a:lumMod val="75000"/>
                    </a:srgb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(График </a:t>
              </a:r>
              <a:r>
                <a:rPr lang="ru-RU" sz="1200" dirty="0" smtClean="0">
                  <a:solidFill>
                    <a:srgbClr val="F79646">
                      <a:lumMod val="75000"/>
                    </a:srgb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и порядок представления отчётов устанавливаются </a:t>
              </a:r>
              <a:r>
                <a:rPr lang="ru-RU" sz="1200" dirty="0">
                  <a:solidFill>
                    <a:srgbClr val="F79646">
                      <a:lumMod val="75000"/>
                    </a:srgb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каждым ТУ самостоятельно)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;</a:t>
              </a:r>
            </a:p>
            <a:p>
              <a:pPr marL="259126" indent="-259126" algn="just" defTabSz="621902">
                <a:spcBef>
                  <a:spcPts val="272"/>
                </a:spcBef>
                <a:buFontTx/>
                <a:buChar char="-"/>
              </a:pPr>
              <a:r>
                <a:rPr lang="ru-RU" sz="1200" b="1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ЦПО </a:t>
              </a:r>
              <a:r>
                <a:rPr lang="ru-RU" sz="1200" b="1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Самарской области (Серокурова Л.В.): </a:t>
              </a:r>
              <a:r>
                <a:rPr lang="ru-RU" sz="1200" dirty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в </a:t>
              </a:r>
              <a:r>
                <a:rPr lang="ru-RU" sz="1200" dirty="0" smtClean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БУМАЖНОМ ВИДЕ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и </a:t>
              </a:r>
              <a:r>
                <a:rPr lang="ru-RU" sz="1200" dirty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в </a:t>
              </a:r>
              <a:r>
                <a:rPr lang="ru-RU" sz="1200" dirty="0" smtClean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ЭЛЕКТРОННОМ ВИДЕ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(на </a:t>
              </a:r>
              <a:r>
                <a:rPr lang="ru-RU" sz="1200" dirty="0" err="1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флеш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-накопителе или выслать на </a:t>
              </a:r>
              <a:r>
                <a:rPr lang="ru-RU" sz="1200" u="sng" dirty="0" smtClean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902</a:t>
              </a:r>
              <a:r>
                <a:rPr lang="en-US" sz="1200" u="sng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@cposo.ru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)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в 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формате файла </a:t>
              </a:r>
              <a:r>
                <a:rPr lang="en-US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PDF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,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выгруженного из 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личного кабинета </a:t>
              </a:r>
              <a:r>
                <a:rPr lang="ru-RU" sz="1200" u="sng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2"/>
                </a:rPr>
                <a:t>http://stat.ficto.ru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после 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подписания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ЭП </a:t>
              </a:r>
              <a:r>
                <a:rPr lang="ru-RU" sz="1200" dirty="0">
                  <a:solidFill>
                    <a:srgbClr val="F79646">
                      <a:lumMod val="75000"/>
                    </a:srgb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(График размещен на сайте </a:t>
              </a:r>
              <a:r>
                <a:rPr lang="ru-RU" sz="1200" dirty="0" smtClean="0">
                  <a:solidFill>
                    <a:srgbClr val="F79646">
                      <a:lumMod val="75000"/>
                    </a:srgb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ЦПО СО)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. </a:t>
              </a:r>
            </a:p>
            <a:p>
              <a:pPr algn="just" defTabSz="621902"/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    </a:t>
              </a:r>
              <a:r>
                <a:rPr lang="ru-RU" sz="1200" b="1" dirty="0" smtClean="0">
                  <a:solidFill>
                    <a:srgbClr val="FF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!!!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 </a:t>
              </a:r>
              <a:r>
                <a:rPr lang="ru-RU" sz="1200" dirty="0" smtClean="0">
                  <a:solidFill>
                    <a:srgbClr val="FF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ДОПОЛНИТЕЛЬНО ЗАПОЛНИТЬ И ПРЕДОСТАВИТЬ EXCEL-ФАЙЛЫ: </a:t>
              </a:r>
            </a:p>
            <a:p>
              <a:pPr algn="just" defTabSz="621902"/>
              <a:r>
                <a:rPr lang="ru-RU" sz="1200" dirty="0" smtClean="0">
                  <a:solidFill>
                    <a:srgbClr val="FF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          </a:t>
              </a:r>
              <a:r>
                <a:rPr lang="ru-RU" sz="1200" dirty="0" smtClean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«</a:t>
              </a:r>
              <a:r>
                <a:rPr lang="ru-RU" sz="1200" dirty="0" err="1" smtClean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Доп.сведения</a:t>
              </a:r>
              <a:r>
                <a:rPr lang="ru-RU" sz="1200" dirty="0" smtClean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dirty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к </a:t>
              </a:r>
              <a:r>
                <a:rPr lang="ru-RU" sz="1200" dirty="0" smtClean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п.3.1» </a:t>
              </a:r>
              <a:r>
                <a:rPr lang="ru-RU" sz="1200" dirty="0" smtClean="0">
                  <a:solidFill>
                    <a:srgbClr val="FF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(ОБЯЗАТЕЛЬНО)   </a:t>
              </a:r>
              <a:r>
                <a:rPr lang="ru-RU" sz="1200" dirty="0" smtClean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и   «</a:t>
              </a:r>
              <a:r>
                <a:rPr lang="ru-RU" sz="1200" dirty="0" err="1" smtClean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Доп.сведения</a:t>
              </a:r>
              <a:r>
                <a:rPr lang="ru-RU" sz="1200" dirty="0" smtClean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к п.п.3.4, 3.5» </a:t>
              </a:r>
              <a:r>
                <a:rPr lang="ru-RU" sz="1200" dirty="0" smtClean="0">
                  <a:solidFill>
                    <a:srgbClr val="FF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(РЕКОМЕНДУЕТСЯ).</a:t>
              </a:r>
              <a:endParaRPr lang="ru-RU" sz="12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9575125" y="2346200"/>
              <a:ext cx="2125727" cy="79714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21902"/>
              <a:r>
                <a:rPr lang="ru-RU" sz="125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сроки согласно </a:t>
              </a:r>
              <a:r>
                <a:rPr lang="ru-RU" sz="125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Графиков </a:t>
              </a:r>
              <a:r>
                <a:rPr lang="ru-RU" sz="125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проверки отчётов</a:t>
              </a:r>
            </a:p>
          </p:txBody>
        </p:sp>
        <p:cxnSp>
          <p:nvCxnSpPr>
            <p:cNvPr id="12" name="Соединительная линия уступом 11"/>
            <p:cNvCxnSpPr>
              <a:stCxn id="9" idx="2"/>
            </p:cNvCxnSpPr>
            <p:nvPr/>
          </p:nvCxnSpPr>
          <p:spPr>
            <a:xfrm rot="5400000" flipH="1" flipV="1">
              <a:off x="5088599" y="-1623863"/>
              <a:ext cx="185242" cy="8787805"/>
            </a:xfrm>
            <a:prstGeom prst="bentConnector4">
              <a:avLst>
                <a:gd name="adj1" fmla="val -767780"/>
                <a:gd name="adj2" fmla="val 94146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Группа 12"/>
          <p:cNvGrpSpPr/>
          <p:nvPr/>
        </p:nvGrpSpPr>
        <p:grpSpPr>
          <a:xfrm>
            <a:off x="315136" y="3609647"/>
            <a:ext cx="11442211" cy="583311"/>
            <a:chOff x="547635" y="3851462"/>
            <a:chExt cx="11110147" cy="643263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547635" y="3942657"/>
              <a:ext cx="481263" cy="51735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21902"/>
              <a:r>
                <a:rPr lang="ru-RU" sz="2448" b="1" dirty="0">
                  <a:solidFill>
                    <a:prstClr val="white"/>
                  </a:solidFill>
                  <a:latin typeface="Bahnschrift Light" panose="020B0502040204020203" pitchFamily="34" charset="0"/>
                </a:rPr>
                <a:t>3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168790" y="3953154"/>
              <a:ext cx="7657713" cy="509114"/>
            </a:xfrm>
            <a:prstGeom prst="rect">
              <a:avLst/>
            </a:prstGeom>
            <a:ln w="12700">
              <a:noFill/>
            </a:ln>
          </p:spPr>
          <p:txBody>
            <a:bodyPr wrap="square">
              <a:spAutoFit/>
            </a:bodyPr>
            <a:lstStyle/>
            <a:p>
              <a:pPr algn="just" defTabSz="621902"/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Устранение ПОО выявленных ошибок (замечаний) в ходе первичной проверки отчёта; подписание электронной версии исправленного отчёта квалифицированной ЭП в личном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кабинете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9587930" y="3851462"/>
              <a:ext cx="2069852" cy="60855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21902"/>
              <a:r>
                <a:rPr lang="ru-RU" sz="125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кратчайшие сроки</a:t>
              </a:r>
            </a:p>
          </p:txBody>
        </p:sp>
        <p:cxnSp>
          <p:nvCxnSpPr>
            <p:cNvPr id="17" name="Соединительная линия уступом 16"/>
            <p:cNvCxnSpPr/>
            <p:nvPr/>
          </p:nvCxnSpPr>
          <p:spPr>
            <a:xfrm rot="5400000" flipH="1" flipV="1">
              <a:off x="5034230" y="-46781"/>
              <a:ext cx="295206" cy="8787806"/>
            </a:xfrm>
            <a:prstGeom prst="bentConnector4">
              <a:avLst>
                <a:gd name="adj1" fmla="val -27220"/>
                <a:gd name="adj2" fmla="val 93330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>
            <a:off x="309904" y="4383086"/>
            <a:ext cx="11447443" cy="1027439"/>
            <a:chOff x="547298" y="4058693"/>
            <a:chExt cx="11115228" cy="1133037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547298" y="4157496"/>
              <a:ext cx="481263" cy="51735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21902"/>
              <a:r>
                <a:rPr lang="ru-RU" sz="2448" b="1" dirty="0">
                  <a:solidFill>
                    <a:prstClr val="white"/>
                  </a:solidFill>
                  <a:latin typeface="Bahnschrift Light" panose="020B0502040204020203" pitchFamily="34" charset="0"/>
                </a:rPr>
                <a:t>4</a:t>
              </a: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1226621" y="4059800"/>
              <a:ext cx="7669748" cy="1131930"/>
            </a:xfrm>
            <a:prstGeom prst="rect">
              <a:avLst/>
            </a:prstGeom>
            <a:ln w="12700">
              <a:noFill/>
            </a:ln>
          </p:spPr>
          <p:txBody>
            <a:bodyPr wrap="square">
              <a:spAutoFit/>
            </a:bodyPr>
            <a:lstStyle/>
            <a:p>
              <a:pPr algn="just" defTabSz="621902"/>
              <a:r>
                <a:rPr lang="ru-RU" sz="1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Предоставление исправленного отчёта на </a:t>
              </a:r>
              <a:r>
                <a:rPr lang="ru-RU" sz="1200" b="1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ПОВТОРНУЮ ПРОВЕРКУ:</a:t>
              </a:r>
            </a:p>
            <a:p>
              <a:pPr algn="just" defTabSz="621902"/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- в Территориальное управление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МО 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СО;</a:t>
              </a:r>
            </a:p>
            <a:p>
              <a:pPr algn="just" defTabSz="621902"/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- в ЦПО Самарской области: </a:t>
              </a:r>
              <a:r>
                <a:rPr lang="ru-RU" sz="1200" dirty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в </a:t>
              </a:r>
              <a:r>
                <a:rPr lang="ru-RU" sz="1200" dirty="0" smtClean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ЭЛЕКТРОННОМ ВИДЕ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(</a:t>
              </a:r>
              <a:r>
                <a:rPr lang="ru-RU" sz="1200" u="sng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902</a:t>
              </a:r>
              <a:r>
                <a:rPr lang="en-US" sz="1200" u="sng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@cposo.ru</a:t>
              </a:r>
              <a:r>
                <a:rPr lang="en-US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)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в формате файла </a:t>
              </a:r>
              <a:r>
                <a:rPr lang="en-US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PDF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, выгруженного из личного кабинета </a:t>
              </a:r>
              <a:r>
                <a:rPr lang="ru-RU" sz="1200" u="sng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2"/>
                </a:rPr>
                <a:t>http://</a:t>
              </a:r>
              <a:r>
                <a:rPr lang="ru-RU" sz="1200" u="sng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2"/>
                </a:rPr>
                <a:t>stat.ficto.ru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после 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подписания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ЭП.</a:t>
              </a:r>
              <a:endParaRPr lang="ru-RU" sz="12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just" defTabSz="621902"/>
              <a:endParaRPr lang="ru-RU" sz="127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9587593" y="4058693"/>
              <a:ext cx="2074933" cy="7552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21902"/>
              <a:r>
                <a:rPr lang="ru-RU" sz="125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течение 1-го рабочего дня с даты внесения исправлений в отчёт</a:t>
              </a:r>
            </a:p>
          </p:txBody>
        </p:sp>
        <p:cxnSp>
          <p:nvCxnSpPr>
            <p:cNvPr id="22" name="Соединительная линия уступом 21"/>
            <p:cNvCxnSpPr/>
            <p:nvPr/>
          </p:nvCxnSpPr>
          <p:spPr>
            <a:xfrm rot="5400000" flipH="1" flipV="1">
              <a:off x="5009405" y="168917"/>
              <a:ext cx="295206" cy="8787806"/>
            </a:xfrm>
            <a:prstGeom prst="bentConnector4">
              <a:avLst>
                <a:gd name="adj1" fmla="val -97109"/>
                <a:gd name="adj2" fmla="val 93330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Box 27"/>
          <p:cNvSpPr txBox="1"/>
          <p:nvPr/>
        </p:nvSpPr>
        <p:spPr>
          <a:xfrm>
            <a:off x="345263" y="6279408"/>
            <a:ext cx="11437803" cy="393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829178">
              <a:lnSpc>
                <a:spcPct val="90000"/>
              </a:lnSpc>
            </a:pPr>
            <a:r>
              <a:rPr lang="ru-RU" sz="1088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!!!</a:t>
            </a:r>
            <a:r>
              <a:rPr lang="ru-RU" sz="1088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Повторная проверка отчётов осуществляется ЦПО в порядке общей </a:t>
            </a:r>
            <a:r>
              <a:rPr lang="ru-RU" sz="1088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очереди. </a:t>
            </a:r>
            <a:r>
              <a:rPr lang="ru-RU" sz="1088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Результаты повторной проверки отчёта сообщаются на адрес </a:t>
            </a:r>
            <a:r>
              <a:rPr lang="ru-RU" sz="1088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эл.почты</a:t>
            </a:r>
            <a:r>
              <a:rPr lang="ru-RU" sz="1088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 которой был получен отчёт в электронном </a:t>
            </a:r>
            <a:r>
              <a:rPr lang="ru-RU" sz="1088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 для повторной проверки.</a:t>
            </a:r>
            <a:endParaRPr lang="ru-RU" sz="1088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82880" y="112286"/>
            <a:ext cx="11850624" cy="6633429"/>
          </a:xfrm>
          <a:prstGeom prst="rect">
            <a:avLst/>
          </a:prstGeom>
          <a:noFill/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29178"/>
            <a:endParaRPr lang="ru-RU" sz="1432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292461" y="5338994"/>
            <a:ext cx="11447443" cy="1027439"/>
            <a:chOff x="547298" y="4058693"/>
            <a:chExt cx="11115228" cy="1133037"/>
          </a:xfrm>
        </p:grpSpPr>
        <p:sp>
          <p:nvSpPr>
            <p:cNvPr id="27" name="Прямоугольник 26"/>
            <p:cNvSpPr/>
            <p:nvPr/>
          </p:nvSpPr>
          <p:spPr>
            <a:xfrm>
              <a:off x="547298" y="4157496"/>
              <a:ext cx="481263" cy="51735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21902"/>
              <a:r>
                <a:rPr lang="ru-RU" sz="2448" b="1" dirty="0" smtClean="0">
                  <a:solidFill>
                    <a:prstClr val="white"/>
                  </a:solidFill>
                  <a:latin typeface="Bahnschrift Light" panose="020B0502040204020203" pitchFamily="34" charset="0"/>
                </a:rPr>
                <a:t>5</a:t>
              </a:r>
              <a:endParaRPr lang="ru-RU" sz="2448" b="1" dirty="0">
                <a:solidFill>
                  <a:prstClr val="white"/>
                </a:solidFill>
                <a:latin typeface="Bahnschrift Light" panose="020B0502040204020203" pitchFamily="34" charset="0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1226621" y="4059800"/>
              <a:ext cx="7669748" cy="1131930"/>
            </a:xfrm>
            <a:prstGeom prst="rect">
              <a:avLst/>
            </a:prstGeom>
            <a:ln w="12700">
              <a:noFill/>
            </a:ln>
          </p:spPr>
          <p:txBody>
            <a:bodyPr wrap="square">
              <a:spAutoFit/>
            </a:bodyPr>
            <a:lstStyle/>
            <a:p>
              <a:pPr algn="just" defTabSz="621902"/>
              <a:r>
                <a:rPr lang="ru-RU" sz="12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случае самостоятельного выявления ошибок после принятия отчёта ЦПО Самарской области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сообщить 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в ЦПО Самарской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области о выявленных ошибках с предоставлением исправленного отчёта </a:t>
              </a:r>
              <a:r>
                <a:rPr lang="ru-RU" sz="1200" dirty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в </a:t>
              </a:r>
              <a:r>
                <a:rPr lang="ru-RU" sz="1200" dirty="0" smtClean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ЭЛЕКТРОННОМ ВИДЕ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(</a:t>
              </a:r>
              <a:r>
                <a:rPr lang="ru-RU" sz="1200" u="sng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902</a:t>
              </a:r>
              <a:r>
                <a:rPr lang="en-US" sz="1200" u="sng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@cposo.ru</a:t>
              </a:r>
              <a:r>
                <a:rPr lang="en-US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)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в формате файла </a:t>
              </a:r>
              <a:r>
                <a:rPr lang="en-US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PDF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, выгруженного из личного кабинета </a:t>
              </a:r>
              <a:r>
                <a:rPr lang="ru-RU" sz="1200" u="sng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2"/>
                </a:rPr>
                <a:t>http://</a:t>
              </a:r>
              <a:r>
                <a:rPr lang="ru-RU" sz="1200" u="sng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2"/>
                </a:rPr>
                <a:t>stat.ficto.ru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после 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подписания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ЭП.</a:t>
              </a:r>
              <a:endParaRPr lang="ru-RU" sz="12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just" defTabSz="621902"/>
              <a:endParaRPr lang="ru-RU" sz="127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9587593" y="4058693"/>
              <a:ext cx="2074933" cy="85645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21902"/>
              <a:r>
                <a:rPr lang="ru-RU" sz="125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течение 1-го рабочего дня с даты внесения исправлений в отчёт</a:t>
              </a:r>
            </a:p>
          </p:txBody>
        </p:sp>
        <p:cxnSp>
          <p:nvCxnSpPr>
            <p:cNvPr id="31" name="Соединительная линия уступом 30"/>
            <p:cNvCxnSpPr/>
            <p:nvPr/>
          </p:nvCxnSpPr>
          <p:spPr>
            <a:xfrm rot="5400000" flipH="1" flipV="1">
              <a:off x="5009405" y="168917"/>
              <a:ext cx="295206" cy="8787806"/>
            </a:xfrm>
            <a:prstGeom prst="bentConnector4">
              <a:avLst>
                <a:gd name="adj1" fmla="val -93694"/>
                <a:gd name="adj2" fmla="val 93330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742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86265" y="275676"/>
            <a:ext cx="9262456" cy="371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29178"/>
            <a:r>
              <a:rPr lang="ru-RU" sz="1814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ЭТАПЫ РАБОТЫ </a:t>
            </a:r>
            <a:r>
              <a:rPr lang="ru-RU" sz="1632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(для частных и федеральных образовательных организаций):</a:t>
            </a:r>
            <a:endParaRPr lang="ru-RU" sz="1632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437503" y="770529"/>
            <a:ext cx="11294248" cy="1069524"/>
            <a:chOff x="578800" y="1003141"/>
            <a:chExt cx="10956222" cy="863814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578800" y="1128065"/>
              <a:ext cx="481263" cy="3351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21902"/>
              <a:r>
                <a:rPr lang="en-US" sz="2448" b="1" dirty="0">
                  <a:solidFill>
                    <a:prstClr val="white"/>
                  </a:solidFill>
                  <a:latin typeface="Bahnschrift Light" panose="020B0502040204020203" pitchFamily="34" charset="0"/>
                </a:rPr>
                <a:t>1</a:t>
              </a:r>
              <a:endParaRPr lang="ru-RU" sz="2448" b="1" dirty="0">
                <a:solidFill>
                  <a:prstClr val="white"/>
                </a:solidFill>
                <a:latin typeface="Bahnschrift Light" panose="020B0502040204020203" pitchFamily="34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265640" y="1003141"/>
              <a:ext cx="7669747" cy="863814"/>
            </a:xfrm>
            <a:prstGeom prst="rect">
              <a:avLst/>
            </a:prstGeom>
            <a:ln w="12700">
              <a:noFill/>
            </a:ln>
          </p:spPr>
          <p:txBody>
            <a:bodyPr wrap="square">
              <a:spAutoFit/>
            </a:bodyPr>
            <a:lstStyle/>
            <a:p>
              <a:pPr algn="just" defTabSz="621902"/>
              <a:r>
                <a:rPr lang="ru-RU" sz="127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- Заполнение </a:t>
              </a:r>
              <a:r>
                <a:rPr lang="ru-RU" sz="127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формы </a:t>
              </a:r>
              <a:r>
                <a:rPr lang="ru-RU" sz="127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отчёта в личном кабинете организации на </a:t>
              </a:r>
              <a:r>
                <a:rPr lang="ru-RU" sz="1270" u="sng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2"/>
                </a:rPr>
                <a:t>http://stat.ficto.ru</a:t>
              </a:r>
              <a:r>
                <a:rPr lang="ru-RU" sz="127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, проверка отчёта на наличие ошибок (в </a:t>
              </a:r>
              <a:r>
                <a:rPr lang="ru-RU" sz="1270" dirty="0" err="1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т.ч</a:t>
              </a:r>
              <a:r>
                <a:rPr lang="ru-RU" sz="127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. в протоколах жёсткого и нежёсткого контроля), устранение выявленных ошибок. </a:t>
              </a:r>
            </a:p>
            <a:p>
              <a:pPr algn="just" defTabSz="621902"/>
              <a:r>
                <a:rPr lang="ru-RU" sz="127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- Подписание </a:t>
              </a:r>
              <a:r>
                <a:rPr lang="ru-RU" sz="127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в </a:t>
              </a:r>
              <a:r>
                <a:rPr lang="ru-RU" sz="127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личном кабинете </a:t>
              </a:r>
              <a:r>
                <a:rPr lang="ru-RU" sz="1270" u="sng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2"/>
                </a:rPr>
                <a:t>http://stat.ficto.ru</a:t>
              </a:r>
              <a:r>
                <a:rPr lang="ru-RU" sz="127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электронной версии отчёта квалифицированной электронной подписью (ЭП). 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9631724" y="1218851"/>
              <a:ext cx="1903298" cy="39148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21902"/>
              <a:r>
                <a:rPr lang="ru-RU" sz="127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до </a:t>
              </a:r>
              <a:r>
                <a:rPr lang="ru-RU" sz="127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20.04.2026</a:t>
              </a:r>
              <a:endParaRPr lang="ru-RU" sz="127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" name="Соединительная линия уступом 6"/>
            <p:cNvCxnSpPr/>
            <p:nvPr/>
          </p:nvCxnSpPr>
          <p:spPr>
            <a:xfrm rot="5400000" flipH="1" flipV="1">
              <a:off x="5192364" y="-2955450"/>
              <a:ext cx="86930" cy="8805225"/>
            </a:xfrm>
            <a:prstGeom prst="bentConnector4">
              <a:avLst>
                <a:gd name="adj1" fmla="val -479316"/>
                <a:gd name="adj2" fmla="val 93404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Группа 7"/>
          <p:cNvGrpSpPr/>
          <p:nvPr/>
        </p:nvGrpSpPr>
        <p:grpSpPr>
          <a:xfrm>
            <a:off x="437502" y="2084993"/>
            <a:ext cx="11294249" cy="678647"/>
            <a:chOff x="546686" y="2216215"/>
            <a:chExt cx="10950140" cy="854847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546686" y="2296170"/>
              <a:ext cx="481263" cy="56649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21902"/>
              <a:r>
                <a:rPr lang="ru-RU" sz="2448" b="1" dirty="0">
                  <a:solidFill>
                    <a:prstClr val="white"/>
                  </a:solidFill>
                  <a:latin typeface="Bahnschrift Light" panose="020B0502040204020203" pitchFamily="34" charset="0"/>
                </a:rPr>
                <a:t>2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227442" y="2216215"/>
              <a:ext cx="7663733" cy="854847"/>
            </a:xfrm>
            <a:prstGeom prst="rect">
              <a:avLst/>
            </a:prstGeom>
            <a:ln w="12700">
              <a:noFill/>
            </a:ln>
          </p:spPr>
          <p:txBody>
            <a:bodyPr wrap="square">
              <a:spAutoFit/>
            </a:bodyPr>
            <a:lstStyle/>
            <a:p>
              <a:pPr algn="just" defTabSz="621902"/>
              <a:r>
                <a:rPr lang="ru-RU" sz="127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Предоставление заполненного отчёта в ЦПО Самарской области (</a:t>
              </a:r>
              <a:r>
                <a:rPr lang="ru-RU" sz="1270" dirty="0" err="1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Серокуровой</a:t>
              </a:r>
              <a:r>
                <a:rPr lang="ru-RU" sz="127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Л.В.): </a:t>
              </a:r>
              <a:r>
                <a:rPr lang="ru-RU" sz="1270" dirty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в </a:t>
              </a:r>
              <a:r>
                <a:rPr lang="ru-RU" sz="1270" dirty="0" smtClean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ЭЛЕКТРОННОМ ВИДЕ</a:t>
              </a:r>
              <a:r>
                <a:rPr lang="ru-RU" sz="1270" dirty="0" smtClean="0">
                  <a:solidFill>
                    <a:srgbClr val="8064A2">
                      <a:lumMod val="50000"/>
                    </a:srgb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RU" sz="127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(</a:t>
              </a:r>
              <a:r>
                <a:rPr lang="ru-RU" sz="1270" u="sng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902</a:t>
              </a:r>
              <a:r>
                <a:rPr lang="en-US" sz="1270" u="sng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@cposo.ru</a:t>
              </a:r>
              <a:r>
                <a:rPr lang="en-US" sz="127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)</a:t>
              </a:r>
              <a:r>
                <a:rPr lang="ru-RU" sz="127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в формате файла </a:t>
              </a:r>
              <a:r>
                <a:rPr lang="en-US" sz="127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PDF</a:t>
              </a:r>
              <a:r>
                <a:rPr lang="ru-RU" sz="127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, выгруженного из личного кабинета </a:t>
              </a:r>
              <a:r>
                <a:rPr lang="ru-RU" sz="1270" u="sng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2"/>
                </a:rPr>
                <a:t>http://</a:t>
              </a:r>
              <a:r>
                <a:rPr lang="ru-RU" sz="1270" u="sng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2"/>
                </a:rPr>
                <a:t>stat.ficto.ru</a:t>
              </a:r>
              <a:r>
                <a:rPr lang="ru-RU" sz="127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7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после </a:t>
              </a:r>
              <a:r>
                <a:rPr lang="ru-RU" sz="127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подписания </a:t>
              </a:r>
              <a:r>
                <a:rPr lang="ru-RU" sz="127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ЭП.</a:t>
              </a:r>
              <a:endParaRPr lang="ru-RU" sz="127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9575126" y="2359589"/>
              <a:ext cx="1921700" cy="63840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21902"/>
              <a:r>
                <a:rPr lang="ru-RU" sz="127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до </a:t>
              </a:r>
              <a:r>
                <a:rPr lang="ru-RU" sz="127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30.04.2026</a:t>
              </a:r>
              <a:endParaRPr lang="ru-RU" sz="127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2" name="Соединительная линия уступом 11"/>
            <p:cNvCxnSpPr>
              <a:stCxn id="9" idx="2"/>
            </p:cNvCxnSpPr>
            <p:nvPr/>
          </p:nvCxnSpPr>
          <p:spPr>
            <a:xfrm rot="5400000" flipH="1" flipV="1">
              <a:off x="5088599" y="-1623863"/>
              <a:ext cx="185242" cy="8787805"/>
            </a:xfrm>
            <a:prstGeom prst="bentConnector4">
              <a:avLst>
                <a:gd name="adj1" fmla="val -180361"/>
                <a:gd name="adj2" fmla="val 94146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Группа 12"/>
          <p:cNvGrpSpPr/>
          <p:nvPr/>
        </p:nvGrpSpPr>
        <p:grpSpPr>
          <a:xfrm>
            <a:off x="437502" y="3108554"/>
            <a:ext cx="11312537" cy="551837"/>
            <a:chOff x="547635" y="3851462"/>
            <a:chExt cx="10923055" cy="608553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547635" y="3852338"/>
              <a:ext cx="481263" cy="51735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21902"/>
              <a:r>
                <a:rPr lang="ru-RU" sz="2448" b="1" dirty="0">
                  <a:solidFill>
                    <a:prstClr val="white"/>
                  </a:solidFill>
                  <a:latin typeface="Bahnschrift Light" panose="020B0502040204020203" pitchFamily="34" charset="0"/>
                </a:rPr>
                <a:t>3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216642" y="3992236"/>
              <a:ext cx="7657712" cy="317349"/>
            </a:xfrm>
            <a:prstGeom prst="rect">
              <a:avLst/>
            </a:prstGeom>
            <a:ln w="12700">
              <a:noFill/>
            </a:ln>
          </p:spPr>
          <p:txBody>
            <a:bodyPr wrap="square">
              <a:spAutoFit/>
            </a:bodyPr>
            <a:lstStyle/>
            <a:p>
              <a:pPr algn="just" defTabSz="621902"/>
              <a:r>
                <a:rPr lang="ru-RU" sz="127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Устранение </a:t>
              </a:r>
              <a:r>
                <a:rPr lang="ru-RU" sz="127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выявленных </a:t>
              </a:r>
              <a:r>
                <a:rPr lang="ru-RU" sz="127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замечаний в ходе проверки отчёта со стороны </a:t>
              </a:r>
              <a:r>
                <a:rPr lang="ru-RU" sz="127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ЦПО</a:t>
              </a:r>
              <a:r>
                <a:rPr lang="ru-RU" sz="127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RU" sz="127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Самарской области</a:t>
              </a:r>
              <a:r>
                <a:rPr lang="ru-RU" sz="127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ru-RU" sz="127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9501784" y="3851462"/>
              <a:ext cx="1968906" cy="60855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21902"/>
              <a:r>
                <a:rPr lang="ru-RU" sz="125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кратчайшие сроки</a:t>
              </a:r>
            </a:p>
          </p:txBody>
        </p:sp>
        <p:cxnSp>
          <p:nvCxnSpPr>
            <p:cNvPr id="17" name="Соединительная линия уступом 16"/>
            <p:cNvCxnSpPr>
              <a:stCxn id="14" idx="2"/>
              <a:endCxn id="16" idx="1"/>
            </p:cNvCxnSpPr>
            <p:nvPr/>
          </p:nvCxnSpPr>
          <p:spPr>
            <a:xfrm rot="5400000" flipH="1" flipV="1">
              <a:off x="5038047" y="-94041"/>
              <a:ext cx="213956" cy="8713517"/>
            </a:xfrm>
            <a:prstGeom prst="bentConnector4">
              <a:avLst>
                <a:gd name="adj1" fmla="val -117825"/>
                <a:gd name="adj2" fmla="val 93837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>
            <a:off x="453456" y="4125430"/>
            <a:ext cx="11278296" cy="757466"/>
            <a:chOff x="547298" y="4102792"/>
            <a:chExt cx="11043341" cy="835317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547298" y="4157496"/>
              <a:ext cx="481263" cy="51735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21902"/>
              <a:r>
                <a:rPr lang="ru-RU" sz="2448" b="1" dirty="0">
                  <a:solidFill>
                    <a:prstClr val="white"/>
                  </a:solidFill>
                  <a:latin typeface="Bahnschrift Light" panose="020B0502040204020203" pitchFamily="34" charset="0"/>
                </a:rPr>
                <a:t>4</a:t>
              </a: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1186592" y="4235633"/>
              <a:ext cx="7669748" cy="532872"/>
            </a:xfrm>
            <a:prstGeom prst="rect">
              <a:avLst/>
            </a:prstGeom>
            <a:ln w="12700">
              <a:noFill/>
            </a:ln>
          </p:spPr>
          <p:txBody>
            <a:bodyPr wrap="square">
              <a:spAutoFit/>
            </a:bodyPr>
            <a:lstStyle/>
            <a:p>
              <a:pPr algn="just" defTabSz="621902"/>
              <a:r>
                <a:rPr lang="ru-RU" sz="127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Предоставление исправленного отчёта в ЦПО </a:t>
              </a:r>
              <a:r>
                <a:rPr lang="ru-RU" sz="127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Самарской области в порядке, описанном выше в </a:t>
              </a:r>
              <a:r>
                <a:rPr lang="ru-RU" sz="127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п.2.</a:t>
              </a:r>
              <a:endParaRPr lang="ru-RU" sz="127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9571971" y="4102792"/>
              <a:ext cx="2018668" cy="83531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21902"/>
              <a:r>
                <a:rPr lang="ru-RU" sz="125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течение 1-го рабочего дня с даты внесения исправлений в отчёт</a:t>
              </a:r>
            </a:p>
          </p:txBody>
        </p:sp>
        <p:cxnSp>
          <p:nvCxnSpPr>
            <p:cNvPr id="22" name="Соединительная линия уступом 21"/>
            <p:cNvCxnSpPr/>
            <p:nvPr/>
          </p:nvCxnSpPr>
          <p:spPr>
            <a:xfrm rot="5400000" flipH="1" flipV="1">
              <a:off x="5009405" y="168917"/>
              <a:ext cx="295206" cy="8787806"/>
            </a:xfrm>
            <a:prstGeom prst="bentConnector4">
              <a:avLst>
                <a:gd name="adj1" fmla="val -62435"/>
                <a:gd name="adj2" fmla="val 93330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Прямоугольник 22"/>
          <p:cNvSpPr/>
          <p:nvPr/>
        </p:nvSpPr>
        <p:spPr>
          <a:xfrm>
            <a:off x="192024" y="112286"/>
            <a:ext cx="11777472" cy="6633429"/>
          </a:xfrm>
          <a:prstGeom prst="rect">
            <a:avLst/>
          </a:prstGeom>
          <a:noFill/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29178"/>
            <a:endParaRPr lang="ru-RU" sz="1432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61858" y="6272413"/>
            <a:ext cx="11437803" cy="243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829178">
              <a:lnSpc>
                <a:spcPct val="90000"/>
              </a:lnSpc>
            </a:pPr>
            <a:r>
              <a:rPr lang="ru-RU" sz="1088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!!!</a:t>
            </a:r>
            <a:r>
              <a:rPr lang="ru-RU" sz="1088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88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</a:t>
            </a:r>
            <a:r>
              <a:rPr lang="ru-RU" sz="1088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отчётов осуществляется </a:t>
            </a:r>
            <a:r>
              <a:rPr lang="ru-RU" sz="1088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088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порядке общей </a:t>
            </a:r>
            <a:r>
              <a:rPr lang="ru-RU" sz="1088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очереди. </a:t>
            </a:r>
            <a:r>
              <a:rPr lang="ru-RU" sz="1088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Результаты </a:t>
            </a:r>
            <a:r>
              <a:rPr lang="ru-RU" sz="1088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проверки </a:t>
            </a:r>
            <a:r>
              <a:rPr lang="ru-RU" sz="1088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отчёта сообщаются на адрес </a:t>
            </a:r>
            <a:r>
              <a:rPr lang="ru-RU" sz="1088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эл.почты</a:t>
            </a:r>
            <a:r>
              <a:rPr lang="ru-RU" sz="1088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 которой был получен </a:t>
            </a:r>
            <a:r>
              <a:rPr lang="ru-RU" sz="1088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отчёт.</a:t>
            </a:r>
            <a:endParaRPr lang="ru-RU" sz="1088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5" name="Группа 24"/>
          <p:cNvGrpSpPr/>
          <p:nvPr/>
        </p:nvGrpSpPr>
        <p:grpSpPr>
          <a:xfrm>
            <a:off x="437503" y="5077092"/>
            <a:ext cx="11312536" cy="1027439"/>
            <a:chOff x="547298" y="4058693"/>
            <a:chExt cx="11115228" cy="1133037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547298" y="4157496"/>
              <a:ext cx="481263" cy="51735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21902"/>
              <a:r>
                <a:rPr lang="ru-RU" sz="2448" b="1" dirty="0" smtClean="0">
                  <a:solidFill>
                    <a:prstClr val="white"/>
                  </a:solidFill>
                  <a:latin typeface="Bahnschrift Light" panose="020B0502040204020203" pitchFamily="34" charset="0"/>
                </a:rPr>
                <a:t>5</a:t>
              </a:r>
              <a:endParaRPr lang="ru-RU" sz="2448" b="1" dirty="0">
                <a:solidFill>
                  <a:prstClr val="white"/>
                </a:solidFill>
                <a:latin typeface="Bahnschrift Light" panose="020B0502040204020203" pitchFamily="34" charset="0"/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1226621" y="4059800"/>
              <a:ext cx="7669748" cy="1131930"/>
            </a:xfrm>
            <a:prstGeom prst="rect">
              <a:avLst/>
            </a:prstGeom>
            <a:ln w="12700">
              <a:noFill/>
            </a:ln>
          </p:spPr>
          <p:txBody>
            <a:bodyPr wrap="square">
              <a:spAutoFit/>
            </a:bodyPr>
            <a:lstStyle/>
            <a:p>
              <a:pPr algn="just" defTabSz="621902"/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случае самостоятельного выявления ошибок после принятия отчёта ЦПО Самарской области,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сообщить 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в ЦПО Самарской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области о выявленных ошибках с предоставлением исправленного отчёта </a:t>
              </a:r>
              <a:r>
                <a:rPr lang="ru-RU" sz="1200" dirty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в </a:t>
              </a:r>
              <a:r>
                <a:rPr lang="ru-RU" sz="1200" dirty="0" smtClean="0">
                  <a:solidFill>
                    <a:srgbClr val="7030A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ЭЛЕКТРОННОМ ВИДЕ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(</a:t>
              </a:r>
              <a:r>
                <a:rPr lang="ru-RU" sz="1200" u="sng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902</a:t>
              </a:r>
              <a:r>
                <a:rPr lang="en-US" sz="1200" u="sng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@cposo.ru</a:t>
              </a:r>
              <a:r>
                <a:rPr lang="en-US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)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в формате файла </a:t>
              </a:r>
              <a:r>
                <a:rPr lang="en-US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PDF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, выгруженного из личного кабинета </a:t>
              </a:r>
              <a:r>
                <a:rPr lang="ru-RU" sz="1200" u="sng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2"/>
                </a:rPr>
                <a:t>http://</a:t>
              </a:r>
              <a:r>
                <a:rPr lang="ru-RU" sz="1200" u="sng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2"/>
                </a:rPr>
                <a:t>stat.ficto.ru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после </a:t>
              </a:r>
              <a:r>
                <a:rPr lang="ru-RU" sz="1200" dirty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подписания </a:t>
              </a:r>
              <a:r>
                <a:rPr lang="ru-RU" sz="1200" dirty="0" smtClean="0">
                  <a:solidFill>
                    <a:srgbClr val="00206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ЭП.</a:t>
              </a:r>
              <a:endParaRPr lang="ru-RU" sz="12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just" defTabSz="621902"/>
              <a:endParaRPr lang="ru-RU" sz="127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9587593" y="4058693"/>
              <a:ext cx="2074933" cy="85645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21902"/>
              <a:r>
                <a:rPr lang="ru-RU" sz="125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течение 1-го рабочего дня с даты внесения исправлений в отчёт</a:t>
              </a:r>
            </a:p>
          </p:txBody>
        </p:sp>
        <p:cxnSp>
          <p:nvCxnSpPr>
            <p:cNvPr id="29" name="Соединительная линия уступом 28"/>
            <p:cNvCxnSpPr/>
            <p:nvPr/>
          </p:nvCxnSpPr>
          <p:spPr>
            <a:xfrm rot="5400000" flipH="1" flipV="1">
              <a:off x="5009405" y="168917"/>
              <a:ext cx="295206" cy="8787806"/>
            </a:xfrm>
            <a:prstGeom prst="bentConnector4">
              <a:avLst>
                <a:gd name="adj1" fmla="val -93694"/>
                <a:gd name="adj2" fmla="val 93330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8288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2000" y="99000"/>
            <a:ext cx="11988000" cy="6660000"/>
          </a:xfrm>
          <a:prstGeom prst="rect">
            <a:avLst/>
          </a:prstGeom>
          <a:noFill/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17046" y="409986"/>
            <a:ext cx="9262456" cy="371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29178"/>
            <a:r>
              <a:rPr lang="ru-RU" sz="1814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Разъяснения по порядку заполнения формы ФСН №СПО-2 </a:t>
            </a:r>
            <a:r>
              <a:rPr lang="ru-RU" sz="1814" dirty="0" smtClean="0">
                <a:latin typeface="Arial" panose="020B0604020202020204" pitchFamily="34" charset="0"/>
                <a:cs typeface="Arial" panose="020B0604020202020204" pitchFamily="34" charset="0"/>
              </a:rPr>
              <a:t>– см. </a:t>
            </a:r>
            <a:r>
              <a:rPr lang="en-US" sz="1814" dirty="0" smtClean="0">
                <a:latin typeface="Arial" panose="020B0604020202020204" pitchFamily="34" charset="0"/>
                <a:cs typeface="Arial" panose="020B0604020202020204" pitchFamily="34" charset="0"/>
              </a:rPr>
              <a:t>Excel</a:t>
            </a:r>
            <a:r>
              <a:rPr lang="ru-RU" sz="1814" dirty="0" smtClean="0">
                <a:latin typeface="Arial" panose="020B0604020202020204" pitchFamily="34" charset="0"/>
                <a:cs typeface="Arial" panose="020B0604020202020204" pitchFamily="34" charset="0"/>
              </a:rPr>
              <a:t>-файл.</a:t>
            </a:r>
            <a:endParaRPr lang="ru-RU" sz="163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83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2000" y="99000"/>
            <a:ext cx="11988000" cy="6660000"/>
          </a:xfrm>
          <a:prstGeom prst="rect">
            <a:avLst/>
          </a:prstGeom>
          <a:noFill/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377072" y="151649"/>
            <a:ext cx="11481847" cy="380079"/>
          </a:xfrm>
          <a:prstGeom prst="horizontalScroll">
            <a:avLst/>
          </a:prstGeom>
          <a:solidFill>
            <a:schemeClr val="accent1">
              <a:lumMod val="40000"/>
              <a:lumOff val="60000"/>
            </a:schemeClr>
          </a:solidFill>
          <a:ln w="158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 ФЕДЕРАЛЬНОГО СТАТИСТИЧЕСКОГО НАБЛЮДЕНИЯ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СПО-2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4833" y="584377"/>
            <a:ext cx="109823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ПОКАЗАТЕЛИ ИЗ ФОРМЫ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СПО-2, </a:t>
            </a:r>
          </a:p>
          <a:p>
            <a:pPr lvl="0"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ВЛИЯЮЩИЕ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РЕЗУЛЬТАТЫ ФЕДЕРАЛЬНЫХ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МОНИТОРИНГОВ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11751"/>
              </p:ext>
            </p:extLst>
          </p:nvPr>
        </p:nvGraphicFramePr>
        <p:xfrm>
          <a:off x="377072" y="1283357"/>
          <a:ext cx="11481847" cy="46123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4973">
                  <a:extLst>
                    <a:ext uri="{9D8B030D-6E8A-4147-A177-3AD203B41FA5}">
                      <a16:colId xmlns:a16="http://schemas.microsoft.com/office/drawing/2014/main" val="1572918611"/>
                    </a:ext>
                  </a:extLst>
                </a:gridCol>
                <a:gridCol w="4732256">
                  <a:extLst>
                    <a:ext uri="{9D8B030D-6E8A-4147-A177-3AD203B41FA5}">
                      <a16:colId xmlns:a16="http://schemas.microsoft.com/office/drawing/2014/main" val="1368013493"/>
                    </a:ext>
                  </a:extLst>
                </a:gridCol>
                <a:gridCol w="5844618">
                  <a:extLst>
                    <a:ext uri="{9D8B030D-6E8A-4147-A177-3AD203B41FA5}">
                      <a16:colId xmlns:a16="http://schemas.microsoft.com/office/drawing/2014/main" val="3040755029"/>
                    </a:ext>
                  </a:extLst>
                </a:gridCol>
              </a:tblGrid>
              <a:tr h="2312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СПО-2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8000" marB="18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Показатель 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8000" marB="18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Порядок расчета показателя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8000" marB="18000"/>
                </a:tc>
                <a:extLst>
                  <a:ext uri="{0D108BD9-81ED-4DB2-BD59-A6C34878D82A}">
                    <a16:rowId xmlns:a16="http://schemas.microsoft.com/office/drawing/2014/main" val="1495164110"/>
                  </a:ext>
                </a:extLst>
              </a:tr>
              <a:tr h="3518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П.1.1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строка 3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86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Удельный вес стоимости машин и оборудования не старше 5 лет в общей стоимости машин и оборудования.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720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Отношение стоимости машин и оборудования не старше 5 лет к общей стоимости машин и оборудования образовательной организации, выраженное в процентах.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0" marB="0"/>
                </a:tc>
                <a:extLst>
                  <a:ext uri="{0D108BD9-81ED-4DB2-BD59-A6C34878D82A}">
                    <a16:rowId xmlns:a16="http://schemas.microsoft.com/office/drawing/2014/main" val="3601443909"/>
                  </a:ext>
                </a:extLst>
              </a:tr>
              <a:tr h="5373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П.1.3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строка 09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графа 3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86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Площадь общежитий образовательной организации в расчете на 100 студентов приведенного контингента обучающихся по образовательным программам среднего профессионального образования.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720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Отношение площади общежитий образовательной организации к численности приведённого контингента обучающихся по образовательным программам среднего профессионального образования (п.3.5 строка 01 графа 4), умноженное на 100 (в %).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0" marB="0"/>
                </a:tc>
                <a:extLst>
                  <a:ext uri="{0D108BD9-81ED-4DB2-BD59-A6C34878D82A}">
                    <a16:rowId xmlns:a16="http://schemas.microsoft.com/office/drawing/2014/main" val="2057269512"/>
                  </a:ext>
                </a:extLst>
              </a:tr>
              <a:tr h="6501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П.1.3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строка 02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графы 9, 10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86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Общая площадь учебно-лабораторных помещений, имеющихся на праве собственности или оперативного управления, в расчете на одного студента, обучающегося по образовательной программе среднего профессионального образования (приведенного контингента).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720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Отношение площади учебно-лабораторных помещений, имеющихся на праве собственности или оперативного управления, к приведенному контингенту студентов (п.3.5 строка 01 графа 4), обучающихся по образовательным программам среднего профессионального образования.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0" marB="0"/>
                </a:tc>
                <a:extLst>
                  <a:ext uri="{0D108BD9-81ED-4DB2-BD59-A6C34878D82A}">
                    <a16:rowId xmlns:a16="http://schemas.microsoft.com/office/drawing/2014/main" val="485078364"/>
                  </a:ext>
                </a:extLst>
              </a:tr>
              <a:tr h="10215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П.1.4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строки 01, 02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графы 3, 4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86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Удельный вес численности студентов, обучающихся по образовательным программам среднего профессионального образования, проживающих в общежитиях, в общей численности студентов, обучающихся по образовательным программам среднего профессионального образования, нуждающихся в общежитиях.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720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Отношение численности студентов, обучающихся по образовательным программам среднего профессионального образования, проживающих в общежитиях, к общей численности студентов (при их наличии), обучающихся по образовательным программам среднего профессионального образования, нуждающихся в общежитиях, выраженное в процентах. В случае отсутствия студентов, нуждающихся в общежитиях, принимается равным 100%, если в образовательной организации есть общежитие, и 0% в противном случае.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0" marB="0"/>
                </a:tc>
                <a:extLst>
                  <a:ext uri="{0D108BD9-81ED-4DB2-BD59-A6C34878D82A}">
                    <a16:rowId xmlns:a16="http://schemas.microsoft.com/office/drawing/2014/main" val="3720791769"/>
                  </a:ext>
                </a:extLst>
              </a:tr>
              <a:tr h="7905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П.3.1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строка 01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графы 5, 6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86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Доход образовательной организации от образовательной деятельности по реализации образовательных программ среднего профессионального образования, в расчете на одного студента (приведенного контингента обучающихся по образовательным программам среднего профессионального образования).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720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Отношение объема поступивших средств от образовательной деятельности по реализации образовательных программ среднего профессионального образования, к приведенному контингенту студентов (п.3.5 строка 01 графа 4), обучающихся по образовательным программам среднего профессионального образования.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0" marB="0"/>
                </a:tc>
                <a:extLst>
                  <a:ext uri="{0D108BD9-81ED-4DB2-BD59-A6C34878D82A}">
                    <a16:rowId xmlns:a16="http://schemas.microsoft.com/office/drawing/2014/main" val="1572996438"/>
                  </a:ext>
                </a:extLst>
              </a:tr>
              <a:tr h="10296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П.3.1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строки 06-09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графы 5, 6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86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Доход образовательной организации от образовательной деятельности по реализации образовательных программ среднего профессионального образования (кроме средств бюджетов всех уровней бюджетной системы Российской Федерации) в расчете на одного педагогического работника.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720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Отношение объема поступивших средств (кроме средств бюджетов всех уровней бюджетной системы Российской Федерации) от образовательной деятельности по реализации образовательных программ среднего профессионального образования, к численности преподавателей и мастеров производственного обучения, приведенной к числу ставок (без учета внутреннего совместительства), включая работающих на условиях штатного совместительства (внешних совместителей), без работающих по договорам гражданско-правового характера.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0" marB="0"/>
                </a:tc>
                <a:extLst>
                  <a:ext uri="{0D108BD9-81ED-4DB2-BD59-A6C34878D82A}">
                    <a16:rowId xmlns:a16="http://schemas.microsoft.com/office/drawing/2014/main" val="1710371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043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2000" y="99000"/>
            <a:ext cx="11988000" cy="6660000"/>
          </a:xfrm>
          <a:prstGeom prst="rect">
            <a:avLst/>
          </a:prstGeom>
          <a:noFill/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377072" y="151649"/>
            <a:ext cx="11481847" cy="380079"/>
          </a:xfrm>
          <a:prstGeom prst="horizontalScroll">
            <a:avLst/>
          </a:prstGeom>
          <a:solidFill>
            <a:schemeClr val="accent1">
              <a:lumMod val="40000"/>
              <a:lumOff val="60000"/>
            </a:schemeClr>
          </a:solidFill>
          <a:ln w="158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 ФЕДЕРАЛЬНОГО СТАТИСТИЧЕСКОГО НАБЛЮДЕНИЯ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СПО-2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1769876"/>
              </p:ext>
            </p:extLst>
          </p:nvPr>
        </p:nvGraphicFramePr>
        <p:xfrm>
          <a:off x="377072" y="620511"/>
          <a:ext cx="11481847" cy="59048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8924">
                  <a:extLst>
                    <a:ext uri="{9D8B030D-6E8A-4147-A177-3AD203B41FA5}">
                      <a16:colId xmlns:a16="http://schemas.microsoft.com/office/drawing/2014/main" val="23891750"/>
                    </a:ext>
                  </a:extLst>
                </a:gridCol>
                <a:gridCol w="4888845">
                  <a:extLst>
                    <a:ext uri="{9D8B030D-6E8A-4147-A177-3AD203B41FA5}">
                      <a16:colId xmlns:a16="http://schemas.microsoft.com/office/drawing/2014/main" val="1057425346"/>
                    </a:ext>
                  </a:extLst>
                </a:gridCol>
                <a:gridCol w="5424078">
                  <a:extLst>
                    <a:ext uri="{9D8B030D-6E8A-4147-A177-3AD203B41FA5}">
                      <a16:colId xmlns:a16="http://schemas.microsoft.com/office/drawing/2014/main" val="1711082969"/>
                    </a:ext>
                  </a:extLst>
                </a:gridCol>
              </a:tblGrid>
              <a:tr h="1095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СПО-2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166" marR="8166" marT="18000" marB="18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Показатель 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166" marR="8166" marT="18000" marB="18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Порядок расчета показателя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166" marR="8166" marT="18000" marB="18000"/>
                </a:tc>
                <a:extLst>
                  <a:ext uri="{0D108BD9-81ED-4DB2-BD59-A6C34878D82A}">
                    <a16:rowId xmlns:a16="http://schemas.microsoft.com/office/drawing/2014/main" val="2855252604"/>
                  </a:ext>
                </a:extLst>
              </a:tr>
              <a:tr h="1046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П.3.1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строки 01, 06-09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графы 5, 6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8166" marT="3600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доходов от образовательной деятельности за исключением средств бюджетов всех уровней бюджетной системы Российской Федерации в общих доходах от образовательной деятельности образовательной организации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720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Отношение объема средств организации (за исключением средств бюджетов всех уровней бюджетной системы Российской Федерации), поступивших за отчетный год от образовательной деятельности по реализации образовательных программ среднего профессионального образования, к общему объему средств организации, поступивших за отчетный год от образовательной деятельности по реализации образовательных программ среднего профессионального образования, выраженное в процентах.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0" marB="0"/>
                </a:tc>
                <a:extLst>
                  <a:ext uri="{0D108BD9-81ED-4DB2-BD59-A6C34878D82A}">
                    <a16:rowId xmlns:a16="http://schemas.microsoft.com/office/drawing/2014/main" val="3154547071"/>
                  </a:ext>
                </a:extLst>
              </a:tr>
              <a:tr h="697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П.3.1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строки 01, 06-09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графа 3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8166" marT="3600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доходов за исключением средств бюджетов всех уровней бюджетной системы Российской Федерации в общих доходах образовательной организации (доля внебюджетных средств в общем объёме финансирования профессиональной образовательной организации).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720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Отношение объема средств организации (за исключением средств бюджетов всех уровней бюджетной системы Российской Федерации), поступивших за отчетный год, к общему объему средств организации, поступивших за отчетный год, выраженное в процентах.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0" marB="0"/>
                </a:tc>
                <a:extLst>
                  <a:ext uri="{0D108BD9-81ED-4DB2-BD59-A6C34878D82A}">
                    <a16:rowId xmlns:a16="http://schemas.microsoft.com/office/drawing/2014/main" val="2818137936"/>
                  </a:ext>
                </a:extLst>
              </a:tr>
              <a:tr h="4981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П.3.1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строки 01, 04, 05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графа 3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8166" marT="3600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поступивших средств бюджета субъекта Российской Федерации и местного бюджета в общих доходах образовательной организации.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720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Отношение объема средств организации, поступивших за отчетный год из средств бюджетов субъектов Российской Федерации и местных бюджетов, к объему средств организации, поступивших за отчетный год, выраженное в процентах.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0" marB="0"/>
                </a:tc>
                <a:extLst>
                  <a:ext uri="{0D108BD9-81ED-4DB2-BD59-A6C34878D82A}">
                    <a16:rowId xmlns:a16="http://schemas.microsoft.com/office/drawing/2014/main" val="2642590397"/>
                  </a:ext>
                </a:extLst>
              </a:tr>
              <a:tr h="5761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П.3.1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строка 01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графы 3, 4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8166" marT="3600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доходов образовательной организации от образовательной деятельности в общих доходах образовательной организации.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720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Отношение объема средств организации, поступивших за отчетный год от образовательной деятельности, к общему объему средств организации, поступивших за отчетный год, выраженное в процентах.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0" marB="0"/>
                </a:tc>
                <a:extLst>
                  <a:ext uri="{0D108BD9-81ED-4DB2-BD59-A6C34878D82A}">
                    <a16:rowId xmlns:a16="http://schemas.microsoft.com/office/drawing/2014/main" val="3147371836"/>
                  </a:ext>
                </a:extLst>
              </a:tr>
              <a:tr h="7352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П.3.1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строка 06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графа 4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8166" marT="3600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объема доходов от образовательной деятельности, которые получены профессиональными образовательными организациями от организаций и предприятий, за отчетный период в объеме доходов из всех источников профессиональных образовательных организаций за отчетный период.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720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Отношение объема средств от образовательной деятельности, которые получены профессиональной образовательной организацией от организаций и предприятий за отчетный период, к объему средств из всех источников профессиональной образовательной организации за отчетный период.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0" marB="0"/>
                </a:tc>
                <a:extLst>
                  <a:ext uri="{0D108BD9-81ED-4DB2-BD59-A6C34878D82A}">
                    <a16:rowId xmlns:a16="http://schemas.microsoft.com/office/drawing/2014/main" val="1347016746"/>
                  </a:ext>
                </a:extLst>
              </a:tr>
              <a:tr h="1327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П.3.1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строки 01, 06-09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графы 5, 6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8166" marT="3600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Объем поступивших средств (за исключением бюджетных ассигнований бюджетной системы Российской Федерации) от образовательной деятельности по реализации образовательных программ среднего профессионального образования в расчете на одного студента среднегодовой численности обучающихся по образовательным программам среднего профессионального образования по договорам об оказании платных образовательных услуг, деленный на 12, отнесенный к средней заработной плате по экономике региона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720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Отношение объема поступивших средств (за исключением бюджетных ассигнований бюджетной системы Российской Федерации) от образовательной деятельности по реализации образовательных программ среднего профессионального образования, к среднегодовой численности обучающихся по образовательным программам среднего профессионального образования по договорам об оказании платных образовательных услуг, деленное на 12 и деленное на среднемесячную начисленную заработную плату наёмных работников в организациях, у индивидуальных предпринимателей и физических лиц в субъекте Российской Федерации, выраженное в процентах.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0" marB="0"/>
                </a:tc>
                <a:extLst>
                  <a:ext uri="{0D108BD9-81ED-4DB2-BD59-A6C34878D82A}">
                    <a16:rowId xmlns:a16="http://schemas.microsoft.com/office/drawing/2014/main" val="2691952647"/>
                  </a:ext>
                </a:extLst>
              </a:tr>
              <a:tr h="7969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П.3.3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строки 04, 05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графа 5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8166" marT="3600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Отношение заработной платы педагогических работников образовательной организации к средней заработной плате по экономике региона в организациях, у индивидуальных предпринимателей и физических лиц (среднемесячный доход от трудовой деятельности) в субъекте Российской Федерации, выраженное в процентах.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720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Отношение фонда начисленной заработной платы преподавателей и мастеров производственного обучения, без учета работающих на условиях штатного совместительства (внешних совместителей) и по договорам гражданско-правового характера, к среднесписочной численности таких работников, деленное на 12 и деленное на среднемесячную начисленную заработную плату наёмных работников.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0" marB="0"/>
                </a:tc>
                <a:extLst>
                  <a:ext uri="{0D108BD9-81ED-4DB2-BD59-A6C34878D82A}">
                    <a16:rowId xmlns:a16="http://schemas.microsoft.com/office/drawing/2014/main" val="13232204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942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2000" y="99000"/>
            <a:ext cx="11988000" cy="6660000"/>
          </a:xfrm>
          <a:prstGeom prst="rect">
            <a:avLst/>
          </a:prstGeom>
          <a:noFill/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377072" y="151649"/>
            <a:ext cx="11481847" cy="380079"/>
          </a:xfrm>
          <a:prstGeom prst="horizontalScroll">
            <a:avLst/>
          </a:prstGeom>
          <a:solidFill>
            <a:schemeClr val="accent1">
              <a:lumMod val="40000"/>
              <a:lumOff val="60000"/>
            </a:schemeClr>
          </a:solidFill>
          <a:ln w="158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 ФЕДЕРАЛЬНОГО СТАТИСТИЧЕСКОГО НАБЛЮДЕНИЯ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СПО-2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307652"/>
              </p:ext>
            </p:extLst>
          </p:nvPr>
        </p:nvGraphicFramePr>
        <p:xfrm>
          <a:off x="377071" y="697584"/>
          <a:ext cx="11481848" cy="46099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1218">
                  <a:extLst>
                    <a:ext uri="{9D8B030D-6E8A-4147-A177-3AD203B41FA5}">
                      <a16:colId xmlns:a16="http://schemas.microsoft.com/office/drawing/2014/main" val="2449477481"/>
                    </a:ext>
                  </a:extLst>
                </a:gridCol>
                <a:gridCol w="4926551">
                  <a:extLst>
                    <a:ext uri="{9D8B030D-6E8A-4147-A177-3AD203B41FA5}">
                      <a16:colId xmlns:a16="http://schemas.microsoft.com/office/drawing/2014/main" val="2737740996"/>
                    </a:ext>
                  </a:extLst>
                </a:gridCol>
                <a:gridCol w="5424079">
                  <a:extLst>
                    <a:ext uri="{9D8B030D-6E8A-4147-A177-3AD203B41FA5}">
                      <a16:colId xmlns:a16="http://schemas.microsoft.com/office/drawing/2014/main" val="3168390094"/>
                    </a:ext>
                  </a:extLst>
                </a:gridCol>
              </a:tblGrid>
              <a:tr h="1472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СПО-2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832" marR="11832" marT="18000" marB="18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Показатель 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832" marR="11832" marT="18000" marB="180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Порядок расчета показателя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832" marR="11832" marT="18000" marB="18000"/>
                </a:tc>
                <a:extLst>
                  <a:ext uri="{0D108BD9-81ED-4DB2-BD59-A6C34878D82A}">
                    <a16:rowId xmlns:a16="http://schemas.microsoft.com/office/drawing/2014/main" val="4122123699"/>
                  </a:ext>
                </a:extLst>
              </a:tr>
              <a:tr h="1064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П.3.4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строки 02, 04-07, 10, 12-15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графы 5, 7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11832" marT="1800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Объем средств, направленных на выплату всех видов стипендии (за исключением государственной социальной стипендии) в расчете на одного студента, получающего стипендию, обучающегося по образовательной программе среднего профессионального образования.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720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Отношение объема средств организации, направленных на выплату всех видов стипендии (за исключением государственной социальной стипендии) студентам, обучающимся по образовательным программам среднего профессионального образования, к среднегодовой численности студентов, получающих стипендию (кроме государственной социальной стипендии), обучающихся по образовательным программам среднего профессионального образования.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0" marB="0"/>
                </a:tc>
                <a:extLst>
                  <a:ext uri="{0D108BD9-81ED-4DB2-BD59-A6C34878D82A}">
                    <a16:rowId xmlns:a16="http://schemas.microsoft.com/office/drawing/2014/main" val="599096054"/>
                  </a:ext>
                </a:extLst>
              </a:tr>
              <a:tr h="9332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П.3.4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строки 02, 10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графы 5, 7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11832" marT="1800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Объем средств, направленных на выплату государственной академической стипендии в расчете на одного студента, получающего государственную академическую стипендию, обучающегося по образовательной программе среднего профессионального образования.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720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Отношение объема средств организации, направленных на выплату государственной академической стипендии студентам, обучающимся по образовательным программам среднего профессионального образования, к среднегодовой численности студентов, получающих государственную академическую стипендию, обучающихся по образовательным программам среднего профессионального образования.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0" marB="0"/>
                </a:tc>
                <a:extLst>
                  <a:ext uri="{0D108BD9-81ED-4DB2-BD59-A6C34878D82A}">
                    <a16:rowId xmlns:a16="http://schemas.microsoft.com/office/drawing/2014/main" val="3447271910"/>
                  </a:ext>
                </a:extLst>
              </a:tr>
              <a:tr h="10746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П.3.4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строка 10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графы 5, 7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11832" marT="1800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Удельный вес численности студентов, обучающихся по образовательным программам среднего профессионального образования по очной форме обучения, получающих государственную академическую стипендию, в общей численности студентов, обучающихся по образовательным программам среднего профессионального образования по очной форме обучения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720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Отношение среднегодовой численности студентов, обучающихся по образовательным программам среднего профессионального образования, получающих государственную академическую стипендию, к общей среднегодовой численности студентов, обучающихся по образовательным программам среднего профессионального образования по очной форме обучения за счет бюджетных ассигнований бюджетной системы Российской Федерации, выраженное в процентах.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0" marB="0"/>
                </a:tc>
                <a:extLst>
                  <a:ext uri="{0D108BD9-81ED-4DB2-BD59-A6C34878D82A}">
                    <a16:rowId xmlns:a16="http://schemas.microsoft.com/office/drawing/2014/main" val="1639976429"/>
                  </a:ext>
                </a:extLst>
              </a:tr>
              <a:tr h="1338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П.3.4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строка 11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графы 5, 7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11832" marT="1800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Удельный вес численности студентов, обучающихся по образовательным программам среднего профессионального образования по очной форме обучения, получающих государственную социальную стипендию, в общей численности студентов, обучающихся по образовательным программам среднего профессионального образования по очной форме обучения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720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400"/>
                        </a:spcAft>
                      </a:pPr>
                      <a:r>
                        <a:rPr lang="ru-R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Отношение среднегодовой численности студентов, обучающихся по образовательным программам среднего профессионального образования, получающих государственную социальную стипендию, к общей среднегодовой численности студентов, обучающихся по образовательным программам среднего профессионального образования по очной форме обучения за счет бюджетных ассигнований бюджетной системы Российской Федерации, выраженное в процентах.</a:t>
                      </a:r>
                      <a:endParaRPr lang="ru-RU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0" marB="0"/>
                </a:tc>
                <a:extLst>
                  <a:ext uri="{0D108BD9-81ED-4DB2-BD59-A6C34878D82A}">
                    <a16:rowId xmlns:a16="http://schemas.microsoft.com/office/drawing/2014/main" val="2627875511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77071" y="5473438"/>
            <a:ext cx="11572407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b="1" dirty="0">
                <a:solidFill>
                  <a:srgbClr val="833C0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Показатели мотивирующего мониторинга деятельности исполнительных органов субъектов РФ, осуществляющих государственное управление в сфере образования: </a:t>
            </a:r>
            <a:endParaRPr lang="ru-RU" sz="1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Доля фонда оплаты труда руководящих работников в общем фонде оплаты труда работников образовательных организаций в субъекте РФ </a:t>
            </a:r>
            <a:r>
              <a:rPr lang="ru-RU" sz="1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(%).</a:t>
            </a:r>
            <a:endParaRPr lang="ru-RU" sz="1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Рост доли фонда оплаты труда педагогических работников в общем фонде оплаты труда работников образовательных организаций в субъекте РФ </a:t>
            </a:r>
            <a:r>
              <a:rPr lang="ru-RU" sz="1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(%).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Доля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внебюджетных средств в общем объёме финансирования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профессиональных образовательных организаций (%).</a:t>
            </a:r>
            <a:endParaRPr lang="ru-RU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80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6668</TotalTime>
  <Words>2539</Words>
  <Application>Microsoft Office PowerPoint</Application>
  <PresentationFormat>Широкоэкранный</PresentationFormat>
  <Paragraphs>185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Arial</vt:lpstr>
      <vt:lpstr>Bahnschrift Light</vt:lpstr>
      <vt:lpstr>Calibri</vt:lpstr>
      <vt:lpstr>Calibri Light</vt:lpstr>
      <vt:lpstr>Symbol</vt:lpstr>
      <vt:lpstr>Times New Roman</vt:lpstr>
      <vt:lpstr>Wingdings</vt:lpstr>
      <vt:lpstr>Тема Office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Лариса</dc:creator>
  <cp:lastModifiedBy>Лариса</cp:lastModifiedBy>
  <cp:revision>547</cp:revision>
  <dcterms:created xsi:type="dcterms:W3CDTF">2022-07-24T11:16:31Z</dcterms:created>
  <dcterms:modified xsi:type="dcterms:W3CDTF">2026-04-10T14:03:01Z</dcterms:modified>
</cp:coreProperties>
</file>